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0" r:id="rId1"/>
    <p:sldMasterId id="2147484405" r:id="rId2"/>
  </p:sldMasterIdLst>
  <p:notesMasterIdLst>
    <p:notesMasterId r:id="rId53"/>
  </p:notesMasterIdLst>
  <p:handoutMasterIdLst>
    <p:handoutMasterId r:id="rId54"/>
  </p:handoutMasterIdLst>
  <p:sldIdLst>
    <p:sldId id="428" r:id="rId3"/>
    <p:sldId id="1752" r:id="rId4"/>
    <p:sldId id="834" r:id="rId5"/>
    <p:sldId id="1894" r:id="rId6"/>
    <p:sldId id="1927" r:id="rId7"/>
    <p:sldId id="1895" r:id="rId8"/>
    <p:sldId id="1928" r:id="rId9"/>
    <p:sldId id="1896" r:id="rId10"/>
    <p:sldId id="1910" r:id="rId11"/>
    <p:sldId id="1911" r:id="rId12"/>
    <p:sldId id="1912" r:id="rId13"/>
    <p:sldId id="1935" r:id="rId14"/>
    <p:sldId id="1931" r:id="rId15"/>
    <p:sldId id="920" r:id="rId16"/>
    <p:sldId id="1937" r:id="rId17"/>
    <p:sldId id="1929" r:id="rId18"/>
    <p:sldId id="1938" r:id="rId19"/>
    <p:sldId id="1832" r:id="rId20"/>
    <p:sldId id="1833" r:id="rId21"/>
    <p:sldId id="1819" r:id="rId22"/>
    <p:sldId id="1860" r:id="rId23"/>
    <p:sldId id="1672" r:id="rId24"/>
    <p:sldId id="1939" r:id="rId25"/>
    <p:sldId id="491" r:id="rId26"/>
    <p:sldId id="487" r:id="rId27"/>
    <p:sldId id="1941" r:id="rId28"/>
    <p:sldId id="489" r:id="rId29"/>
    <p:sldId id="490" r:id="rId30"/>
    <p:sldId id="1942" r:id="rId31"/>
    <p:sldId id="1943" r:id="rId32"/>
    <p:sldId id="1675" r:id="rId33"/>
    <p:sldId id="1940" r:id="rId34"/>
    <p:sldId id="1530" r:id="rId35"/>
    <p:sldId id="1700" r:id="rId36"/>
    <p:sldId id="1944" r:id="rId37"/>
    <p:sldId id="1601" r:id="rId38"/>
    <p:sldId id="1602" r:id="rId39"/>
    <p:sldId id="1608" r:id="rId40"/>
    <p:sldId id="1609" r:id="rId41"/>
    <p:sldId id="1617" r:id="rId42"/>
    <p:sldId id="1628" r:id="rId43"/>
    <p:sldId id="1643" r:id="rId44"/>
    <p:sldId id="1629" r:id="rId45"/>
    <p:sldId id="1630" r:id="rId46"/>
    <p:sldId id="1639" r:id="rId47"/>
    <p:sldId id="1644" r:id="rId48"/>
    <p:sldId id="1592" r:id="rId49"/>
    <p:sldId id="1593" r:id="rId50"/>
    <p:sldId id="1322" r:id="rId51"/>
    <p:sldId id="523" r:id="rId52"/>
  </p:sldIdLst>
  <p:sldSz cx="9144000" cy="6858000" type="screen4x3"/>
  <p:notesSz cx="7004050" cy="929005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CA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DF163B-7973-4796-B497-59D8CB69A8D5}" v="55" dt="2022-07-22T21:10:01.2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18" autoAdjust="0"/>
    <p:restoredTop sz="94615"/>
  </p:normalViewPr>
  <p:slideViewPr>
    <p:cSldViewPr>
      <p:cViewPr varScale="1">
        <p:scale>
          <a:sx n="106" d="100"/>
          <a:sy n="106" d="100"/>
        </p:scale>
        <p:origin x="196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5/10/relationships/revisionInfo" Target="revisionInfo.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D2BD6-B8DD-5848-909E-14168722B8DB}"/>
              </a:ext>
            </a:extLst>
          </p:cNvPr>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smtClean="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9B45F606-2B64-2F4C-A332-225AAF383CA4}"/>
              </a:ext>
            </a:extLst>
          </p:cNvPr>
          <p:cNvSpPr>
            <a:spLocks noGrp="1"/>
          </p:cNvSpPr>
          <p:nvPr>
            <p:ph type="dt" sz="quarter" idx="1"/>
          </p:nvPr>
        </p:nvSpPr>
        <p:spPr>
          <a:xfrm>
            <a:off x="3967341" y="0"/>
            <a:ext cx="3035088" cy="466116"/>
          </a:xfrm>
          <a:prstGeom prst="rect">
            <a:avLst/>
          </a:prstGeom>
        </p:spPr>
        <p:txBody>
          <a:bodyPr vert="horz" lIns="93104" tIns="46552" rIns="93104" bIns="46552" rtlCol="0"/>
          <a:lstStyle>
            <a:lvl1pPr algn="r">
              <a:defRPr sz="1200" smtClean="0">
                <a:latin typeface="Arial" charset="0"/>
              </a:defRPr>
            </a:lvl1pPr>
          </a:lstStyle>
          <a:p>
            <a:pPr>
              <a:defRPr/>
            </a:pPr>
            <a:fld id="{F0459604-FFFC-7B43-B6C9-091E89EA531D}" type="datetimeFigureOut">
              <a:rPr lang="en-US"/>
              <a:pPr>
                <a:defRPr/>
              </a:pPr>
              <a:t>9/22/23</a:t>
            </a:fld>
            <a:endParaRPr lang="en-US"/>
          </a:p>
        </p:txBody>
      </p:sp>
      <p:sp>
        <p:nvSpPr>
          <p:cNvPr id="4" name="Footer Placeholder 3">
            <a:extLst>
              <a:ext uri="{FF2B5EF4-FFF2-40B4-BE49-F238E27FC236}">
                <a16:creationId xmlns:a16="http://schemas.microsoft.com/office/drawing/2014/main" id="{A44950F8-97CE-7E42-8E00-F0B1152D6AC2}"/>
              </a:ext>
            </a:extLst>
          </p:cNvPr>
          <p:cNvSpPr>
            <a:spLocks noGrp="1"/>
          </p:cNvSpPr>
          <p:nvPr>
            <p:ph type="ftr" sz="quarter" idx="2"/>
          </p:nvPr>
        </p:nvSpPr>
        <p:spPr>
          <a:xfrm>
            <a:off x="0" y="8823936"/>
            <a:ext cx="3035088" cy="466115"/>
          </a:xfrm>
          <a:prstGeom prst="rect">
            <a:avLst/>
          </a:prstGeom>
        </p:spPr>
        <p:txBody>
          <a:bodyPr vert="horz" lIns="93104" tIns="46552" rIns="93104" bIns="46552" rtlCol="0" anchor="b"/>
          <a:lstStyle>
            <a:lvl1pPr algn="l">
              <a:defRPr sz="1200" smtClean="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283E0951-1957-3640-AD01-3AD115B503B7}"/>
              </a:ext>
            </a:extLst>
          </p:cNvPr>
          <p:cNvSpPr>
            <a:spLocks noGrp="1"/>
          </p:cNvSpPr>
          <p:nvPr>
            <p:ph type="sldNum" sz="quarter" idx="3"/>
          </p:nvPr>
        </p:nvSpPr>
        <p:spPr>
          <a:xfrm>
            <a:off x="3967341" y="8823936"/>
            <a:ext cx="3035088" cy="466115"/>
          </a:xfrm>
          <a:prstGeom prst="rect">
            <a:avLst/>
          </a:prstGeom>
        </p:spPr>
        <p:txBody>
          <a:bodyPr vert="horz" lIns="93104" tIns="46552" rIns="93104" bIns="46552" rtlCol="0" anchor="b"/>
          <a:lstStyle>
            <a:lvl1pPr algn="r">
              <a:defRPr sz="1200" smtClean="0">
                <a:latin typeface="Arial" charset="0"/>
              </a:defRPr>
            </a:lvl1pPr>
          </a:lstStyle>
          <a:p>
            <a:pPr>
              <a:defRPr/>
            </a:pPr>
            <a:fld id="{CECA4A1E-D6A0-744C-AFA9-73A954FB53A6}" type="slidenum">
              <a:rPr lang="en-US"/>
              <a:pPr>
                <a:defRPr/>
              </a:pPr>
              <a:t>‹#›</a:t>
            </a:fld>
            <a:endParaRPr lang="en-US"/>
          </a:p>
        </p:txBody>
      </p:sp>
    </p:spTree>
    <p:extLst>
      <p:ext uri="{BB962C8B-B14F-4D97-AF65-F5344CB8AC3E}">
        <p14:creationId xmlns:p14="http://schemas.microsoft.com/office/powerpoint/2010/main" val="3832183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07C8108-394A-B048-96F4-37FF5492B2E2}"/>
              </a:ext>
            </a:extLst>
          </p:cNvPr>
          <p:cNvSpPr>
            <a:spLocks noGrp="1" noChangeArrowheads="1"/>
          </p:cNvSpPr>
          <p:nvPr>
            <p:ph type="hdr" sz="quarter"/>
          </p:nvPr>
        </p:nvSpPr>
        <p:spPr bwMode="auto">
          <a:xfrm>
            <a:off x="0" y="0"/>
            <a:ext cx="3035088" cy="464503"/>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D46C89BB-2D2E-0547-8ACE-B53881D77D58}"/>
              </a:ext>
            </a:extLst>
          </p:cNvPr>
          <p:cNvSpPr>
            <a:spLocks noGrp="1" noChangeArrowheads="1"/>
          </p:cNvSpPr>
          <p:nvPr>
            <p:ph type="dt" idx="1"/>
          </p:nvPr>
        </p:nvSpPr>
        <p:spPr bwMode="auto">
          <a:xfrm>
            <a:off x="3967341" y="0"/>
            <a:ext cx="3035088" cy="464503"/>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a:extLst>
              <a:ext uri="{FF2B5EF4-FFF2-40B4-BE49-F238E27FC236}">
                <a16:creationId xmlns:a16="http://schemas.microsoft.com/office/drawing/2014/main" id="{15F339A2-1110-364A-AAF0-388E0D2A869E}"/>
              </a:ext>
            </a:extLst>
          </p:cNvPr>
          <p:cNvSpPr>
            <a:spLocks noGrp="1" noRot="1" noChangeAspect="1" noChangeArrowheads="1" noTextEdit="1"/>
          </p:cNvSpPr>
          <p:nvPr>
            <p:ph type="sldImg" idx="2"/>
          </p:nvPr>
        </p:nvSpPr>
        <p:spPr bwMode="auto">
          <a:xfrm>
            <a:off x="1179513" y="696913"/>
            <a:ext cx="4645025" cy="3482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FC1EAFF8-C694-9E44-9FD5-98CE0E204BE0}"/>
              </a:ext>
            </a:extLst>
          </p:cNvPr>
          <p:cNvSpPr>
            <a:spLocks noGrp="1" noChangeArrowheads="1"/>
          </p:cNvSpPr>
          <p:nvPr>
            <p:ph type="body" sz="quarter" idx="3"/>
          </p:nvPr>
        </p:nvSpPr>
        <p:spPr bwMode="auto">
          <a:xfrm>
            <a:off x="700405" y="4412774"/>
            <a:ext cx="5603240" cy="4180523"/>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E8F30560-DE6A-2B47-86BA-3C5BBD3450BA}"/>
              </a:ext>
            </a:extLst>
          </p:cNvPr>
          <p:cNvSpPr>
            <a:spLocks noGrp="1" noChangeArrowheads="1"/>
          </p:cNvSpPr>
          <p:nvPr>
            <p:ph type="ftr" sz="quarter" idx="4"/>
          </p:nvPr>
        </p:nvSpPr>
        <p:spPr bwMode="auto">
          <a:xfrm>
            <a:off x="0" y="8823935"/>
            <a:ext cx="3035088" cy="464503"/>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3063A087-F38B-144D-BDAD-64FB54129B36}"/>
              </a:ext>
            </a:extLst>
          </p:cNvPr>
          <p:cNvSpPr>
            <a:spLocks noGrp="1" noChangeArrowheads="1"/>
          </p:cNvSpPr>
          <p:nvPr>
            <p:ph type="sldNum" sz="quarter" idx="5"/>
          </p:nvPr>
        </p:nvSpPr>
        <p:spPr bwMode="auto">
          <a:xfrm>
            <a:off x="3967341" y="8823935"/>
            <a:ext cx="3035088" cy="464503"/>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E3D0DA6E-5851-BA49-9D42-3425186AE01A}" type="slidenum">
              <a:rPr lang="en-US" altLang="en-US"/>
              <a:pPr>
                <a:defRPr/>
              </a:pPr>
              <a:t>‹#›</a:t>
            </a:fld>
            <a:endParaRPr lang="en-US" altLang="en-US" dirty="0"/>
          </a:p>
        </p:txBody>
      </p:sp>
    </p:spTree>
    <p:extLst>
      <p:ext uri="{BB962C8B-B14F-4D97-AF65-F5344CB8AC3E}">
        <p14:creationId xmlns:p14="http://schemas.microsoft.com/office/powerpoint/2010/main" val="3124630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2EC26C1C-6030-6043-A9DF-82D37440F9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809">
              <a:defRPr>
                <a:solidFill>
                  <a:schemeClr val="tx1"/>
                </a:solidFill>
                <a:latin typeface="Arial" panose="020B0604020202020204" pitchFamily="34" charset="0"/>
              </a:defRPr>
            </a:lvl1pPr>
            <a:lvl2pPr marL="756472" indent="-290951" defTabSz="927809">
              <a:defRPr>
                <a:solidFill>
                  <a:schemeClr val="tx1"/>
                </a:solidFill>
                <a:latin typeface="Arial" panose="020B0604020202020204" pitchFamily="34" charset="0"/>
              </a:defRPr>
            </a:lvl2pPr>
            <a:lvl3pPr marL="1163803" indent="-232761" defTabSz="927809">
              <a:defRPr>
                <a:solidFill>
                  <a:schemeClr val="tx1"/>
                </a:solidFill>
                <a:latin typeface="Arial" panose="020B0604020202020204" pitchFamily="34" charset="0"/>
              </a:defRPr>
            </a:lvl3pPr>
            <a:lvl4pPr marL="1629324" indent="-232761" defTabSz="927809">
              <a:defRPr>
                <a:solidFill>
                  <a:schemeClr val="tx1"/>
                </a:solidFill>
                <a:latin typeface="Arial" panose="020B0604020202020204" pitchFamily="34" charset="0"/>
              </a:defRPr>
            </a:lvl4pPr>
            <a:lvl5pPr marL="2094845" indent="-232761" defTabSz="927809">
              <a:defRPr>
                <a:solidFill>
                  <a:schemeClr val="tx1"/>
                </a:solidFill>
                <a:latin typeface="Arial" panose="020B0604020202020204" pitchFamily="34" charset="0"/>
              </a:defRPr>
            </a:lvl5pPr>
            <a:lvl6pPr marL="2560366" indent="-232761" defTabSz="927809" eaLnBrk="0" fontAlgn="base" hangingPunct="0">
              <a:spcBef>
                <a:spcPct val="0"/>
              </a:spcBef>
              <a:spcAft>
                <a:spcPct val="0"/>
              </a:spcAft>
              <a:defRPr>
                <a:solidFill>
                  <a:schemeClr val="tx1"/>
                </a:solidFill>
                <a:latin typeface="Arial" panose="020B0604020202020204" pitchFamily="34" charset="0"/>
              </a:defRPr>
            </a:lvl6pPr>
            <a:lvl7pPr marL="3025887" indent="-232761" defTabSz="927809" eaLnBrk="0" fontAlgn="base" hangingPunct="0">
              <a:spcBef>
                <a:spcPct val="0"/>
              </a:spcBef>
              <a:spcAft>
                <a:spcPct val="0"/>
              </a:spcAft>
              <a:defRPr>
                <a:solidFill>
                  <a:schemeClr val="tx1"/>
                </a:solidFill>
                <a:latin typeface="Arial" panose="020B0604020202020204" pitchFamily="34" charset="0"/>
              </a:defRPr>
            </a:lvl7pPr>
            <a:lvl8pPr marL="3491408" indent="-232761" defTabSz="927809" eaLnBrk="0" fontAlgn="base" hangingPunct="0">
              <a:spcBef>
                <a:spcPct val="0"/>
              </a:spcBef>
              <a:spcAft>
                <a:spcPct val="0"/>
              </a:spcAft>
              <a:defRPr>
                <a:solidFill>
                  <a:schemeClr val="tx1"/>
                </a:solidFill>
                <a:latin typeface="Arial" panose="020B0604020202020204" pitchFamily="34" charset="0"/>
              </a:defRPr>
            </a:lvl8pPr>
            <a:lvl9pPr marL="3956929" indent="-232761" defTabSz="927809" eaLnBrk="0" fontAlgn="base" hangingPunct="0">
              <a:spcBef>
                <a:spcPct val="0"/>
              </a:spcBef>
              <a:spcAft>
                <a:spcPct val="0"/>
              </a:spcAft>
              <a:defRPr>
                <a:solidFill>
                  <a:schemeClr val="tx1"/>
                </a:solidFill>
                <a:latin typeface="Arial" panose="020B0604020202020204" pitchFamily="34" charset="0"/>
              </a:defRPr>
            </a:lvl9pPr>
          </a:lstStyle>
          <a:p>
            <a:fld id="{0CC21B05-4D94-6F4E-B03B-483F9BDA3451}" type="slidenum">
              <a:rPr lang="en-US" altLang="en-US" smtClean="0"/>
              <a:pPr/>
              <a:t>1</a:t>
            </a:fld>
            <a:endParaRPr lang="en-US" altLang="en-US"/>
          </a:p>
        </p:txBody>
      </p:sp>
      <p:sp>
        <p:nvSpPr>
          <p:cNvPr id="27650" name="Rectangle 2">
            <a:extLst>
              <a:ext uri="{FF2B5EF4-FFF2-40B4-BE49-F238E27FC236}">
                <a16:creationId xmlns:a16="http://schemas.microsoft.com/office/drawing/2014/main" id="{3D135024-709A-E24C-BDEA-54A3CDCD7128}"/>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E7184A2D-684F-C54B-BA92-C3E0DA6C4D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41632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Slide Image Placeholder 1">
            <a:extLst>
              <a:ext uri="{FF2B5EF4-FFF2-40B4-BE49-F238E27FC236}">
                <a16:creationId xmlns:a16="http://schemas.microsoft.com/office/drawing/2014/main" id="{23D61B51-F69C-B345-93A2-CDA4D7FCE570}"/>
              </a:ext>
            </a:extLst>
          </p:cNvPr>
          <p:cNvSpPr>
            <a:spLocks noGrp="1" noRot="1" noChangeAspect="1" noTextEdit="1"/>
          </p:cNvSpPr>
          <p:nvPr>
            <p:ph type="sldImg"/>
          </p:nvPr>
        </p:nvSpPr>
        <p:spPr>
          <a:ln/>
        </p:spPr>
      </p:sp>
      <p:sp>
        <p:nvSpPr>
          <p:cNvPr id="130050" name="Notes Placeholder 2">
            <a:extLst>
              <a:ext uri="{FF2B5EF4-FFF2-40B4-BE49-F238E27FC236}">
                <a16:creationId xmlns:a16="http://schemas.microsoft.com/office/drawing/2014/main" id="{700DFBDE-DCA1-BD40-A765-8EFC3AACC2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
        <p:nvSpPr>
          <p:cNvPr id="130051" name="Slide Number Placeholder 3">
            <a:extLst>
              <a:ext uri="{FF2B5EF4-FFF2-40B4-BE49-F238E27FC236}">
                <a16:creationId xmlns:a16="http://schemas.microsoft.com/office/drawing/2014/main" id="{2DC816DD-040E-8143-ADC9-7BB2F95A6D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6472" indent="-290951">
              <a:defRPr>
                <a:solidFill>
                  <a:schemeClr val="tx1"/>
                </a:solidFill>
                <a:latin typeface="Arial" panose="020B0604020202020204" pitchFamily="34" charset="0"/>
              </a:defRPr>
            </a:lvl2pPr>
            <a:lvl3pPr marL="1163803" indent="-232761">
              <a:defRPr>
                <a:solidFill>
                  <a:schemeClr val="tx1"/>
                </a:solidFill>
                <a:latin typeface="Arial" panose="020B0604020202020204" pitchFamily="34" charset="0"/>
              </a:defRPr>
            </a:lvl3pPr>
            <a:lvl4pPr marL="1629324" indent="-232761">
              <a:defRPr>
                <a:solidFill>
                  <a:schemeClr val="tx1"/>
                </a:solidFill>
                <a:latin typeface="Arial" panose="020B0604020202020204" pitchFamily="34" charset="0"/>
              </a:defRPr>
            </a:lvl4pPr>
            <a:lvl5pPr marL="2094845" indent="-232761">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fld id="{1EBEC20E-53A9-E54F-8A63-B5A7E9EA4ED2}" type="slidenum">
              <a:rPr kumimoji="1" lang="en-US" altLang="en-US" smtClean="0">
                <a:cs typeface="Calibri" panose="020F0502020204030204" pitchFamily="34" charset="0"/>
              </a:rPr>
              <a:pPr/>
              <a:t>50</a:t>
            </a:fld>
            <a:endParaRPr kumimoji="1" lang="en-US" altLang="en-US">
              <a:cs typeface="Calibri" panose="020F0502020204030204" pitchFamily="34" charset="0"/>
            </a:endParaRPr>
          </a:p>
        </p:txBody>
      </p:sp>
    </p:spTree>
    <p:extLst>
      <p:ext uri="{BB962C8B-B14F-4D97-AF65-F5344CB8AC3E}">
        <p14:creationId xmlns:p14="http://schemas.microsoft.com/office/powerpoint/2010/main" val="2069089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3406743-B15D-358D-DD5E-635A77C907DB}"/>
              </a:ext>
            </a:extLst>
          </p:cNvPr>
          <p:cNvSpPr>
            <a:spLocks noGrp="1" noRot="1" noChangeAspect="1" noChangeArrowheads="1" noTextEdit="1"/>
          </p:cNvSpPr>
          <p:nvPr>
            <p:ph type="sldImg"/>
          </p:nvPr>
        </p:nvSpPr>
        <p:spPr>
          <a:xfrm>
            <a:off x="1182688" y="696913"/>
            <a:ext cx="4648200" cy="3486150"/>
          </a:xfrm>
          <a:ln/>
        </p:spPr>
      </p:sp>
      <p:sp>
        <p:nvSpPr>
          <p:cNvPr id="13315" name="Notes Placeholder 2">
            <a:extLst>
              <a:ext uri="{FF2B5EF4-FFF2-40B4-BE49-F238E27FC236}">
                <a16:creationId xmlns:a16="http://schemas.microsoft.com/office/drawing/2014/main" id="{424B4851-243B-1F85-F7F4-CD823368915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id="{AC8D5349-48BD-DFA9-791B-C731A584F2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a:solidFill>
                  <a:schemeClr val="tx1"/>
                </a:solidFill>
                <a:latin typeface="Calibri" panose="020F0502020204030204" pitchFamily="34" charset="0"/>
              </a:defRPr>
            </a:lvl1pPr>
            <a:lvl2pPr marL="742950" indent="-285750" defTabSz="911225">
              <a:defRPr>
                <a:solidFill>
                  <a:schemeClr val="tx1"/>
                </a:solidFill>
                <a:latin typeface="Calibri" panose="020F0502020204030204" pitchFamily="34" charset="0"/>
              </a:defRPr>
            </a:lvl2pPr>
            <a:lvl3pPr marL="1143000" indent="-228600" defTabSz="911225">
              <a:defRPr>
                <a:solidFill>
                  <a:schemeClr val="tx1"/>
                </a:solidFill>
                <a:latin typeface="Calibri" panose="020F0502020204030204" pitchFamily="34" charset="0"/>
              </a:defRPr>
            </a:lvl3pPr>
            <a:lvl4pPr marL="1600200" indent="-228600" defTabSz="911225">
              <a:defRPr>
                <a:solidFill>
                  <a:schemeClr val="tx1"/>
                </a:solidFill>
                <a:latin typeface="Calibri" panose="020F0502020204030204" pitchFamily="34" charset="0"/>
              </a:defRPr>
            </a:lvl4pPr>
            <a:lvl5pPr marL="2057400" indent="-228600" defTabSz="911225">
              <a:defRPr>
                <a:solidFill>
                  <a:schemeClr val="tx1"/>
                </a:solidFill>
                <a:latin typeface="Calibri" panose="020F0502020204030204" pitchFamily="34" charset="0"/>
              </a:defRPr>
            </a:lvl5pPr>
            <a:lvl6pPr marL="2514600" indent="-228600" defTabSz="911225" eaLnBrk="0" fontAlgn="base" hangingPunct="0">
              <a:spcBef>
                <a:spcPct val="0"/>
              </a:spcBef>
              <a:spcAft>
                <a:spcPct val="0"/>
              </a:spcAft>
              <a:defRPr>
                <a:solidFill>
                  <a:schemeClr val="tx1"/>
                </a:solidFill>
                <a:latin typeface="Calibri" panose="020F0502020204030204" pitchFamily="34" charset="0"/>
              </a:defRPr>
            </a:lvl6pPr>
            <a:lvl7pPr marL="2971800" indent="-228600" defTabSz="911225" eaLnBrk="0" fontAlgn="base" hangingPunct="0">
              <a:spcBef>
                <a:spcPct val="0"/>
              </a:spcBef>
              <a:spcAft>
                <a:spcPct val="0"/>
              </a:spcAft>
              <a:defRPr>
                <a:solidFill>
                  <a:schemeClr val="tx1"/>
                </a:solidFill>
                <a:latin typeface="Calibri" panose="020F0502020204030204" pitchFamily="34" charset="0"/>
              </a:defRPr>
            </a:lvl7pPr>
            <a:lvl8pPr marL="3429000" indent="-228600" defTabSz="911225" eaLnBrk="0" fontAlgn="base" hangingPunct="0">
              <a:spcBef>
                <a:spcPct val="0"/>
              </a:spcBef>
              <a:spcAft>
                <a:spcPct val="0"/>
              </a:spcAft>
              <a:defRPr>
                <a:solidFill>
                  <a:schemeClr val="tx1"/>
                </a:solidFill>
                <a:latin typeface="Calibri" panose="020F0502020204030204" pitchFamily="34" charset="0"/>
              </a:defRPr>
            </a:lvl8pPr>
            <a:lvl9pPr marL="3886200" indent="-228600" defTabSz="911225"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5697A73-F507-4A6A-AD82-A6C2909F7E41}" type="slidenum">
              <a:rPr lang="en-US" altLang="en-US" smtClean="0">
                <a:latin typeface="Arial" panose="020B0604020202020204" pitchFamily="34" charset="0"/>
              </a:rPr>
              <a:pPr fontAlgn="base">
                <a:spcBef>
                  <a:spcPct val="0"/>
                </a:spcBef>
                <a:spcAft>
                  <a:spcPct val="0"/>
                </a:spcAft>
              </a:pPr>
              <a:t>3</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B2B4F558-8EC8-15CE-BFEE-77AC03EC0029}"/>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449A2AD2-113A-E8B7-C49A-B8EE2915FC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 name="Slide Number Placeholder 3">
            <a:extLst>
              <a:ext uri="{FF2B5EF4-FFF2-40B4-BE49-F238E27FC236}">
                <a16:creationId xmlns:a16="http://schemas.microsoft.com/office/drawing/2014/main" id="{E87043B2-FD16-3959-FE26-0E3612AAD64D}"/>
              </a:ext>
            </a:extLst>
          </p:cNvPr>
          <p:cNvSpPr>
            <a:spLocks noGrp="1"/>
          </p:cNvSpPr>
          <p:nvPr>
            <p:ph type="sldNum" sz="quarter" idx="5"/>
          </p:nvPr>
        </p:nvSpPr>
        <p:spPr/>
        <p:txBody>
          <a:bodyPr/>
          <a:lstStyle/>
          <a:p>
            <a:pPr>
              <a:defRPr/>
            </a:pPr>
            <a:fld id="{A749FDA6-DCF8-4E2D-A4F0-C207DD585180}" type="slidenum">
              <a:rPr lang="en-US" altLang="en-US" smtClean="0"/>
              <a:pPr>
                <a:defRPr/>
              </a:pPr>
              <a:t>13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a:extLst>
              <a:ext uri="{FF2B5EF4-FFF2-40B4-BE49-F238E27FC236}">
                <a16:creationId xmlns:a16="http://schemas.microsoft.com/office/drawing/2014/main" id="{6E10907F-6C7F-4FD7-A4BA-86DA547977A3}"/>
              </a:ext>
            </a:extLst>
          </p:cNvPr>
          <p:cNvSpPr>
            <a:spLocks noGrp="1" noRot="1" noChangeAspect="1" noChangeArrowheads="1" noTextEdit="1"/>
          </p:cNvSpPr>
          <p:nvPr>
            <p:ph type="sldImg"/>
          </p:nvPr>
        </p:nvSpPr>
        <p:spPr>
          <a:ln/>
        </p:spPr>
      </p:sp>
      <p:sp>
        <p:nvSpPr>
          <p:cNvPr id="123906" name="Notes Placeholder 2">
            <a:extLst>
              <a:ext uri="{FF2B5EF4-FFF2-40B4-BE49-F238E27FC236}">
                <a16:creationId xmlns:a16="http://schemas.microsoft.com/office/drawing/2014/main" id="{5F858D17-20D4-4AA9-ADE7-85A1F815BF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3907" name="Slide Number Placeholder 3">
            <a:extLst>
              <a:ext uri="{FF2B5EF4-FFF2-40B4-BE49-F238E27FC236}">
                <a16:creationId xmlns:a16="http://schemas.microsoft.com/office/drawing/2014/main" id="{2BC934C9-51E2-4DD6-ABC2-3915E45FDFF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5EF486F-F7C2-42CF-B4A1-6288147D35C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a:extLst>
              <a:ext uri="{FF2B5EF4-FFF2-40B4-BE49-F238E27FC236}">
                <a16:creationId xmlns:a16="http://schemas.microsoft.com/office/drawing/2014/main" id="{6F99E81F-9AB2-4BF3-ACB4-5B6BC4C4E6E8}"/>
              </a:ext>
            </a:extLst>
          </p:cNvPr>
          <p:cNvSpPr>
            <a:spLocks noGrp="1" noRot="1" noChangeAspect="1" noChangeArrowheads="1" noTextEdit="1"/>
          </p:cNvSpPr>
          <p:nvPr>
            <p:ph type="sldImg"/>
          </p:nvPr>
        </p:nvSpPr>
        <p:spPr>
          <a:ln/>
        </p:spPr>
      </p:sp>
      <p:sp>
        <p:nvSpPr>
          <p:cNvPr id="115714" name="Notes Placeholder 2">
            <a:extLst>
              <a:ext uri="{FF2B5EF4-FFF2-40B4-BE49-F238E27FC236}">
                <a16:creationId xmlns:a16="http://schemas.microsoft.com/office/drawing/2014/main" id="{7862357A-DC6C-4B33-AEDB-FA5FB85BD9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5715" name="Slide Number Placeholder 3">
            <a:extLst>
              <a:ext uri="{FF2B5EF4-FFF2-40B4-BE49-F238E27FC236}">
                <a16:creationId xmlns:a16="http://schemas.microsoft.com/office/drawing/2014/main" id="{C8E1AE95-116C-4342-936B-86F4397442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a:solidFill>
                  <a:schemeClr val="tx1"/>
                </a:solidFill>
                <a:latin typeface="Arial" panose="020B0604020202020204" pitchFamily="34" charset="0"/>
              </a:defRPr>
            </a:lvl1pPr>
            <a:lvl2pPr marL="742950" indent="-285750" defTabSz="911225">
              <a:defRPr>
                <a:solidFill>
                  <a:schemeClr val="tx1"/>
                </a:solidFill>
                <a:latin typeface="Arial" panose="020B0604020202020204" pitchFamily="34" charset="0"/>
              </a:defRPr>
            </a:lvl2pPr>
            <a:lvl3pPr marL="1143000" indent="-228600" defTabSz="911225">
              <a:defRPr>
                <a:solidFill>
                  <a:schemeClr val="tx1"/>
                </a:solidFill>
                <a:latin typeface="Arial" panose="020B0604020202020204" pitchFamily="34" charset="0"/>
              </a:defRPr>
            </a:lvl3pPr>
            <a:lvl4pPr marL="1600200" indent="-228600" defTabSz="911225">
              <a:defRPr>
                <a:solidFill>
                  <a:schemeClr val="tx1"/>
                </a:solidFill>
                <a:latin typeface="Arial" panose="020B0604020202020204" pitchFamily="34" charset="0"/>
              </a:defRPr>
            </a:lvl4pPr>
            <a:lvl5pPr marL="2057400" indent="-228600" defTabSz="911225">
              <a:defRPr>
                <a:solidFill>
                  <a:schemeClr val="tx1"/>
                </a:solidFill>
                <a:latin typeface="Arial" panose="020B0604020202020204" pitchFamily="34" charset="0"/>
              </a:defRPr>
            </a:lvl5pPr>
            <a:lvl6pPr marL="2514600" indent="-228600" defTabSz="911225" eaLnBrk="0" fontAlgn="base" hangingPunct="0">
              <a:spcBef>
                <a:spcPct val="0"/>
              </a:spcBef>
              <a:spcAft>
                <a:spcPct val="0"/>
              </a:spcAft>
              <a:defRPr>
                <a:solidFill>
                  <a:schemeClr val="tx1"/>
                </a:solidFill>
                <a:latin typeface="Arial" panose="020B0604020202020204" pitchFamily="34" charset="0"/>
              </a:defRPr>
            </a:lvl6pPr>
            <a:lvl7pPr marL="2971800" indent="-228600" defTabSz="911225" eaLnBrk="0" fontAlgn="base" hangingPunct="0">
              <a:spcBef>
                <a:spcPct val="0"/>
              </a:spcBef>
              <a:spcAft>
                <a:spcPct val="0"/>
              </a:spcAft>
              <a:defRPr>
                <a:solidFill>
                  <a:schemeClr val="tx1"/>
                </a:solidFill>
                <a:latin typeface="Arial" panose="020B0604020202020204" pitchFamily="34" charset="0"/>
              </a:defRPr>
            </a:lvl7pPr>
            <a:lvl8pPr marL="3429000" indent="-228600" defTabSz="911225" eaLnBrk="0" fontAlgn="base" hangingPunct="0">
              <a:spcBef>
                <a:spcPct val="0"/>
              </a:spcBef>
              <a:spcAft>
                <a:spcPct val="0"/>
              </a:spcAft>
              <a:defRPr>
                <a:solidFill>
                  <a:schemeClr val="tx1"/>
                </a:solidFill>
                <a:latin typeface="Arial" panose="020B0604020202020204" pitchFamily="34" charset="0"/>
              </a:defRPr>
            </a:lvl8pPr>
            <a:lvl9pPr marL="3886200" indent="-228600" defTabSz="911225"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1225" rtl="0" eaLnBrk="1" fontAlgn="auto" latinLnBrk="0" hangingPunct="1">
              <a:lnSpc>
                <a:spcPct val="100000"/>
              </a:lnSpc>
              <a:spcBef>
                <a:spcPts val="0"/>
              </a:spcBef>
              <a:spcAft>
                <a:spcPts val="0"/>
              </a:spcAft>
              <a:buClrTx/>
              <a:buSzTx/>
              <a:buFontTx/>
              <a:buNone/>
              <a:tabLst/>
              <a:defRPr/>
            </a:pPr>
            <a:fld id="{145DCB42-FEA6-4C89-8B3D-E401F9FC3AB3}"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1225" rtl="0" eaLnBrk="1" fontAlgn="auto" latinLnBrk="0" hangingPunct="1">
                <a:lnSpc>
                  <a:spcPct val="100000"/>
                </a:lnSpc>
                <a:spcBef>
                  <a:spcPts val="0"/>
                </a:spcBef>
                <a:spcAft>
                  <a:spcPts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a:extLst>
              <a:ext uri="{FF2B5EF4-FFF2-40B4-BE49-F238E27FC236}">
                <a16:creationId xmlns:a16="http://schemas.microsoft.com/office/drawing/2014/main" id="{6F99E81F-9AB2-4BF3-ACB4-5B6BC4C4E6E8}"/>
              </a:ext>
            </a:extLst>
          </p:cNvPr>
          <p:cNvSpPr>
            <a:spLocks noGrp="1" noRot="1" noChangeAspect="1" noChangeArrowheads="1" noTextEdit="1"/>
          </p:cNvSpPr>
          <p:nvPr>
            <p:ph type="sldImg"/>
          </p:nvPr>
        </p:nvSpPr>
        <p:spPr>
          <a:ln/>
        </p:spPr>
      </p:sp>
      <p:sp>
        <p:nvSpPr>
          <p:cNvPr id="115714" name="Notes Placeholder 2">
            <a:extLst>
              <a:ext uri="{FF2B5EF4-FFF2-40B4-BE49-F238E27FC236}">
                <a16:creationId xmlns:a16="http://schemas.microsoft.com/office/drawing/2014/main" id="{7862357A-DC6C-4B33-AEDB-FA5FB85BD9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5715" name="Slide Number Placeholder 3">
            <a:extLst>
              <a:ext uri="{FF2B5EF4-FFF2-40B4-BE49-F238E27FC236}">
                <a16:creationId xmlns:a16="http://schemas.microsoft.com/office/drawing/2014/main" id="{C8E1AE95-116C-4342-936B-86F4397442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a:solidFill>
                  <a:schemeClr val="tx1"/>
                </a:solidFill>
                <a:latin typeface="Arial" panose="020B0604020202020204" pitchFamily="34" charset="0"/>
              </a:defRPr>
            </a:lvl1pPr>
            <a:lvl2pPr marL="742950" indent="-285750" defTabSz="911225">
              <a:defRPr>
                <a:solidFill>
                  <a:schemeClr val="tx1"/>
                </a:solidFill>
                <a:latin typeface="Arial" panose="020B0604020202020204" pitchFamily="34" charset="0"/>
              </a:defRPr>
            </a:lvl2pPr>
            <a:lvl3pPr marL="1143000" indent="-228600" defTabSz="911225">
              <a:defRPr>
                <a:solidFill>
                  <a:schemeClr val="tx1"/>
                </a:solidFill>
                <a:latin typeface="Arial" panose="020B0604020202020204" pitchFamily="34" charset="0"/>
              </a:defRPr>
            </a:lvl3pPr>
            <a:lvl4pPr marL="1600200" indent="-228600" defTabSz="911225">
              <a:defRPr>
                <a:solidFill>
                  <a:schemeClr val="tx1"/>
                </a:solidFill>
                <a:latin typeface="Arial" panose="020B0604020202020204" pitchFamily="34" charset="0"/>
              </a:defRPr>
            </a:lvl4pPr>
            <a:lvl5pPr marL="2057400" indent="-228600" defTabSz="911225">
              <a:defRPr>
                <a:solidFill>
                  <a:schemeClr val="tx1"/>
                </a:solidFill>
                <a:latin typeface="Arial" panose="020B0604020202020204" pitchFamily="34" charset="0"/>
              </a:defRPr>
            </a:lvl5pPr>
            <a:lvl6pPr marL="2514600" indent="-228600" defTabSz="911225" eaLnBrk="0" fontAlgn="base" hangingPunct="0">
              <a:spcBef>
                <a:spcPct val="0"/>
              </a:spcBef>
              <a:spcAft>
                <a:spcPct val="0"/>
              </a:spcAft>
              <a:defRPr>
                <a:solidFill>
                  <a:schemeClr val="tx1"/>
                </a:solidFill>
                <a:latin typeface="Arial" panose="020B0604020202020204" pitchFamily="34" charset="0"/>
              </a:defRPr>
            </a:lvl6pPr>
            <a:lvl7pPr marL="2971800" indent="-228600" defTabSz="911225" eaLnBrk="0" fontAlgn="base" hangingPunct="0">
              <a:spcBef>
                <a:spcPct val="0"/>
              </a:spcBef>
              <a:spcAft>
                <a:spcPct val="0"/>
              </a:spcAft>
              <a:defRPr>
                <a:solidFill>
                  <a:schemeClr val="tx1"/>
                </a:solidFill>
                <a:latin typeface="Arial" panose="020B0604020202020204" pitchFamily="34" charset="0"/>
              </a:defRPr>
            </a:lvl7pPr>
            <a:lvl8pPr marL="3429000" indent="-228600" defTabSz="911225" eaLnBrk="0" fontAlgn="base" hangingPunct="0">
              <a:spcBef>
                <a:spcPct val="0"/>
              </a:spcBef>
              <a:spcAft>
                <a:spcPct val="0"/>
              </a:spcAft>
              <a:defRPr>
                <a:solidFill>
                  <a:schemeClr val="tx1"/>
                </a:solidFill>
                <a:latin typeface="Arial" panose="020B0604020202020204" pitchFamily="34" charset="0"/>
              </a:defRPr>
            </a:lvl8pPr>
            <a:lvl9pPr marL="3886200" indent="-228600" defTabSz="911225"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1225" rtl="0" eaLnBrk="1" fontAlgn="auto" latinLnBrk="0" hangingPunct="1">
              <a:lnSpc>
                <a:spcPct val="100000"/>
              </a:lnSpc>
              <a:spcBef>
                <a:spcPts val="0"/>
              </a:spcBef>
              <a:spcAft>
                <a:spcPts val="0"/>
              </a:spcAft>
              <a:buClrTx/>
              <a:buSzTx/>
              <a:buFontTx/>
              <a:buNone/>
              <a:tabLst/>
              <a:defRPr/>
            </a:pPr>
            <a:fld id="{145DCB42-FEA6-4C89-8B3D-E401F9FC3AB3}"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1225" rtl="0" eaLnBrk="1" fontAlgn="auto" latinLnBrk="0" hangingPunct="1">
                <a:lnSpc>
                  <a:spcPct val="100000"/>
                </a:lnSpc>
                <a:spcBef>
                  <a:spcPts val="0"/>
                </a:spcBef>
                <a:spcAft>
                  <a:spcPts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06829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a:extLst>
              <a:ext uri="{FF2B5EF4-FFF2-40B4-BE49-F238E27FC236}">
                <a16:creationId xmlns:a16="http://schemas.microsoft.com/office/drawing/2014/main" id="{C2B02072-EF50-4F62-99E7-F4EFC2C439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Arial" panose="020B0604020202020204" pitchFamily="34" charset="0"/>
              </a:defRPr>
            </a:lvl1pPr>
            <a:lvl2pPr marL="742950" indent="-285750" defTabSz="911225">
              <a:spcBef>
                <a:spcPct val="30000"/>
              </a:spcBef>
              <a:defRPr sz="1200">
                <a:solidFill>
                  <a:schemeClr val="tx1"/>
                </a:solidFill>
                <a:latin typeface="Arial" panose="020B0604020202020204" pitchFamily="34" charset="0"/>
              </a:defRPr>
            </a:lvl2pPr>
            <a:lvl3pPr marL="1143000" indent="-228600" defTabSz="911225">
              <a:spcBef>
                <a:spcPct val="30000"/>
              </a:spcBef>
              <a:defRPr sz="1200">
                <a:solidFill>
                  <a:schemeClr val="tx1"/>
                </a:solidFill>
                <a:latin typeface="Arial" panose="020B0604020202020204" pitchFamily="34" charset="0"/>
              </a:defRPr>
            </a:lvl3pPr>
            <a:lvl4pPr marL="1600200" indent="-228600" defTabSz="911225">
              <a:spcBef>
                <a:spcPct val="30000"/>
              </a:spcBef>
              <a:defRPr sz="1200">
                <a:solidFill>
                  <a:schemeClr val="tx1"/>
                </a:solidFill>
                <a:latin typeface="Arial" panose="020B0604020202020204" pitchFamily="34" charset="0"/>
              </a:defRPr>
            </a:lvl4pPr>
            <a:lvl5pPr marL="2057400" indent="-228600" defTabSz="911225">
              <a:spcBef>
                <a:spcPct val="30000"/>
              </a:spcBef>
              <a:defRPr sz="1200">
                <a:solidFill>
                  <a:schemeClr val="tx1"/>
                </a:solidFill>
                <a:latin typeface="Arial" panose="020B0604020202020204" pitchFamily="34" charset="0"/>
              </a:defRPr>
            </a:lvl5pPr>
            <a:lvl6pPr marL="2514600" indent="-228600" defTabSz="9112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12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12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122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1225" rtl="0" eaLnBrk="1" fontAlgn="auto" latinLnBrk="0" hangingPunct="1">
              <a:lnSpc>
                <a:spcPct val="100000"/>
              </a:lnSpc>
              <a:spcBef>
                <a:spcPct val="0"/>
              </a:spcBef>
              <a:spcAft>
                <a:spcPts val="0"/>
              </a:spcAft>
              <a:buClrTx/>
              <a:buSzTx/>
              <a:buFontTx/>
              <a:buNone/>
              <a:tabLst/>
              <a:defRPr/>
            </a:pPr>
            <a:fld id="{24DEA4D2-2B88-4517-9505-0084788AD7DA}"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1225" rtl="0" eaLnBrk="1" fontAlgn="auto" latinLnBrk="0" hangingPunct="1">
                <a:lnSpc>
                  <a:spcPct val="100000"/>
                </a:lnSpc>
                <a:spcBef>
                  <a:spcPct val="0"/>
                </a:spcBef>
                <a:spcAft>
                  <a:spcPts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9810" name="Rectangle 2">
            <a:extLst>
              <a:ext uri="{FF2B5EF4-FFF2-40B4-BE49-F238E27FC236}">
                <a16:creationId xmlns:a16="http://schemas.microsoft.com/office/drawing/2014/main" id="{29A5FCDB-F6F4-456A-B708-E2DCB31DDB6C}"/>
              </a:ext>
            </a:extLst>
          </p:cNvPr>
          <p:cNvSpPr>
            <a:spLocks noGrp="1" noRot="1" noChangeAspect="1" noChangeArrowheads="1" noTextEdit="1"/>
          </p:cNvSpPr>
          <p:nvPr>
            <p:ph type="sldImg"/>
          </p:nvPr>
        </p:nvSpPr>
        <p:spPr>
          <a:ln/>
        </p:spPr>
      </p:sp>
      <p:sp>
        <p:nvSpPr>
          <p:cNvPr id="119811" name="Rectangle 3">
            <a:extLst>
              <a:ext uri="{FF2B5EF4-FFF2-40B4-BE49-F238E27FC236}">
                <a16:creationId xmlns:a16="http://schemas.microsoft.com/office/drawing/2014/main" id="{FCC1BD8F-250D-42CF-8CB3-32A8ABF788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a:extLst>
              <a:ext uri="{FF2B5EF4-FFF2-40B4-BE49-F238E27FC236}">
                <a16:creationId xmlns:a16="http://schemas.microsoft.com/office/drawing/2014/main" id="{857E1810-ECF7-4448-944A-0D620473E1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Arial" panose="020B0604020202020204" pitchFamily="34" charset="0"/>
              </a:defRPr>
            </a:lvl1pPr>
            <a:lvl2pPr marL="742950" indent="-285750" defTabSz="911225">
              <a:spcBef>
                <a:spcPct val="30000"/>
              </a:spcBef>
              <a:defRPr sz="1200">
                <a:solidFill>
                  <a:schemeClr val="tx1"/>
                </a:solidFill>
                <a:latin typeface="Arial" panose="020B0604020202020204" pitchFamily="34" charset="0"/>
              </a:defRPr>
            </a:lvl2pPr>
            <a:lvl3pPr marL="1143000" indent="-228600" defTabSz="911225">
              <a:spcBef>
                <a:spcPct val="30000"/>
              </a:spcBef>
              <a:defRPr sz="1200">
                <a:solidFill>
                  <a:schemeClr val="tx1"/>
                </a:solidFill>
                <a:latin typeface="Arial" panose="020B0604020202020204" pitchFamily="34" charset="0"/>
              </a:defRPr>
            </a:lvl3pPr>
            <a:lvl4pPr marL="1600200" indent="-228600" defTabSz="911225">
              <a:spcBef>
                <a:spcPct val="30000"/>
              </a:spcBef>
              <a:defRPr sz="1200">
                <a:solidFill>
                  <a:schemeClr val="tx1"/>
                </a:solidFill>
                <a:latin typeface="Arial" panose="020B0604020202020204" pitchFamily="34" charset="0"/>
              </a:defRPr>
            </a:lvl4pPr>
            <a:lvl5pPr marL="2057400" indent="-228600" defTabSz="911225">
              <a:spcBef>
                <a:spcPct val="30000"/>
              </a:spcBef>
              <a:defRPr sz="1200">
                <a:solidFill>
                  <a:schemeClr val="tx1"/>
                </a:solidFill>
                <a:latin typeface="Arial" panose="020B0604020202020204" pitchFamily="34" charset="0"/>
              </a:defRPr>
            </a:lvl5pPr>
            <a:lvl6pPr marL="2514600" indent="-228600" defTabSz="9112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12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12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12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8A7AC8-4BD1-40B9-ABDC-0259C905CAAE}" type="slidenum">
              <a:rPr lang="en-US" altLang="en-US" smtClean="0"/>
              <a:pPr>
                <a:spcBef>
                  <a:spcPct val="0"/>
                </a:spcBef>
              </a:pPr>
              <a:t>28</a:t>
            </a:fld>
            <a:endParaRPr lang="en-US" altLang="en-US"/>
          </a:p>
        </p:txBody>
      </p:sp>
      <p:sp>
        <p:nvSpPr>
          <p:cNvPr id="121858" name="Rectangle 2">
            <a:extLst>
              <a:ext uri="{FF2B5EF4-FFF2-40B4-BE49-F238E27FC236}">
                <a16:creationId xmlns:a16="http://schemas.microsoft.com/office/drawing/2014/main" id="{FCCF7ABE-F19A-4598-A21B-9FD75100E3D5}"/>
              </a:ext>
            </a:extLst>
          </p:cNvPr>
          <p:cNvSpPr>
            <a:spLocks noGrp="1" noRot="1" noChangeAspect="1" noChangeArrowheads="1" noTextEdit="1"/>
          </p:cNvSpPr>
          <p:nvPr>
            <p:ph type="sldImg"/>
          </p:nvPr>
        </p:nvSpPr>
        <p:spPr>
          <a:ln/>
        </p:spPr>
      </p:sp>
      <p:sp>
        <p:nvSpPr>
          <p:cNvPr id="121859" name="Rectangle 3">
            <a:extLst>
              <a:ext uri="{FF2B5EF4-FFF2-40B4-BE49-F238E27FC236}">
                <a16:creationId xmlns:a16="http://schemas.microsoft.com/office/drawing/2014/main" id="{D2EC7CE1-796D-4D90-A6F1-8B3C5A0EDF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C2CC86B-041B-4B80-AADA-AD56330C7F90}" type="slidenum">
              <a:rPr lang="en-US" smtClean="0"/>
              <a:pPr>
                <a:defRPr/>
              </a:pPr>
              <a:t>39</a:t>
            </a:fld>
            <a:endParaRPr lang="en-US" dirty="0"/>
          </a:p>
        </p:txBody>
      </p:sp>
    </p:spTree>
    <p:extLst>
      <p:ext uri="{BB962C8B-B14F-4D97-AF65-F5344CB8AC3E}">
        <p14:creationId xmlns:p14="http://schemas.microsoft.com/office/powerpoint/2010/main" val="1479706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5305BF0-68BA-C940-82C1-741BED0609F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AAF3CBF-B4A4-7E43-86E6-F0D32185DB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099F8EE-0346-D044-B53A-5BD9471FD6A6}"/>
              </a:ext>
            </a:extLst>
          </p:cNvPr>
          <p:cNvSpPr>
            <a:spLocks noGrp="1"/>
          </p:cNvSpPr>
          <p:nvPr>
            <p:ph type="sldNum" sz="quarter" idx="12"/>
          </p:nvPr>
        </p:nvSpPr>
        <p:spPr/>
        <p:txBody>
          <a:bodyPr/>
          <a:lstStyle>
            <a:lvl1pPr>
              <a:defRPr/>
            </a:lvl1pPr>
          </a:lstStyle>
          <a:p>
            <a:pPr>
              <a:defRPr/>
            </a:pPr>
            <a:fld id="{4FEDA2F8-1704-454E-8C6E-570D46F4C1A1}" type="slidenum">
              <a:rPr lang="en-US" altLang="en-US"/>
              <a:pPr>
                <a:defRPr/>
              </a:pPr>
              <a:t>‹#›</a:t>
            </a:fld>
            <a:endParaRPr lang="en-US" altLang="en-US" dirty="0"/>
          </a:p>
        </p:txBody>
      </p:sp>
    </p:spTree>
    <p:extLst>
      <p:ext uri="{BB962C8B-B14F-4D97-AF65-F5344CB8AC3E}">
        <p14:creationId xmlns:p14="http://schemas.microsoft.com/office/powerpoint/2010/main" val="3869574942"/>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19C2-C3F8-FD42-B27D-91077B6BB18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08ACDA1-33F5-EA47-A081-2735C1CB2E4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F9EFC8-0D3D-D64E-9079-79BAC17F6091}"/>
              </a:ext>
            </a:extLst>
          </p:cNvPr>
          <p:cNvSpPr>
            <a:spLocks noGrp="1"/>
          </p:cNvSpPr>
          <p:nvPr>
            <p:ph type="sldNum" sz="quarter" idx="12"/>
          </p:nvPr>
        </p:nvSpPr>
        <p:spPr/>
        <p:txBody>
          <a:bodyPr/>
          <a:lstStyle>
            <a:lvl1pPr>
              <a:defRPr/>
            </a:lvl1pPr>
          </a:lstStyle>
          <a:p>
            <a:pPr>
              <a:defRPr/>
            </a:pPr>
            <a:fld id="{3A951EDF-2DDD-4D4C-B68B-B56B46966889}" type="slidenum">
              <a:rPr lang="en-US" altLang="en-US"/>
              <a:pPr>
                <a:defRPr/>
              </a:pPr>
              <a:t>‹#›</a:t>
            </a:fld>
            <a:endParaRPr lang="en-US" altLang="en-US" dirty="0"/>
          </a:p>
        </p:txBody>
      </p:sp>
    </p:spTree>
    <p:extLst>
      <p:ext uri="{BB962C8B-B14F-4D97-AF65-F5344CB8AC3E}">
        <p14:creationId xmlns:p14="http://schemas.microsoft.com/office/powerpoint/2010/main" val="277358670"/>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5DBC01-6635-D948-BE58-AE93D59D874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7E7A935-B25C-BA4D-982E-541C7E28C81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02158C9-400D-5743-B47E-5A1E4EED129E}"/>
              </a:ext>
            </a:extLst>
          </p:cNvPr>
          <p:cNvSpPr>
            <a:spLocks noGrp="1"/>
          </p:cNvSpPr>
          <p:nvPr>
            <p:ph type="sldNum" sz="quarter" idx="12"/>
          </p:nvPr>
        </p:nvSpPr>
        <p:spPr/>
        <p:txBody>
          <a:bodyPr/>
          <a:lstStyle>
            <a:lvl1pPr>
              <a:defRPr/>
            </a:lvl1pPr>
          </a:lstStyle>
          <a:p>
            <a:pPr>
              <a:defRPr/>
            </a:pPr>
            <a:fld id="{A408CACE-C566-C640-95B9-91D0EC8E2A25}" type="slidenum">
              <a:rPr lang="en-US" altLang="en-US"/>
              <a:pPr>
                <a:defRPr/>
              </a:pPr>
              <a:t>‹#›</a:t>
            </a:fld>
            <a:endParaRPr lang="en-US" altLang="en-US" dirty="0"/>
          </a:p>
        </p:txBody>
      </p:sp>
    </p:spTree>
    <p:extLst>
      <p:ext uri="{BB962C8B-B14F-4D97-AF65-F5344CB8AC3E}">
        <p14:creationId xmlns:p14="http://schemas.microsoft.com/office/powerpoint/2010/main" val="3237741940"/>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495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15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BEA0400-018A-4218-A06E-47C166F8B55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77E110B-F60E-4504-BC4C-F3D1F4ADA09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F67A4DC-D6EC-4F82-8B2F-83E371F6142F}"/>
              </a:ext>
            </a:extLst>
          </p:cNvPr>
          <p:cNvSpPr>
            <a:spLocks noGrp="1"/>
          </p:cNvSpPr>
          <p:nvPr>
            <p:ph type="sldNum" sz="quarter" idx="12"/>
          </p:nvPr>
        </p:nvSpPr>
        <p:spPr/>
        <p:txBody>
          <a:bodyPr/>
          <a:lstStyle>
            <a:lvl1pPr>
              <a:defRPr/>
            </a:lvl1pPr>
          </a:lstStyle>
          <a:p>
            <a:pPr>
              <a:defRPr/>
            </a:pPr>
            <a:fld id="{D43648F3-45E2-43E8-861D-D8AD088F0B48}" type="slidenum">
              <a:rPr lang="en-US" altLang="en-US"/>
              <a:pPr>
                <a:defRPr/>
              </a:pPr>
              <a:t>‹#›</a:t>
            </a:fld>
            <a:endParaRPr lang="en-US" altLang="en-US" dirty="0"/>
          </a:p>
        </p:txBody>
      </p:sp>
    </p:spTree>
    <p:extLst>
      <p:ext uri="{BB962C8B-B14F-4D97-AF65-F5344CB8AC3E}">
        <p14:creationId xmlns:p14="http://schemas.microsoft.com/office/powerpoint/2010/main" val="3245039495"/>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1952E-26CF-4CFC-A389-FAEFF8BC9F2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D0F5188-0CC4-48F9-9AE7-8016A5D02D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9130D6F-E06B-41C3-A8E2-DDAB386FA982}"/>
              </a:ext>
            </a:extLst>
          </p:cNvPr>
          <p:cNvSpPr>
            <a:spLocks noGrp="1"/>
          </p:cNvSpPr>
          <p:nvPr>
            <p:ph type="sldNum" sz="quarter" idx="12"/>
          </p:nvPr>
        </p:nvSpPr>
        <p:spPr/>
        <p:txBody>
          <a:bodyPr/>
          <a:lstStyle>
            <a:lvl1pPr>
              <a:defRPr/>
            </a:lvl1pPr>
          </a:lstStyle>
          <a:p>
            <a:pPr>
              <a:defRPr/>
            </a:pPr>
            <a:fld id="{D737F1A1-7E87-49BF-9847-7F012E356635}" type="slidenum">
              <a:rPr lang="en-US" altLang="en-US"/>
              <a:pPr>
                <a:defRPr/>
              </a:pPr>
              <a:t>‹#›</a:t>
            </a:fld>
            <a:endParaRPr lang="en-US" altLang="en-US" dirty="0"/>
          </a:p>
        </p:txBody>
      </p:sp>
    </p:spTree>
    <p:extLst>
      <p:ext uri="{BB962C8B-B14F-4D97-AF65-F5344CB8AC3E}">
        <p14:creationId xmlns:p14="http://schemas.microsoft.com/office/powerpoint/2010/main" val="265361285"/>
      </p:ext>
    </p:extLst>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5486400"/>
            <a:ext cx="7659687" cy="1168400"/>
          </a:xfrm>
        </p:spPr>
        <p:txBody>
          <a:bodyPr anchor="t"/>
          <a:lstStyle>
            <a:lvl1pPr algn="l">
              <a:defRPr sz="2700" b="0" cap="all"/>
            </a:lvl1pPr>
          </a:lstStyle>
          <a:p>
            <a:r>
              <a:rPr lang="en-US"/>
              <a:t>Click to edit Master title style</a:t>
            </a:r>
            <a:endParaRPr lang="en-US" dirty="0"/>
          </a:p>
        </p:txBody>
      </p:sp>
      <p:sp>
        <p:nvSpPr>
          <p:cNvPr id="3" name="Text Placeholder 2"/>
          <p:cNvSpPr>
            <a:spLocks noGrp="1"/>
          </p:cNvSpPr>
          <p:nvPr>
            <p:ph type="body" idx="1"/>
          </p:nvPr>
        </p:nvSpPr>
        <p:spPr>
          <a:xfrm>
            <a:off x="722314" y="3852863"/>
            <a:ext cx="6135687" cy="1633538"/>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82A8FA-8F68-4534-9610-1BEA76F49A6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EE4032D-57A8-4FFC-8A9C-FD991BA64EB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94673BD-CD39-4855-B539-820B1E4E71A3}"/>
              </a:ext>
            </a:extLst>
          </p:cNvPr>
          <p:cNvSpPr>
            <a:spLocks noGrp="1"/>
          </p:cNvSpPr>
          <p:nvPr>
            <p:ph type="sldNum" sz="quarter" idx="12"/>
          </p:nvPr>
        </p:nvSpPr>
        <p:spPr/>
        <p:txBody>
          <a:bodyPr/>
          <a:lstStyle>
            <a:lvl1pPr>
              <a:defRPr/>
            </a:lvl1pPr>
          </a:lstStyle>
          <a:p>
            <a:pPr>
              <a:defRPr/>
            </a:pPr>
            <a:fld id="{123713A3-07A6-4125-8969-B239371DEE30}" type="slidenum">
              <a:rPr lang="en-US" altLang="en-US"/>
              <a:pPr>
                <a:defRPr/>
              </a:pPr>
              <a:t>‹#›</a:t>
            </a:fld>
            <a:endParaRPr lang="en-US" altLang="en-US" dirty="0"/>
          </a:p>
        </p:txBody>
      </p:sp>
    </p:spTree>
    <p:extLst>
      <p:ext uri="{BB962C8B-B14F-4D97-AF65-F5344CB8AC3E}">
        <p14:creationId xmlns:p14="http://schemas.microsoft.com/office/powerpoint/2010/main" val="4133594308"/>
      </p:ext>
    </p:extLst>
  </p:cSld>
  <p:clrMapOvr>
    <a:masterClrMapping/>
  </p:clrMapOvr>
  <p:transition spd="med">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4208D0D-E4F9-4022-9674-78AAF45A30D0}"/>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D702F709-9625-40CC-96E4-B09BD2C9F04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D728ECD0-1086-4F92-A9F4-670F8298C331}"/>
              </a:ext>
            </a:extLst>
          </p:cNvPr>
          <p:cNvSpPr>
            <a:spLocks noGrp="1"/>
          </p:cNvSpPr>
          <p:nvPr>
            <p:ph type="sldNum" sz="quarter" idx="12"/>
          </p:nvPr>
        </p:nvSpPr>
        <p:spPr/>
        <p:txBody>
          <a:bodyPr/>
          <a:lstStyle>
            <a:lvl1pPr>
              <a:defRPr/>
            </a:lvl1pPr>
          </a:lstStyle>
          <a:p>
            <a:pPr>
              <a:defRPr/>
            </a:pPr>
            <a:fld id="{61FB80BD-9267-41CE-B039-3559A1AAFD03}" type="slidenum">
              <a:rPr lang="en-US" altLang="en-US"/>
              <a:pPr>
                <a:defRPr/>
              </a:pPr>
              <a:t>‹#›</a:t>
            </a:fld>
            <a:endParaRPr lang="en-US" altLang="en-US" dirty="0"/>
          </a:p>
        </p:txBody>
      </p:sp>
    </p:spTree>
    <p:extLst>
      <p:ext uri="{BB962C8B-B14F-4D97-AF65-F5344CB8AC3E}">
        <p14:creationId xmlns:p14="http://schemas.microsoft.com/office/powerpoint/2010/main" val="247014009"/>
      </p:ext>
    </p:extLst>
  </p:cSld>
  <p:clrMapOvr>
    <a:masterClrMapping/>
  </p:clrMapOvr>
  <p:transition spd="med">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F08787-5E1D-4043-BB85-3CF182E22C36}"/>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2E61DE18-C4A8-4383-B57C-C55C86D7551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CFFC4CB1-C9C5-44E4-B38E-298AB549F7D3}"/>
              </a:ext>
            </a:extLst>
          </p:cNvPr>
          <p:cNvSpPr>
            <a:spLocks noGrp="1"/>
          </p:cNvSpPr>
          <p:nvPr>
            <p:ph type="sldNum" sz="quarter" idx="12"/>
          </p:nvPr>
        </p:nvSpPr>
        <p:spPr/>
        <p:txBody>
          <a:bodyPr/>
          <a:lstStyle>
            <a:lvl1pPr>
              <a:defRPr/>
            </a:lvl1pPr>
          </a:lstStyle>
          <a:p>
            <a:pPr>
              <a:defRPr/>
            </a:pPr>
            <a:fld id="{2BA4FE8D-A202-4323-9F8C-06D92B7DCFAC}" type="slidenum">
              <a:rPr lang="en-US" altLang="en-US"/>
              <a:pPr>
                <a:defRPr/>
              </a:pPr>
              <a:t>‹#›</a:t>
            </a:fld>
            <a:endParaRPr lang="en-US" altLang="en-US" dirty="0"/>
          </a:p>
        </p:txBody>
      </p:sp>
    </p:spTree>
    <p:extLst>
      <p:ext uri="{BB962C8B-B14F-4D97-AF65-F5344CB8AC3E}">
        <p14:creationId xmlns:p14="http://schemas.microsoft.com/office/powerpoint/2010/main" val="154953843"/>
      </p:ext>
    </p:extLst>
  </p:cSld>
  <p:clrMapOvr>
    <a:masterClrMapping/>
  </p:clrMapOvr>
  <p:transition spd="med">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C794EB-561F-4CB8-843A-5D81A72A03F5}"/>
              </a:ext>
            </a:extLst>
          </p:cNvPr>
          <p:cNvSpPr>
            <a:spLocks noGrp="1"/>
          </p:cNvSpPr>
          <p:nvPr>
            <p:ph type="dt" sz="half" idx="10"/>
          </p:nvPr>
        </p:nvSpPr>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F0349F74-0E3D-4878-8768-A3702F03B64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5FBBA6D5-EE52-41E3-B864-7DB509DDE166}"/>
              </a:ext>
            </a:extLst>
          </p:cNvPr>
          <p:cNvSpPr>
            <a:spLocks noGrp="1"/>
          </p:cNvSpPr>
          <p:nvPr>
            <p:ph type="sldNum" sz="quarter" idx="12"/>
          </p:nvPr>
        </p:nvSpPr>
        <p:spPr/>
        <p:txBody>
          <a:bodyPr/>
          <a:lstStyle>
            <a:lvl1pPr>
              <a:defRPr/>
            </a:lvl1pPr>
          </a:lstStyle>
          <a:p>
            <a:pPr>
              <a:defRPr/>
            </a:pPr>
            <a:fld id="{C8083896-BFF4-402C-87C5-F5EC3A4EE987}" type="slidenum">
              <a:rPr lang="en-US" altLang="en-US"/>
              <a:pPr>
                <a:defRPr/>
              </a:pPr>
              <a:t>‹#›</a:t>
            </a:fld>
            <a:endParaRPr lang="en-US" altLang="en-US" dirty="0"/>
          </a:p>
        </p:txBody>
      </p:sp>
    </p:spTree>
    <p:extLst>
      <p:ext uri="{BB962C8B-B14F-4D97-AF65-F5344CB8AC3E}">
        <p14:creationId xmlns:p14="http://schemas.microsoft.com/office/powerpoint/2010/main" val="297676085"/>
      </p:ext>
    </p:extLst>
  </p:cSld>
  <p:clrMapOvr>
    <a:masterClrMapping/>
  </p:clrMapOvr>
  <p:transition spd="med">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1B318-6D90-46C9-AE79-EBEA46D9D8A1}"/>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F9D3D9CC-A726-40CA-9973-C3C8FC86900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1CB15731-0052-45BA-B5F3-C050648DD234}"/>
              </a:ext>
            </a:extLst>
          </p:cNvPr>
          <p:cNvSpPr>
            <a:spLocks noGrp="1"/>
          </p:cNvSpPr>
          <p:nvPr>
            <p:ph type="sldNum" sz="quarter" idx="12"/>
          </p:nvPr>
        </p:nvSpPr>
        <p:spPr/>
        <p:txBody>
          <a:bodyPr/>
          <a:lstStyle>
            <a:lvl1pPr>
              <a:defRPr/>
            </a:lvl1pPr>
          </a:lstStyle>
          <a:p>
            <a:pPr>
              <a:defRPr/>
            </a:pPr>
            <a:fld id="{C4AA3A1C-68B7-47B0-AFB1-D508D292EB76}" type="slidenum">
              <a:rPr lang="en-US" altLang="en-US"/>
              <a:pPr>
                <a:defRPr/>
              </a:pPr>
              <a:t>‹#›</a:t>
            </a:fld>
            <a:endParaRPr lang="en-US" altLang="en-US" dirty="0"/>
          </a:p>
        </p:txBody>
      </p:sp>
    </p:spTree>
    <p:extLst>
      <p:ext uri="{BB962C8B-B14F-4D97-AF65-F5344CB8AC3E}">
        <p14:creationId xmlns:p14="http://schemas.microsoft.com/office/powerpoint/2010/main" val="3366886851"/>
      </p:ext>
    </p:extLst>
  </p:cSld>
  <p:clrMapOvr>
    <a:masterClrMapping/>
  </p:clrMapOvr>
  <p:transition spd="med">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1650" b="1"/>
            </a:lvl1pPr>
          </a:lstStyle>
          <a:p>
            <a:r>
              <a:rPr lang="en-US"/>
              <a:t>Click to edit Master title style</a:t>
            </a:r>
            <a:endParaRPr lang="en-US" dirty="0"/>
          </a:p>
        </p:txBody>
      </p:sp>
      <p:sp>
        <p:nvSpPr>
          <p:cNvPr id="4" name="Text Placeholder 3"/>
          <p:cNvSpPr>
            <a:spLocks noGrp="1"/>
          </p:cNvSpPr>
          <p:nvPr>
            <p:ph type="body" sz="half" idx="2"/>
          </p:nvPr>
        </p:nvSpPr>
        <p:spPr>
          <a:xfrm>
            <a:off x="304800" y="6096000"/>
            <a:ext cx="7772401" cy="609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52DCCB-66E6-443F-90DF-B32ADFCB8DDF}"/>
              </a:ext>
            </a:extLst>
          </p:cNvPr>
          <p:cNvSpPr>
            <a:spLocks noGrp="1"/>
          </p:cNvSpPr>
          <p:nvPr>
            <p:ph type="dt" sz="half" idx="14"/>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A7ADD413-4047-4DC8-A749-A9152CB2E3F1}"/>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09EFC849-54FF-4B1D-AF54-BF11E08E04FF}"/>
              </a:ext>
            </a:extLst>
          </p:cNvPr>
          <p:cNvSpPr>
            <a:spLocks noGrp="1"/>
          </p:cNvSpPr>
          <p:nvPr>
            <p:ph type="sldNum" sz="quarter" idx="16"/>
          </p:nvPr>
        </p:nvSpPr>
        <p:spPr/>
        <p:txBody>
          <a:bodyPr/>
          <a:lstStyle>
            <a:lvl1pPr>
              <a:defRPr/>
            </a:lvl1pPr>
          </a:lstStyle>
          <a:p>
            <a:pPr>
              <a:defRPr/>
            </a:pPr>
            <a:fld id="{ED72F792-318A-4BFA-B888-5390F2013169}" type="slidenum">
              <a:rPr lang="en-US" altLang="en-US"/>
              <a:pPr>
                <a:defRPr/>
              </a:pPr>
              <a:t>‹#›</a:t>
            </a:fld>
            <a:endParaRPr lang="en-US" altLang="en-US" dirty="0"/>
          </a:p>
        </p:txBody>
      </p:sp>
    </p:spTree>
    <p:extLst>
      <p:ext uri="{BB962C8B-B14F-4D97-AF65-F5344CB8AC3E}">
        <p14:creationId xmlns:p14="http://schemas.microsoft.com/office/powerpoint/2010/main" val="3443236834"/>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498CB4-21C3-D34B-8415-D7365994888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1B53BFF-C96B-1648-8C51-DC8B0BA61E4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6E19C1F-250B-7E43-8414-2EDE16E85C16}"/>
              </a:ext>
            </a:extLst>
          </p:cNvPr>
          <p:cNvSpPr>
            <a:spLocks noGrp="1"/>
          </p:cNvSpPr>
          <p:nvPr>
            <p:ph type="sldNum" sz="quarter" idx="12"/>
          </p:nvPr>
        </p:nvSpPr>
        <p:spPr/>
        <p:txBody>
          <a:bodyPr/>
          <a:lstStyle>
            <a:lvl1pPr>
              <a:defRPr/>
            </a:lvl1pPr>
          </a:lstStyle>
          <a:p>
            <a:pPr>
              <a:defRPr/>
            </a:pPr>
            <a:fld id="{AD765B0F-E68B-5244-8F03-713DBB53D12D}" type="slidenum">
              <a:rPr lang="en-US" altLang="en-US"/>
              <a:pPr>
                <a:defRPr/>
              </a:pPr>
              <a:t>‹#›</a:t>
            </a:fld>
            <a:endParaRPr lang="en-US" altLang="en-US" dirty="0"/>
          </a:p>
        </p:txBody>
      </p:sp>
    </p:spTree>
    <p:extLst>
      <p:ext uri="{BB962C8B-B14F-4D97-AF65-F5344CB8AC3E}">
        <p14:creationId xmlns:p14="http://schemas.microsoft.com/office/powerpoint/2010/main" val="3054540104"/>
      </p:ext>
    </p:extLst>
  </p:cSld>
  <p:clrMapOvr>
    <a:masterClrMapping/>
  </p:clrMapOvr>
  <p:transition spd="med">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165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7">
            <a:extLst>
              <a:ext uri="{FF2B5EF4-FFF2-40B4-BE49-F238E27FC236}">
                <a16:creationId xmlns:a16="http://schemas.microsoft.com/office/drawing/2014/main" id="{D82DCB35-B9D3-4F39-8249-81D65F074832}"/>
              </a:ext>
            </a:extLst>
          </p:cNvPr>
          <p:cNvSpPr>
            <a:spLocks noGrp="1"/>
          </p:cNvSpPr>
          <p:nvPr>
            <p:ph type="dt" sz="half" idx="10"/>
          </p:nvPr>
        </p:nvSpPr>
        <p:spPr/>
        <p:txBody>
          <a:bodyPr/>
          <a:lstStyle>
            <a:lvl1pPr>
              <a:defRPr/>
            </a:lvl1pPr>
          </a:lstStyle>
          <a:p>
            <a:pPr>
              <a:defRPr/>
            </a:pPr>
            <a:endParaRPr lang="en-US"/>
          </a:p>
        </p:txBody>
      </p:sp>
      <p:sp>
        <p:nvSpPr>
          <p:cNvPr id="6" name="Slide Number Placeholder 8">
            <a:extLst>
              <a:ext uri="{FF2B5EF4-FFF2-40B4-BE49-F238E27FC236}">
                <a16:creationId xmlns:a16="http://schemas.microsoft.com/office/drawing/2014/main" id="{808CC533-4696-4B10-BF74-0F156EA8D630}"/>
              </a:ext>
            </a:extLst>
          </p:cNvPr>
          <p:cNvSpPr>
            <a:spLocks noGrp="1"/>
          </p:cNvSpPr>
          <p:nvPr>
            <p:ph type="sldNum" sz="quarter" idx="11"/>
          </p:nvPr>
        </p:nvSpPr>
        <p:spPr/>
        <p:txBody>
          <a:bodyPr/>
          <a:lstStyle>
            <a:lvl1pPr>
              <a:defRPr/>
            </a:lvl1pPr>
          </a:lstStyle>
          <a:p>
            <a:pPr>
              <a:defRPr/>
            </a:pPr>
            <a:fld id="{DB0E1423-6ADF-4DEB-8C31-83DB4381281B}" type="slidenum">
              <a:rPr lang="en-US" altLang="en-US"/>
              <a:pPr>
                <a:defRPr/>
              </a:pPr>
              <a:t>‹#›</a:t>
            </a:fld>
            <a:endParaRPr lang="en-US" altLang="en-US" dirty="0"/>
          </a:p>
        </p:txBody>
      </p:sp>
      <p:sp>
        <p:nvSpPr>
          <p:cNvPr id="7" name="Footer Placeholder 9">
            <a:extLst>
              <a:ext uri="{FF2B5EF4-FFF2-40B4-BE49-F238E27FC236}">
                <a16:creationId xmlns:a16="http://schemas.microsoft.com/office/drawing/2014/main" id="{C0D94043-74E8-4BD6-A13E-6D43EB4DABD2}"/>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56380335"/>
      </p:ext>
    </p:extLst>
  </p:cSld>
  <p:clrMapOvr>
    <a:masterClrMapping/>
  </p:clrMapOvr>
  <p:transition spd="med">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471BE2-3498-45C9-BE05-F30FE1A4BF3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4DE08C0-EC33-4D66-A7B0-43551D1CB2A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B98DB4-1EDD-4608-8A6C-F9C98EA3C625}"/>
              </a:ext>
            </a:extLst>
          </p:cNvPr>
          <p:cNvSpPr>
            <a:spLocks noGrp="1"/>
          </p:cNvSpPr>
          <p:nvPr>
            <p:ph type="sldNum" sz="quarter" idx="12"/>
          </p:nvPr>
        </p:nvSpPr>
        <p:spPr/>
        <p:txBody>
          <a:bodyPr/>
          <a:lstStyle>
            <a:lvl1pPr>
              <a:defRPr/>
            </a:lvl1pPr>
          </a:lstStyle>
          <a:p>
            <a:pPr>
              <a:defRPr/>
            </a:pPr>
            <a:fld id="{688DFC66-3166-4DF0-9C2C-2AA42C4BA00D}" type="slidenum">
              <a:rPr lang="en-US" altLang="en-US"/>
              <a:pPr>
                <a:defRPr/>
              </a:pPr>
              <a:t>‹#›</a:t>
            </a:fld>
            <a:endParaRPr lang="en-US" altLang="en-US" dirty="0"/>
          </a:p>
        </p:txBody>
      </p:sp>
    </p:spTree>
    <p:extLst>
      <p:ext uri="{BB962C8B-B14F-4D97-AF65-F5344CB8AC3E}">
        <p14:creationId xmlns:p14="http://schemas.microsoft.com/office/powerpoint/2010/main" val="3270059509"/>
      </p:ext>
    </p:extLst>
  </p:cSld>
  <p:clrMapOvr>
    <a:masterClrMapping/>
  </p:clrMapOvr>
  <p:transition spd="med">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FA3175-14AE-4F9C-AAE7-5A920F18AEA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DBDEB8B-20F4-4A79-B80B-E6997B4F8B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82E29F5-FF19-444D-BCC4-512942F98D3B}"/>
              </a:ext>
            </a:extLst>
          </p:cNvPr>
          <p:cNvSpPr>
            <a:spLocks noGrp="1"/>
          </p:cNvSpPr>
          <p:nvPr>
            <p:ph type="sldNum" sz="quarter" idx="12"/>
          </p:nvPr>
        </p:nvSpPr>
        <p:spPr/>
        <p:txBody>
          <a:bodyPr/>
          <a:lstStyle>
            <a:lvl1pPr>
              <a:defRPr/>
            </a:lvl1pPr>
          </a:lstStyle>
          <a:p>
            <a:pPr>
              <a:defRPr/>
            </a:pPr>
            <a:fld id="{C73EF82A-39D8-4565-A17D-D61E1030CEB6}" type="slidenum">
              <a:rPr lang="en-US" altLang="en-US"/>
              <a:pPr>
                <a:defRPr/>
              </a:pPr>
              <a:t>‹#›</a:t>
            </a:fld>
            <a:endParaRPr lang="en-US" altLang="en-US" dirty="0"/>
          </a:p>
        </p:txBody>
      </p:sp>
    </p:spTree>
    <p:extLst>
      <p:ext uri="{BB962C8B-B14F-4D97-AF65-F5344CB8AC3E}">
        <p14:creationId xmlns:p14="http://schemas.microsoft.com/office/powerpoint/2010/main" val="3901916965"/>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1992F3-30AA-5244-BC52-A38403925A8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DA2A40F-5E7E-7D4C-BC33-0421672A18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73EDA18-E699-7449-B38D-D3E10538ACEE}"/>
              </a:ext>
            </a:extLst>
          </p:cNvPr>
          <p:cNvSpPr>
            <a:spLocks noGrp="1"/>
          </p:cNvSpPr>
          <p:nvPr>
            <p:ph type="sldNum" sz="quarter" idx="12"/>
          </p:nvPr>
        </p:nvSpPr>
        <p:spPr/>
        <p:txBody>
          <a:bodyPr/>
          <a:lstStyle>
            <a:lvl1pPr>
              <a:defRPr/>
            </a:lvl1pPr>
          </a:lstStyle>
          <a:p>
            <a:pPr>
              <a:defRPr/>
            </a:pPr>
            <a:fld id="{2525B52D-0449-FA4F-8091-DF330289D15D}" type="slidenum">
              <a:rPr lang="en-US" altLang="en-US"/>
              <a:pPr>
                <a:defRPr/>
              </a:pPr>
              <a:t>‹#›</a:t>
            </a:fld>
            <a:endParaRPr lang="en-US" altLang="en-US" dirty="0"/>
          </a:p>
        </p:txBody>
      </p:sp>
    </p:spTree>
    <p:extLst>
      <p:ext uri="{BB962C8B-B14F-4D97-AF65-F5344CB8AC3E}">
        <p14:creationId xmlns:p14="http://schemas.microsoft.com/office/powerpoint/2010/main" val="2178570754"/>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F508CB4-BB91-CB41-8AE4-21E4B2B7FEBA}"/>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8B9CC77B-FE98-7F4A-B296-158411A08F1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B4B8E1D9-DDD2-D24C-B477-7070C4CC8E1E}"/>
              </a:ext>
            </a:extLst>
          </p:cNvPr>
          <p:cNvSpPr>
            <a:spLocks noGrp="1"/>
          </p:cNvSpPr>
          <p:nvPr>
            <p:ph type="sldNum" sz="quarter" idx="12"/>
          </p:nvPr>
        </p:nvSpPr>
        <p:spPr/>
        <p:txBody>
          <a:bodyPr/>
          <a:lstStyle>
            <a:lvl1pPr>
              <a:defRPr/>
            </a:lvl1pPr>
          </a:lstStyle>
          <a:p>
            <a:pPr>
              <a:defRPr/>
            </a:pPr>
            <a:fld id="{9CE777BC-2749-504E-8914-C14B4C9FE8B5}" type="slidenum">
              <a:rPr lang="en-US" altLang="en-US"/>
              <a:pPr>
                <a:defRPr/>
              </a:pPr>
              <a:t>‹#›</a:t>
            </a:fld>
            <a:endParaRPr lang="en-US" altLang="en-US" dirty="0"/>
          </a:p>
        </p:txBody>
      </p:sp>
    </p:spTree>
    <p:extLst>
      <p:ext uri="{BB962C8B-B14F-4D97-AF65-F5344CB8AC3E}">
        <p14:creationId xmlns:p14="http://schemas.microsoft.com/office/powerpoint/2010/main" val="2837434808"/>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10D878-95A9-9648-9C66-AE94280FA29D}"/>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47667AFF-029E-F34A-B6B2-4DC27344A5C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74612EEF-D877-AD4F-B514-A37D65951004}"/>
              </a:ext>
            </a:extLst>
          </p:cNvPr>
          <p:cNvSpPr>
            <a:spLocks noGrp="1"/>
          </p:cNvSpPr>
          <p:nvPr>
            <p:ph type="sldNum" sz="quarter" idx="12"/>
          </p:nvPr>
        </p:nvSpPr>
        <p:spPr/>
        <p:txBody>
          <a:bodyPr/>
          <a:lstStyle>
            <a:lvl1pPr>
              <a:defRPr/>
            </a:lvl1pPr>
          </a:lstStyle>
          <a:p>
            <a:pPr>
              <a:defRPr/>
            </a:pPr>
            <a:fld id="{A01CB3C4-5553-1442-8D75-8B64E41D0C09}" type="slidenum">
              <a:rPr lang="en-US" altLang="en-US"/>
              <a:pPr>
                <a:defRPr/>
              </a:pPr>
              <a:t>‹#›</a:t>
            </a:fld>
            <a:endParaRPr lang="en-US" altLang="en-US" dirty="0"/>
          </a:p>
        </p:txBody>
      </p:sp>
    </p:spTree>
    <p:extLst>
      <p:ext uri="{BB962C8B-B14F-4D97-AF65-F5344CB8AC3E}">
        <p14:creationId xmlns:p14="http://schemas.microsoft.com/office/powerpoint/2010/main" val="4165989126"/>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B3C56D-0444-6A49-84EE-B08A65D6D5E3}"/>
              </a:ext>
            </a:extLst>
          </p:cNvPr>
          <p:cNvSpPr>
            <a:spLocks noGrp="1"/>
          </p:cNvSpPr>
          <p:nvPr>
            <p:ph type="dt" sz="half" idx="10"/>
          </p:nvPr>
        </p:nvSpPr>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6667EA5A-3681-F746-A19A-C83D13EEDEC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B658BED-4EDD-334D-A28B-280658FB8E2C}"/>
              </a:ext>
            </a:extLst>
          </p:cNvPr>
          <p:cNvSpPr>
            <a:spLocks noGrp="1"/>
          </p:cNvSpPr>
          <p:nvPr>
            <p:ph type="sldNum" sz="quarter" idx="12"/>
          </p:nvPr>
        </p:nvSpPr>
        <p:spPr/>
        <p:txBody>
          <a:bodyPr/>
          <a:lstStyle>
            <a:lvl1pPr>
              <a:defRPr/>
            </a:lvl1pPr>
          </a:lstStyle>
          <a:p>
            <a:pPr>
              <a:defRPr/>
            </a:pPr>
            <a:fld id="{1FCA8871-6B9D-0D47-BEF4-4BF99201164A}" type="slidenum">
              <a:rPr lang="en-US" altLang="en-US"/>
              <a:pPr>
                <a:defRPr/>
              </a:pPr>
              <a:t>‹#›</a:t>
            </a:fld>
            <a:endParaRPr lang="en-US" altLang="en-US" dirty="0"/>
          </a:p>
        </p:txBody>
      </p:sp>
    </p:spTree>
    <p:extLst>
      <p:ext uri="{BB962C8B-B14F-4D97-AF65-F5344CB8AC3E}">
        <p14:creationId xmlns:p14="http://schemas.microsoft.com/office/powerpoint/2010/main" val="2748191258"/>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BC1EB1-F865-434A-AC9A-CCB95B9A62CE}"/>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CA488223-37E1-F847-A284-18BB49CBF84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6F52E15D-30BF-824C-A702-FDDD1AED2508}"/>
              </a:ext>
            </a:extLst>
          </p:cNvPr>
          <p:cNvSpPr>
            <a:spLocks noGrp="1"/>
          </p:cNvSpPr>
          <p:nvPr>
            <p:ph type="sldNum" sz="quarter" idx="12"/>
          </p:nvPr>
        </p:nvSpPr>
        <p:spPr/>
        <p:txBody>
          <a:bodyPr/>
          <a:lstStyle>
            <a:lvl1pPr>
              <a:defRPr/>
            </a:lvl1pPr>
          </a:lstStyle>
          <a:p>
            <a:pPr>
              <a:defRPr/>
            </a:pPr>
            <a:fld id="{AF564E0B-3133-CC45-9E48-FFE6D565C65E}" type="slidenum">
              <a:rPr lang="en-US" altLang="en-US"/>
              <a:pPr>
                <a:defRPr/>
              </a:pPr>
              <a:t>‹#›</a:t>
            </a:fld>
            <a:endParaRPr lang="en-US" altLang="en-US" dirty="0"/>
          </a:p>
        </p:txBody>
      </p:sp>
    </p:spTree>
    <p:extLst>
      <p:ext uri="{BB962C8B-B14F-4D97-AF65-F5344CB8AC3E}">
        <p14:creationId xmlns:p14="http://schemas.microsoft.com/office/powerpoint/2010/main" val="1264141463"/>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0D8F0E-C198-8F4F-803B-50398FCAC1C6}"/>
              </a:ext>
            </a:extLst>
          </p:cNvPr>
          <p:cNvSpPr>
            <a:spLocks noGrp="1"/>
          </p:cNvSpPr>
          <p:nvPr>
            <p:ph type="dt" sz="half" idx="14"/>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E3D9B3E6-629D-6949-920F-2C62BCDCB32C}"/>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B8E2EA89-D053-FE4F-824D-9E4BDBF8CFF5}"/>
              </a:ext>
            </a:extLst>
          </p:cNvPr>
          <p:cNvSpPr>
            <a:spLocks noGrp="1"/>
          </p:cNvSpPr>
          <p:nvPr>
            <p:ph type="sldNum" sz="quarter" idx="16"/>
          </p:nvPr>
        </p:nvSpPr>
        <p:spPr/>
        <p:txBody>
          <a:bodyPr/>
          <a:lstStyle>
            <a:lvl1pPr>
              <a:defRPr/>
            </a:lvl1pPr>
          </a:lstStyle>
          <a:p>
            <a:pPr>
              <a:defRPr/>
            </a:pPr>
            <a:fld id="{160E040A-D205-4E4D-9750-342EDB64ACE4}" type="slidenum">
              <a:rPr lang="en-US" altLang="en-US"/>
              <a:pPr>
                <a:defRPr/>
              </a:pPr>
              <a:t>‹#›</a:t>
            </a:fld>
            <a:endParaRPr lang="en-US" altLang="en-US" dirty="0"/>
          </a:p>
        </p:txBody>
      </p:sp>
    </p:spTree>
    <p:extLst>
      <p:ext uri="{BB962C8B-B14F-4D97-AF65-F5344CB8AC3E}">
        <p14:creationId xmlns:p14="http://schemas.microsoft.com/office/powerpoint/2010/main" val="2307254180"/>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a:extLst>
              <a:ext uri="{FF2B5EF4-FFF2-40B4-BE49-F238E27FC236}">
                <a16:creationId xmlns:a16="http://schemas.microsoft.com/office/drawing/2014/main" id="{01E90332-75F7-194C-A443-83EB438F46EF}"/>
              </a:ext>
            </a:extLst>
          </p:cNvPr>
          <p:cNvSpPr>
            <a:spLocks noGrp="1"/>
          </p:cNvSpPr>
          <p:nvPr>
            <p:ph type="dt" sz="half" idx="10"/>
          </p:nvPr>
        </p:nvSpPr>
        <p:spPr/>
        <p:txBody>
          <a:bodyPr/>
          <a:lstStyle>
            <a:lvl1pPr>
              <a:defRPr/>
            </a:lvl1pPr>
          </a:lstStyle>
          <a:p>
            <a:pPr>
              <a:defRPr/>
            </a:pPr>
            <a:endParaRPr lang="en-US"/>
          </a:p>
        </p:txBody>
      </p:sp>
      <p:sp>
        <p:nvSpPr>
          <p:cNvPr id="6" name="Slide Number Placeholder 8">
            <a:extLst>
              <a:ext uri="{FF2B5EF4-FFF2-40B4-BE49-F238E27FC236}">
                <a16:creationId xmlns:a16="http://schemas.microsoft.com/office/drawing/2014/main" id="{21624EF7-C13B-114D-8C55-CE7E5BDFE8AA}"/>
              </a:ext>
            </a:extLst>
          </p:cNvPr>
          <p:cNvSpPr>
            <a:spLocks noGrp="1"/>
          </p:cNvSpPr>
          <p:nvPr>
            <p:ph type="sldNum" sz="quarter" idx="11"/>
          </p:nvPr>
        </p:nvSpPr>
        <p:spPr/>
        <p:txBody>
          <a:bodyPr/>
          <a:lstStyle>
            <a:lvl1pPr>
              <a:defRPr/>
            </a:lvl1pPr>
          </a:lstStyle>
          <a:p>
            <a:pPr>
              <a:defRPr/>
            </a:pPr>
            <a:fld id="{0D25768A-C58E-DC4E-8807-FD9E61D471F5}" type="slidenum">
              <a:rPr lang="en-US" altLang="en-US"/>
              <a:pPr>
                <a:defRPr/>
              </a:pPr>
              <a:t>‹#›</a:t>
            </a:fld>
            <a:endParaRPr lang="en-US" altLang="en-US" dirty="0"/>
          </a:p>
        </p:txBody>
      </p:sp>
      <p:sp>
        <p:nvSpPr>
          <p:cNvPr id="7" name="Footer Placeholder 9">
            <a:extLst>
              <a:ext uri="{FF2B5EF4-FFF2-40B4-BE49-F238E27FC236}">
                <a16:creationId xmlns:a16="http://schemas.microsoft.com/office/drawing/2014/main" id="{D56AB4F6-F5E2-2344-9227-5F2EA9BF8FA7}"/>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928521660"/>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36DBC8-B960-F64D-9685-09238D9FF701}"/>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30896E1A-A3DD-B244-B55B-AE9CDF58A808}"/>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a:extLst>
              <a:ext uri="{FF2B5EF4-FFF2-40B4-BE49-F238E27FC236}">
                <a16:creationId xmlns:a16="http://schemas.microsoft.com/office/drawing/2014/main" id="{77FA68C9-C146-7E48-A3D1-DA11A8E90699}"/>
              </a:ext>
            </a:extLst>
          </p:cNvPr>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a:extLst>
              <a:ext uri="{FF2B5EF4-FFF2-40B4-BE49-F238E27FC236}">
                <a16:creationId xmlns:a16="http://schemas.microsoft.com/office/drawing/2014/main" id="{555660F3-D0E2-6543-B633-0E5170062728}"/>
              </a:ext>
            </a:extLst>
          </p:cNvPr>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a:extLst>
              <a:ext uri="{FF2B5EF4-FFF2-40B4-BE49-F238E27FC236}">
                <a16:creationId xmlns:a16="http://schemas.microsoft.com/office/drawing/2014/main" id="{70BA95D1-1948-4C44-9E50-8F20E84BF28B}"/>
              </a:ext>
            </a:extLst>
          </p:cNvPr>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latin typeface="Arial" panose="020B0604020202020204" pitchFamily="34" charset="0"/>
              </a:defRPr>
            </a:lvl1pPr>
          </a:lstStyle>
          <a:p>
            <a:pPr>
              <a:defRPr/>
            </a:pPr>
            <a:fld id="{E2D70B1B-99C9-6048-8728-BBF9CB486C6D}"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id="{603EC02D-6272-CD4D-A737-EF179051D387}"/>
              </a:ext>
            </a:extLst>
          </p:cNvPr>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Arial" pitchFamily="34" charset="0"/>
              </a:defRPr>
            </a:lvl1pPr>
          </a:lstStyle>
          <a:p>
            <a:pPr>
              <a:defRPr/>
            </a:pPr>
            <a:endParaRPr lang="en-US"/>
          </a:p>
        </p:txBody>
      </p:sp>
      <p:sp>
        <p:nvSpPr>
          <p:cNvPr id="4" name="Date Placeholder 3">
            <a:extLst>
              <a:ext uri="{FF2B5EF4-FFF2-40B4-BE49-F238E27FC236}">
                <a16:creationId xmlns:a16="http://schemas.microsoft.com/office/drawing/2014/main" id="{499B11A5-47FF-A54A-834E-E899F8939879}"/>
              </a:ext>
            </a:extLst>
          </p:cNvPr>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Arial" pitchFamily="34"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394" r:id="rId1"/>
    <p:sldLayoutId id="2147484395" r:id="rId2"/>
    <p:sldLayoutId id="2147484396" r:id="rId3"/>
    <p:sldLayoutId id="2147484397" r:id="rId4"/>
    <p:sldLayoutId id="2147484398" r:id="rId5"/>
    <p:sldLayoutId id="2147484399" r:id="rId6"/>
    <p:sldLayoutId id="2147484400" r:id="rId7"/>
    <p:sldLayoutId id="2147484401" r:id="rId8"/>
    <p:sldLayoutId id="2147484402" r:id="rId9"/>
    <p:sldLayoutId id="2147484403" r:id="rId10"/>
    <p:sldLayoutId id="2147484404" r:id="rId11"/>
  </p:sldLayoutIdLst>
  <p:transition spd="med">
    <p:random/>
  </p:transition>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eaLnBrk="1" fontAlgn="base" hangingPunct="1">
        <a:spcBef>
          <a:spcPct val="0"/>
        </a:spcBef>
        <a:spcAft>
          <a:spcPct val="0"/>
        </a:spcAft>
        <a:defRPr sz="4600">
          <a:solidFill>
            <a:schemeClr val="tx2"/>
          </a:solidFill>
          <a:latin typeface="Cambria" pitchFamily="18" charset="0"/>
        </a:defRPr>
      </a:lvl6pPr>
      <a:lvl7pPr marL="914400" algn="l" rtl="0" eaLnBrk="1" fontAlgn="base" hangingPunct="1">
        <a:spcBef>
          <a:spcPct val="0"/>
        </a:spcBef>
        <a:spcAft>
          <a:spcPct val="0"/>
        </a:spcAft>
        <a:defRPr sz="4600">
          <a:solidFill>
            <a:schemeClr val="tx2"/>
          </a:solidFill>
          <a:latin typeface="Cambria" pitchFamily="18" charset="0"/>
        </a:defRPr>
      </a:lvl7pPr>
      <a:lvl8pPr marL="1371600" algn="l" rtl="0" eaLnBrk="1" fontAlgn="base" hangingPunct="1">
        <a:spcBef>
          <a:spcPct val="0"/>
        </a:spcBef>
        <a:spcAft>
          <a:spcPct val="0"/>
        </a:spcAft>
        <a:defRPr sz="4600">
          <a:solidFill>
            <a:schemeClr val="tx2"/>
          </a:solidFill>
          <a:latin typeface="Cambria" pitchFamily="18" charset="0"/>
        </a:defRPr>
      </a:lvl8pPr>
      <a:lvl9pPr marL="1828800" algn="l" rtl="0" eaLnBrk="1" fontAlgn="base" hangingPunct="1">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000000"/>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000000"/>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000000"/>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EE0FC7-5AEF-4D9A-A644-E36173933279}"/>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B4E7E7C3-92B3-4A63-A575-4CDC7B19576E}"/>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a:extLst>
              <a:ext uri="{FF2B5EF4-FFF2-40B4-BE49-F238E27FC236}">
                <a16:creationId xmlns:a16="http://schemas.microsoft.com/office/drawing/2014/main" id="{C86C7843-0FDC-4E7C-8681-5E3AD5FDD593}"/>
              </a:ext>
            </a:extLst>
          </p:cNvPr>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sp>
        <p:nvSpPr>
          <p:cNvPr id="8" name="Rectangle 7">
            <a:extLst>
              <a:ext uri="{FF2B5EF4-FFF2-40B4-BE49-F238E27FC236}">
                <a16:creationId xmlns:a16="http://schemas.microsoft.com/office/drawing/2014/main" id="{4D257195-7091-4670-8665-369D2788C1F0}"/>
              </a:ext>
            </a:extLst>
          </p:cNvPr>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sp>
        <p:nvSpPr>
          <p:cNvPr id="6" name="Slide Number Placeholder 5">
            <a:extLst>
              <a:ext uri="{FF2B5EF4-FFF2-40B4-BE49-F238E27FC236}">
                <a16:creationId xmlns:a16="http://schemas.microsoft.com/office/drawing/2014/main" id="{F8CA636A-854F-4D14-BA83-9444602E9D41}"/>
              </a:ext>
            </a:extLst>
          </p:cNvPr>
          <p:cNvSpPr>
            <a:spLocks noGrp="1"/>
          </p:cNvSpPr>
          <p:nvPr>
            <p:ph type="sldNum" sz="quarter" idx="4"/>
          </p:nvPr>
        </p:nvSpPr>
        <p:spPr>
          <a:xfrm>
            <a:off x="8531226" y="5648327"/>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pPr>
              <a:defRPr/>
            </a:pPr>
            <a:fld id="{B583A8D8-F7BD-439B-A04F-A24A94C3A14E}"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id="{235A8076-F962-45EA-A578-AB2075454445}"/>
              </a:ext>
            </a:extLst>
          </p:cNvPr>
          <p:cNvSpPr>
            <a:spLocks noGrp="1"/>
          </p:cNvSpPr>
          <p:nvPr>
            <p:ph type="ftr" sz="quarter" idx="3"/>
          </p:nvPr>
        </p:nvSpPr>
        <p:spPr>
          <a:xfrm rot="16200000">
            <a:off x="7587457" y="4048921"/>
            <a:ext cx="2366963" cy="365125"/>
          </a:xfrm>
          <a:prstGeom prst="rect">
            <a:avLst/>
          </a:prstGeom>
        </p:spPr>
        <p:txBody>
          <a:bodyPr vert="horz" lIns="91440" tIns="45720" rIns="91440" bIns="45720" rtlCol="0" anchor="ctr"/>
          <a:lstStyle>
            <a:lvl1pPr algn="r">
              <a:defRPr sz="900">
                <a:solidFill>
                  <a:schemeClr val="bg2"/>
                </a:solidFill>
                <a:latin typeface="Arial" pitchFamily="34" charset="0"/>
              </a:defRPr>
            </a:lvl1pPr>
          </a:lstStyle>
          <a:p>
            <a:pPr>
              <a:defRPr/>
            </a:pPr>
            <a:endParaRPr lang="en-US"/>
          </a:p>
        </p:txBody>
      </p:sp>
      <p:sp>
        <p:nvSpPr>
          <p:cNvPr id="4" name="Date Placeholder 3">
            <a:extLst>
              <a:ext uri="{FF2B5EF4-FFF2-40B4-BE49-F238E27FC236}">
                <a16:creationId xmlns:a16="http://schemas.microsoft.com/office/drawing/2014/main" id="{9A2EF973-85CF-495D-A9C9-9473D0CCDF13}"/>
              </a:ext>
            </a:extLst>
          </p:cNvPr>
          <p:cNvSpPr>
            <a:spLocks noGrp="1"/>
          </p:cNvSpPr>
          <p:nvPr>
            <p:ph type="dt" sz="half" idx="2"/>
          </p:nvPr>
        </p:nvSpPr>
        <p:spPr>
          <a:xfrm rot="16200000">
            <a:off x="7551738" y="1646239"/>
            <a:ext cx="2438400" cy="365125"/>
          </a:xfrm>
          <a:prstGeom prst="rect">
            <a:avLst/>
          </a:prstGeom>
        </p:spPr>
        <p:txBody>
          <a:bodyPr vert="horz" lIns="91440" tIns="45720" rIns="91440" bIns="45720" rtlCol="0" anchor="ctr"/>
          <a:lstStyle>
            <a:lvl1pPr algn="l">
              <a:defRPr sz="900">
                <a:solidFill>
                  <a:schemeClr val="bg2"/>
                </a:solidFill>
                <a:latin typeface="Arial" pitchFamily="34" charset="0"/>
              </a:defRPr>
            </a:lvl1pPr>
          </a:lstStyle>
          <a:p>
            <a:pPr>
              <a:defRPr/>
            </a:pPr>
            <a:endParaRPr lang="en-US"/>
          </a:p>
        </p:txBody>
      </p:sp>
    </p:spTree>
    <p:extLst>
      <p:ext uri="{BB962C8B-B14F-4D97-AF65-F5344CB8AC3E}">
        <p14:creationId xmlns:p14="http://schemas.microsoft.com/office/powerpoint/2010/main" val="498084833"/>
      </p:ext>
    </p:extLst>
  </p:cSld>
  <p:clrMap bg1="lt1" tx1="dk1" bg2="lt2" tx2="dk2" accent1="accent1" accent2="accent2" accent3="accent3" accent4="accent4" accent5="accent5" accent6="accent6" hlink="hlink" folHlink="folHlink"/>
  <p:sldLayoutIdLst>
    <p:sldLayoutId id="2147484406" r:id="rId1"/>
    <p:sldLayoutId id="2147484407" r:id="rId2"/>
    <p:sldLayoutId id="2147484408" r:id="rId3"/>
    <p:sldLayoutId id="2147484409" r:id="rId4"/>
    <p:sldLayoutId id="2147484410" r:id="rId5"/>
    <p:sldLayoutId id="2147484411" r:id="rId6"/>
    <p:sldLayoutId id="2147484412" r:id="rId7"/>
    <p:sldLayoutId id="2147484413" r:id="rId8"/>
    <p:sldLayoutId id="2147484414" r:id="rId9"/>
    <p:sldLayoutId id="2147484415" r:id="rId10"/>
    <p:sldLayoutId id="2147484416" r:id="rId11"/>
  </p:sldLayoutIdLst>
  <p:transition spd="med">
    <p:random/>
  </p:transition>
  <p:txStyles>
    <p:titleStyle>
      <a:lvl1pPr algn="l" rtl="0" eaLnBrk="0" fontAlgn="base" hangingPunct="0">
        <a:spcBef>
          <a:spcPct val="0"/>
        </a:spcBef>
        <a:spcAft>
          <a:spcPct val="0"/>
        </a:spcAft>
        <a:defRPr sz="3450" kern="1200" spc="-75">
          <a:solidFill>
            <a:schemeClr val="tx2"/>
          </a:solidFill>
          <a:latin typeface="+mj-lt"/>
          <a:ea typeface="+mj-ea"/>
          <a:cs typeface="+mj-cs"/>
        </a:defRPr>
      </a:lvl1pPr>
      <a:lvl2pPr algn="l" rtl="0" eaLnBrk="0" fontAlgn="base" hangingPunct="0">
        <a:spcBef>
          <a:spcPct val="0"/>
        </a:spcBef>
        <a:spcAft>
          <a:spcPct val="0"/>
        </a:spcAft>
        <a:defRPr sz="3450">
          <a:solidFill>
            <a:schemeClr val="tx2"/>
          </a:solidFill>
          <a:latin typeface="Cambria" pitchFamily="18" charset="0"/>
        </a:defRPr>
      </a:lvl2pPr>
      <a:lvl3pPr algn="l" rtl="0" eaLnBrk="0" fontAlgn="base" hangingPunct="0">
        <a:spcBef>
          <a:spcPct val="0"/>
        </a:spcBef>
        <a:spcAft>
          <a:spcPct val="0"/>
        </a:spcAft>
        <a:defRPr sz="3450">
          <a:solidFill>
            <a:schemeClr val="tx2"/>
          </a:solidFill>
          <a:latin typeface="Cambria" pitchFamily="18" charset="0"/>
        </a:defRPr>
      </a:lvl3pPr>
      <a:lvl4pPr algn="l" rtl="0" eaLnBrk="0" fontAlgn="base" hangingPunct="0">
        <a:spcBef>
          <a:spcPct val="0"/>
        </a:spcBef>
        <a:spcAft>
          <a:spcPct val="0"/>
        </a:spcAft>
        <a:defRPr sz="3450">
          <a:solidFill>
            <a:schemeClr val="tx2"/>
          </a:solidFill>
          <a:latin typeface="Cambria" pitchFamily="18" charset="0"/>
        </a:defRPr>
      </a:lvl4pPr>
      <a:lvl5pPr algn="l" rtl="0" eaLnBrk="0" fontAlgn="base" hangingPunct="0">
        <a:spcBef>
          <a:spcPct val="0"/>
        </a:spcBef>
        <a:spcAft>
          <a:spcPct val="0"/>
        </a:spcAft>
        <a:defRPr sz="3450">
          <a:solidFill>
            <a:schemeClr val="tx2"/>
          </a:solidFill>
          <a:latin typeface="Cambria" pitchFamily="18" charset="0"/>
        </a:defRPr>
      </a:lvl5pPr>
      <a:lvl6pPr marL="342900" algn="l" rtl="0" eaLnBrk="1" fontAlgn="base" hangingPunct="1">
        <a:spcBef>
          <a:spcPct val="0"/>
        </a:spcBef>
        <a:spcAft>
          <a:spcPct val="0"/>
        </a:spcAft>
        <a:defRPr sz="3450">
          <a:solidFill>
            <a:schemeClr val="tx2"/>
          </a:solidFill>
          <a:latin typeface="Cambria" pitchFamily="18" charset="0"/>
        </a:defRPr>
      </a:lvl6pPr>
      <a:lvl7pPr marL="685800" algn="l" rtl="0" eaLnBrk="1" fontAlgn="base" hangingPunct="1">
        <a:spcBef>
          <a:spcPct val="0"/>
        </a:spcBef>
        <a:spcAft>
          <a:spcPct val="0"/>
        </a:spcAft>
        <a:defRPr sz="3450">
          <a:solidFill>
            <a:schemeClr val="tx2"/>
          </a:solidFill>
          <a:latin typeface="Cambria" pitchFamily="18" charset="0"/>
        </a:defRPr>
      </a:lvl7pPr>
      <a:lvl8pPr marL="1028700" algn="l" rtl="0" eaLnBrk="1" fontAlgn="base" hangingPunct="1">
        <a:spcBef>
          <a:spcPct val="0"/>
        </a:spcBef>
        <a:spcAft>
          <a:spcPct val="0"/>
        </a:spcAft>
        <a:defRPr sz="3450">
          <a:solidFill>
            <a:schemeClr val="tx2"/>
          </a:solidFill>
          <a:latin typeface="Cambria" pitchFamily="18" charset="0"/>
        </a:defRPr>
      </a:lvl8pPr>
      <a:lvl9pPr marL="1371600" algn="l" rtl="0" eaLnBrk="1" fontAlgn="base" hangingPunct="1">
        <a:spcBef>
          <a:spcPct val="0"/>
        </a:spcBef>
        <a:spcAft>
          <a:spcPct val="0"/>
        </a:spcAft>
        <a:defRPr sz="3450">
          <a:solidFill>
            <a:schemeClr val="tx2"/>
          </a:solidFill>
          <a:latin typeface="Cambria" pitchFamily="18" charset="0"/>
        </a:defRPr>
      </a:lvl9pPr>
    </p:titleStyle>
    <p:bodyStyle>
      <a:lvl1pPr marL="257175" indent="-171450" algn="l" rtl="0" eaLnBrk="0" fontAlgn="base" hangingPunct="0">
        <a:spcBef>
          <a:spcPct val="20000"/>
        </a:spcBef>
        <a:spcAft>
          <a:spcPct val="0"/>
        </a:spcAft>
        <a:buClr>
          <a:schemeClr val="accent1"/>
        </a:buClr>
        <a:buFont typeface="Arial" panose="020B0604020202020204" pitchFamily="34" charset="0"/>
        <a:buChar char="•"/>
        <a:defRPr sz="1650" kern="1200">
          <a:solidFill>
            <a:schemeClr val="tx1"/>
          </a:solidFill>
          <a:latin typeface="+mn-lt"/>
          <a:ea typeface="+mn-ea"/>
          <a:cs typeface="+mn-cs"/>
        </a:defRPr>
      </a:lvl1pPr>
      <a:lvl2pPr marL="479822" indent="-171450" algn="l" rtl="0" eaLnBrk="0" fontAlgn="base" hangingPunct="0">
        <a:spcBef>
          <a:spcPct val="20000"/>
        </a:spcBef>
        <a:spcAft>
          <a:spcPct val="0"/>
        </a:spcAft>
        <a:buClr>
          <a:schemeClr val="accent2"/>
        </a:buClr>
        <a:buFont typeface="Arial" panose="020B0604020202020204" pitchFamily="34" charset="0"/>
        <a:buChar char="•"/>
        <a:defRPr sz="1500" kern="1200">
          <a:solidFill>
            <a:schemeClr val="tx1"/>
          </a:solidFill>
          <a:latin typeface="+mn-lt"/>
          <a:ea typeface="+mn-ea"/>
          <a:cs typeface="+mn-cs"/>
        </a:defRPr>
      </a:lvl2pPr>
      <a:lvl3pPr marL="753666" indent="-171450" algn="l" rtl="0" eaLnBrk="0" fontAlgn="base" hangingPunct="0">
        <a:spcBef>
          <a:spcPct val="20000"/>
        </a:spcBef>
        <a:spcAft>
          <a:spcPct val="0"/>
        </a:spcAft>
        <a:buClr>
          <a:srgbClr val="000000"/>
        </a:buClr>
        <a:buFont typeface="Arial" panose="020B0604020202020204" pitchFamily="34" charset="0"/>
        <a:buChar char="•"/>
        <a:defRPr kern="1200">
          <a:solidFill>
            <a:schemeClr val="tx1"/>
          </a:solidFill>
          <a:latin typeface="+mn-lt"/>
          <a:ea typeface="+mn-ea"/>
          <a:cs typeface="+mn-cs"/>
        </a:defRPr>
      </a:lvl3pPr>
      <a:lvl4pPr marL="959644" indent="-171450" algn="l" rtl="0" eaLnBrk="0" fontAlgn="base" hangingPunct="0">
        <a:spcBef>
          <a:spcPct val="20000"/>
        </a:spcBef>
        <a:spcAft>
          <a:spcPct val="0"/>
        </a:spcAft>
        <a:buClr>
          <a:srgbClr val="000000"/>
        </a:buClr>
        <a:buFont typeface="Arial" panose="020B0604020202020204" pitchFamily="34" charset="0"/>
        <a:buChar char="•"/>
        <a:defRPr sz="1200" kern="1200">
          <a:solidFill>
            <a:schemeClr val="tx1"/>
          </a:solidFill>
          <a:latin typeface="+mn-lt"/>
          <a:ea typeface="+mn-ea"/>
          <a:cs typeface="+mn-cs"/>
        </a:defRPr>
      </a:lvl4pPr>
      <a:lvl5pPr marL="1165622" indent="-171450" algn="l" rtl="0" eaLnBrk="0" fontAlgn="base" hangingPunct="0">
        <a:spcBef>
          <a:spcPct val="20000"/>
        </a:spcBef>
        <a:spcAft>
          <a:spcPct val="0"/>
        </a:spcAft>
        <a:buClr>
          <a:srgbClr val="000000"/>
        </a:buClr>
        <a:buFont typeface="Arial" panose="020B0604020202020204" pitchFamily="34" charset="0"/>
        <a:buChar char="•"/>
        <a:defRPr sz="1050" kern="1200">
          <a:solidFill>
            <a:schemeClr val="tx1"/>
          </a:solidFill>
          <a:latin typeface="+mn-lt"/>
          <a:ea typeface="+mn-ea"/>
          <a:cs typeface="+mn-cs"/>
        </a:defRPr>
      </a:lvl5pPr>
      <a:lvl6pPr marL="1303020" indent="-137160" algn="l" defTabSz="685800" rtl="0" eaLnBrk="1" latinLnBrk="0" hangingPunct="1">
        <a:spcBef>
          <a:spcPct val="20000"/>
        </a:spcBef>
        <a:buClr>
          <a:schemeClr val="accent1"/>
        </a:buClr>
        <a:buFont typeface="Arial" pitchFamily="34" charset="0"/>
        <a:buChar char="•"/>
        <a:defRPr sz="1050" kern="1200" baseline="0">
          <a:solidFill>
            <a:schemeClr val="tx1"/>
          </a:solidFill>
          <a:latin typeface="+mn-lt"/>
          <a:ea typeface="+mn-ea"/>
          <a:cs typeface="+mn-cs"/>
        </a:defRPr>
      </a:lvl6pPr>
      <a:lvl7pPr marL="1440180" indent="-137160" algn="l" defTabSz="685800" rtl="0" eaLnBrk="1" latinLnBrk="0" hangingPunct="1">
        <a:spcBef>
          <a:spcPct val="20000"/>
        </a:spcBef>
        <a:buClr>
          <a:schemeClr val="accent2"/>
        </a:buClr>
        <a:buFont typeface="Arial" pitchFamily="34" charset="0"/>
        <a:buChar char="•"/>
        <a:defRPr sz="1050" kern="1200">
          <a:solidFill>
            <a:schemeClr val="tx1"/>
          </a:solidFill>
          <a:latin typeface="+mn-lt"/>
          <a:ea typeface="+mn-ea"/>
          <a:cs typeface="+mn-cs"/>
        </a:defRPr>
      </a:lvl7pPr>
      <a:lvl8pPr marL="1577340" indent="-137160" algn="l" defTabSz="685800" rtl="0" eaLnBrk="1" latinLnBrk="0" hangingPunct="1">
        <a:spcBef>
          <a:spcPct val="20000"/>
        </a:spcBef>
        <a:buClr>
          <a:schemeClr val="accent3"/>
        </a:buClr>
        <a:buFont typeface="Arial" pitchFamily="34" charset="0"/>
        <a:buChar char="•"/>
        <a:defRPr sz="1050" kern="1200">
          <a:solidFill>
            <a:schemeClr val="tx1"/>
          </a:solidFill>
          <a:latin typeface="+mn-lt"/>
          <a:ea typeface="+mn-ea"/>
          <a:cs typeface="+mn-cs"/>
        </a:defRPr>
      </a:lvl8pPr>
      <a:lvl9pPr marL="1714500" indent="-137160" algn="l" defTabSz="685800" rtl="0" eaLnBrk="1" latinLnBrk="0" hangingPunct="1">
        <a:spcBef>
          <a:spcPct val="20000"/>
        </a:spcBef>
        <a:buClr>
          <a:schemeClr val="accent4"/>
        </a:buClr>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ristin@askmuellerconsulting.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www.askmuellerconsulting.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cms.gov/regulations-and-guidance/regulations-and-policies/erulemaking" TargetMode="External"/><Relationship Id="rId2" Type="http://schemas.openxmlformats.org/officeDocument/2006/relationships/hyperlink" Target="https://www.cms.gov/newsroom/fact-sheets/calendar-year-cy-2024-medicare-physician-fee-schedule-proposed-rul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vicore.com/-/media/files/evicore/provider/network-standard/cigna_gi_egd_final_v12021_eff03012022_pub11292021.pdf" TargetMode="External"/><Relationship Id="rId2" Type="http://schemas.openxmlformats.org/officeDocument/2006/relationships/hyperlink" Target="https://www.uhcprovider.com/content/dam/provider/docs/public/policies/clinical-guidelines/Commerical-EGD-Guidelines-06-01-2023.pdf" TargetMode="External"/><Relationship Id="rId1" Type="http://schemas.openxmlformats.org/officeDocument/2006/relationships/slideLayout" Target="../slideLayouts/slideLayout2.xml"/><Relationship Id="rId5" Type="http://schemas.openxmlformats.org/officeDocument/2006/relationships/hyperlink" Target="https://www.anthem.com/dam/medpolicies/abcbs/active/guidelines/gl_pw_c197646.html" TargetMode="External"/><Relationship Id="rId4" Type="http://schemas.openxmlformats.org/officeDocument/2006/relationships/hyperlink" Target="https://www.aetna.com/cpb/medical/data/700_799/0738.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rules.house.gov/sites/democrats.rules.house.gov/files/BILLS-116HR133SA-RCP-116-68.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cms.gov/files/document/mm13017-removal-national-coverage-determination-expansion-coverage-colorectal-cancer-screening.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hyperlink" Target="https://www.ama-assn.org/system/files/2023-e-m-descriptors-guidelines.pdf" TargetMode="Externa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kathy@askmuellerconsulting.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askmuellerconsulting.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5202" name="AutoShape 2">
            <a:extLst>
              <a:ext uri="{FF2B5EF4-FFF2-40B4-BE49-F238E27FC236}">
                <a16:creationId xmlns:a16="http://schemas.microsoft.com/office/drawing/2014/main" id="{B70C2864-6FDE-3F4F-9109-8E0D31B80550}"/>
              </a:ext>
            </a:extLst>
          </p:cNvPr>
          <p:cNvSpPr>
            <a:spLocks noGrp="1" noChangeArrowheads="1"/>
          </p:cNvSpPr>
          <p:nvPr>
            <p:ph type="ctrTitle"/>
          </p:nvPr>
        </p:nvSpPr>
        <p:spPr>
          <a:xfrm>
            <a:off x="685800" y="304800"/>
            <a:ext cx="7543800" cy="2057400"/>
          </a:xfrm>
        </p:spPr>
        <p:txBody>
          <a:bodyPr>
            <a:normAutofit/>
          </a:bodyPr>
          <a:lstStyle/>
          <a:p>
            <a:pPr algn="ctr" eaLnBrk="1" hangingPunct="1">
              <a:defRPr/>
            </a:pPr>
            <a:r>
              <a:rPr lang="en-US" sz="4000" dirty="0">
                <a:latin typeface="+mn-lt"/>
              </a:rPr>
              <a:t>Top Coding &amp; Billing Issues Impacting GI Practices</a:t>
            </a:r>
            <a:endParaRPr lang="en-US" sz="2400" dirty="0">
              <a:latin typeface="+mn-lt"/>
            </a:endParaRPr>
          </a:p>
        </p:txBody>
      </p:sp>
      <p:sp>
        <p:nvSpPr>
          <p:cNvPr id="13315" name="Rectangle 3">
            <a:extLst>
              <a:ext uri="{FF2B5EF4-FFF2-40B4-BE49-F238E27FC236}">
                <a16:creationId xmlns:a16="http://schemas.microsoft.com/office/drawing/2014/main" id="{467B2B9A-417F-F240-B533-A61A42C90225}"/>
              </a:ext>
            </a:extLst>
          </p:cNvPr>
          <p:cNvSpPr>
            <a:spLocks noGrp="1" noChangeArrowheads="1"/>
          </p:cNvSpPr>
          <p:nvPr>
            <p:ph type="subTitle" idx="1"/>
          </p:nvPr>
        </p:nvSpPr>
        <p:spPr>
          <a:xfrm>
            <a:off x="914400" y="3505200"/>
            <a:ext cx="7924800" cy="3048000"/>
          </a:xfrm>
        </p:spPr>
        <p:txBody>
          <a:bodyPr>
            <a:normAutofit lnSpcReduction="10000"/>
          </a:bodyPr>
          <a:lstStyle/>
          <a:p>
            <a:pPr eaLnBrk="1" hangingPunct="1">
              <a:buFont typeface="Arial" charset="0"/>
              <a:buNone/>
              <a:defRPr/>
            </a:pPr>
            <a:endParaRPr lang="en-US" dirty="0"/>
          </a:p>
          <a:p>
            <a:pPr eaLnBrk="1" hangingPunct="1">
              <a:buFont typeface="Arial" charset="0"/>
              <a:buNone/>
              <a:defRPr/>
            </a:pPr>
            <a:endParaRPr lang="en-US" dirty="0"/>
          </a:p>
          <a:p>
            <a:pPr eaLnBrk="1" hangingPunct="1">
              <a:buFont typeface="Arial" charset="0"/>
              <a:buNone/>
              <a:defRPr/>
            </a:pPr>
            <a:endParaRPr lang="en-US" dirty="0"/>
          </a:p>
          <a:p>
            <a:pPr algn="r" eaLnBrk="1" hangingPunct="1">
              <a:buFont typeface="Arial" charset="0"/>
              <a:buNone/>
              <a:defRPr/>
            </a:pPr>
            <a:r>
              <a:rPr lang="en-US" sz="1800" dirty="0">
                <a:solidFill>
                  <a:schemeClr val="tx1"/>
                </a:solidFill>
              </a:rPr>
              <a:t>Presented by:</a:t>
            </a:r>
          </a:p>
          <a:p>
            <a:pPr algn="r" eaLnBrk="1" hangingPunct="1">
              <a:buFont typeface="Arial" charset="0"/>
              <a:buNone/>
              <a:defRPr/>
            </a:pPr>
            <a:r>
              <a:rPr lang="en-US" sz="1800" dirty="0">
                <a:solidFill>
                  <a:schemeClr val="tx1"/>
                </a:solidFill>
              </a:rPr>
              <a:t>Kristin Vaughn, CPC, CPMA, QMGC, QMC, ICDCT-CM</a:t>
            </a:r>
          </a:p>
          <a:p>
            <a:pPr algn="r" eaLnBrk="1" hangingPunct="1">
              <a:buFont typeface="Arial" charset="0"/>
              <a:buNone/>
              <a:defRPr/>
            </a:pPr>
            <a:r>
              <a:rPr lang="en-US" sz="1800" dirty="0">
                <a:solidFill>
                  <a:schemeClr val="tx1"/>
                </a:solidFill>
              </a:rPr>
              <a:t>Healthcare Consultant and Lead Auditor</a:t>
            </a:r>
          </a:p>
          <a:p>
            <a:pPr algn="r" eaLnBrk="1" hangingPunct="1">
              <a:buFont typeface="Arial" charset="0"/>
              <a:buNone/>
              <a:defRPr/>
            </a:pPr>
            <a:r>
              <a:rPr lang="en-US" sz="1800" dirty="0">
                <a:solidFill>
                  <a:schemeClr val="tx1"/>
                </a:solidFill>
              </a:rPr>
              <a:t>AskMueller Consulting, LLC</a:t>
            </a:r>
          </a:p>
          <a:p>
            <a:pPr algn="r" eaLnBrk="1" hangingPunct="1">
              <a:buFont typeface="Arial" charset="0"/>
              <a:buNone/>
              <a:defRPr/>
            </a:pPr>
            <a:r>
              <a:rPr lang="en-US" sz="1800" dirty="0">
                <a:solidFill>
                  <a:schemeClr val="tx1"/>
                </a:solidFill>
              </a:rPr>
              <a:t>Email: </a:t>
            </a:r>
            <a:r>
              <a:rPr lang="en-US" sz="1800" dirty="0">
                <a:solidFill>
                  <a:schemeClr val="tx1"/>
                </a:solidFill>
                <a:hlinkClick r:id="rId3"/>
              </a:rPr>
              <a:t>Kristin@askmuellerconsulting.com</a:t>
            </a:r>
            <a:endParaRPr lang="en-US" sz="1800" dirty="0">
              <a:solidFill>
                <a:schemeClr val="tx1"/>
              </a:solidFill>
            </a:endParaRPr>
          </a:p>
          <a:p>
            <a:pPr algn="r" eaLnBrk="1" hangingPunct="1">
              <a:buFont typeface="Arial" charset="0"/>
              <a:buNone/>
              <a:defRPr/>
            </a:pPr>
            <a:r>
              <a:rPr lang="en-US" sz="1800" dirty="0">
                <a:solidFill>
                  <a:schemeClr val="tx1"/>
                </a:solidFill>
                <a:hlinkClick r:id="rId4"/>
              </a:rPr>
              <a:t>www.askmuellerconsulting.com</a:t>
            </a:r>
            <a:endParaRPr lang="en-US" sz="1800" dirty="0">
              <a:solidFill>
                <a:schemeClr val="tx1"/>
              </a:solidFill>
            </a:endParaRPr>
          </a:p>
          <a:p>
            <a:pPr algn="r" eaLnBrk="1" hangingPunct="1">
              <a:buFont typeface="Arial" charset="0"/>
              <a:buNone/>
              <a:defRPr/>
            </a:pPr>
            <a:endParaRPr lang="en-US" dirty="0">
              <a:solidFill>
                <a:schemeClr val="tx1"/>
              </a:solidFill>
            </a:endParaRPr>
          </a:p>
          <a:p>
            <a:pPr algn="r" eaLnBrk="1" hangingPunct="1">
              <a:buFont typeface="Arial" charset="0"/>
              <a:buNone/>
              <a:defRPr/>
            </a:pPr>
            <a:endParaRPr lang="en-US" sz="2400" dirty="0">
              <a:solidFill>
                <a:schemeClr val="tx1"/>
              </a:solidFill>
            </a:endParaRPr>
          </a:p>
        </p:txBody>
      </p:sp>
      <p:pic>
        <p:nvPicPr>
          <p:cNvPr id="2" name="Picture 2" descr="A picture containing text&#10;&#10;Description automatically generated">
            <a:extLst>
              <a:ext uri="{FF2B5EF4-FFF2-40B4-BE49-F238E27FC236}">
                <a16:creationId xmlns:a16="http://schemas.microsoft.com/office/drawing/2014/main" id="{3DB743BD-0D17-069F-9BD5-AC88B6113A6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515138"/>
            <a:ext cx="3598861"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43520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E4462-C55F-64EC-B54F-FB5B54A466BE}"/>
              </a:ext>
            </a:extLst>
          </p:cNvPr>
          <p:cNvSpPr>
            <a:spLocks noGrp="1"/>
          </p:cNvSpPr>
          <p:nvPr>
            <p:ph type="title"/>
          </p:nvPr>
        </p:nvSpPr>
        <p:spPr/>
        <p:txBody>
          <a:bodyPr/>
          <a:lstStyle/>
          <a:p>
            <a:pPr>
              <a:defRPr/>
            </a:pPr>
            <a:r>
              <a:rPr lang="en-US" sz="3200" dirty="0">
                <a:solidFill>
                  <a:srgbClr val="323A45"/>
                </a:solidFill>
                <a:latin typeface="+mn-lt"/>
              </a:rPr>
              <a:t>CY 2024 PFS Ratesetting and Conversion Factor</a:t>
            </a:r>
            <a:endParaRPr lang="en-US" sz="3200" dirty="0">
              <a:latin typeface="+mn-lt"/>
            </a:endParaRPr>
          </a:p>
        </p:txBody>
      </p:sp>
      <p:sp>
        <p:nvSpPr>
          <p:cNvPr id="3" name="Content Placeholder 2">
            <a:extLst>
              <a:ext uri="{FF2B5EF4-FFF2-40B4-BE49-F238E27FC236}">
                <a16:creationId xmlns:a16="http://schemas.microsoft.com/office/drawing/2014/main" id="{705B5C2F-FE67-135E-B67E-D11E0A41D692}"/>
              </a:ext>
            </a:extLst>
          </p:cNvPr>
          <p:cNvSpPr>
            <a:spLocks noGrp="1"/>
          </p:cNvSpPr>
          <p:nvPr>
            <p:ph idx="1"/>
          </p:nvPr>
        </p:nvSpPr>
        <p:spPr>
          <a:xfrm>
            <a:off x="457200" y="1600200"/>
            <a:ext cx="7848600" cy="4800600"/>
          </a:xfrm>
        </p:spPr>
        <p:txBody>
          <a:bodyPr>
            <a:normAutofit/>
          </a:bodyPr>
          <a:lstStyle/>
          <a:p>
            <a:pPr>
              <a:defRPr/>
            </a:pPr>
            <a:r>
              <a:rPr lang="en-US" sz="1800" dirty="0">
                <a:solidFill>
                  <a:srgbClr val="323A45"/>
                </a:solidFill>
              </a:rPr>
              <a:t>By factors specified in law, overall payment rates under the PFS are proposed to be reduced by 1.25% in CY 2024 compared to CY 2023. CMS is also proposing significant increases in payment for primary care and other kinds of direct patient care.</a:t>
            </a:r>
          </a:p>
          <a:p>
            <a:pPr>
              <a:defRPr/>
            </a:pPr>
            <a:r>
              <a:rPr lang="en-US" sz="1800" b="1" dirty="0">
                <a:solidFill>
                  <a:srgbClr val="323A45"/>
                </a:solidFill>
              </a:rPr>
              <a:t>The proposed CY 2024 PFS conversion factor is $32.75, a decrease of $1.14 (or 3.34%) from the current CY 2023 conversion factor of $33.89.</a:t>
            </a:r>
          </a:p>
          <a:p>
            <a:pPr marL="114300" indent="0">
              <a:buNone/>
              <a:defRPr/>
            </a:pPr>
            <a:r>
              <a:rPr lang="en-US" sz="1800" dirty="0">
                <a:solidFill>
                  <a:srgbClr val="323A45"/>
                </a:solidFill>
                <a:hlinkClick r:id="rId2"/>
              </a:rPr>
              <a:t>https://www.cms.gov/newsroom/fact-sheets/calendar-year-cy-2024-medicare-physician-fee-schedule-proposed-rule</a:t>
            </a:r>
            <a:endParaRPr lang="en-US" sz="1800" dirty="0">
              <a:solidFill>
                <a:srgbClr val="323A45"/>
              </a:solidFill>
            </a:endParaRPr>
          </a:p>
          <a:p>
            <a:pPr marL="114300" indent="0">
              <a:buNone/>
              <a:defRPr/>
            </a:pPr>
            <a:endParaRPr lang="en-US" sz="1800" dirty="0">
              <a:solidFill>
                <a:srgbClr val="323A45"/>
              </a:solidFill>
            </a:endParaRPr>
          </a:p>
          <a:p>
            <a:pPr marL="114300" indent="0">
              <a:buNone/>
              <a:defRPr/>
            </a:pPr>
            <a:r>
              <a:rPr lang="en-US" sz="1800" dirty="0">
                <a:solidFill>
                  <a:srgbClr val="323A45"/>
                </a:solidFill>
              </a:rPr>
              <a:t>Not happy about this?  Voice your comments to:</a:t>
            </a:r>
          </a:p>
          <a:p>
            <a:pPr marL="0" indent="0">
              <a:buNone/>
              <a:defRPr/>
            </a:pPr>
            <a:r>
              <a:rPr lang="en-US" sz="1800" dirty="0">
                <a:solidFill>
                  <a:srgbClr val="323A45"/>
                </a:solidFill>
                <a:hlinkClick r:id="rId3"/>
              </a:rPr>
              <a:t>https://www.cms.gov/regulations-and-guidance/regulations-and-policies/erulemaking</a:t>
            </a:r>
            <a:endParaRPr lang="en-US" sz="1800" dirty="0">
              <a:solidFill>
                <a:srgbClr val="323A45"/>
              </a:solidFill>
            </a:endParaRPr>
          </a:p>
          <a:p>
            <a:pPr marL="0" indent="0">
              <a:buNone/>
              <a:defRPr/>
            </a:pPr>
            <a:endParaRPr lang="en-US" dirty="0">
              <a:solidFill>
                <a:srgbClr val="323A45"/>
              </a:solidFill>
              <a:latin typeface="Muli"/>
            </a:endParaRPr>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B725-E63F-9FA2-F525-630D0D738890}"/>
              </a:ext>
            </a:extLst>
          </p:cNvPr>
          <p:cNvSpPr>
            <a:spLocks noGrp="1"/>
          </p:cNvSpPr>
          <p:nvPr>
            <p:ph type="title"/>
          </p:nvPr>
        </p:nvSpPr>
        <p:spPr/>
        <p:txBody>
          <a:bodyPr/>
          <a:lstStyle/>
          <a:p>
            <a:pPr>
              <a:defRPr/>
            </a:pPr>
            <a:r>
              <a:rPr lang="en-US" sz="3000" dirty="0">
                <a:latin typeface="+mn-lt"/>
              </a:rPr>
              <a:t>Split (or Shared) Evaluation and Management (E/M) visits</a:t>
            </a:r>
          </a:p>
        </p:txBody>
      </p:sp>
      <p:sp>
        <p:nvSpPr>
          <p:cNvPr id="30723" name="Content Placeholder 2">
            <a:extLst>
              <a:ext uri="{FF2B5EF4-FFF2-40B4-BE49-F238E27FC236}">
                <a16:creationId xmlns:a16="http://schemas.microsoft.com/office/drawing/2014/main" id="{BE3E0D66-63DC-525C-05C0-69F1144F1C73}"/>
              </a:ext>
            </a:extLst>
          </p:cNvPr>
          <p:cNvSpPr>
            <a:spLocks noGrp="1" noChangeArrowheads="1"/>
          </p:cNvSpPr>
          <p:nvPr>
            <p:ph idx="1"/>
          </p:nvPr>
        </p:nvSpPr>
        <p:spPr>
          <a:xfrm>
            <a:off x="457200" y="1600200"/>
            <a:ext cx="7620000" cy="3276600"/>
          </a:xfrm>
        </p:spPr>
        <p:txBody>
          <a:bodyPr/>
          <a:lstStyle/>
          <a:p>
            <a:r>
              <a:rPr lang="en-US" altLang="en-US" sz="1800" dirty="0">
                <a:solidFill>
                  <a:srgbClr val="323A45"/>
                </a:solidFill>
              </a:rPr>
              <a:t>Split (or shared) E/M visits refer to visits provided in part by physicians and in part by other practitioners in hospitals and other institutional settings. For CY 2024, we are proposing to delay the implementation of our definition of the “substantive portion” as more than half of the total time through at least December 31, 2024. Instead, we are proposing to maintain the current definition of substantive portion for CY 2024 that allows for use of either one of the three key components (history, exam, or MDM) or more than half of the total time spent to determine who bills the visit.</a:t>
            </a:r>
            <a:endParaRPr lang="en-US" altLang="en-US" sz="1800" dirty="0"/>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95C2-D771-078B-1A2B-74945F38BB1B}"/>
              </a:ext>
            </a:extLst>
          </p:cNvPr>
          <p:cNvSpPr>
            <a:spLocks noGrp="1"/>
          </p:cNvSpPr>
          <p:nvPr>
            <p:ph type="ctrTitle"/>
          </p:nvPr>
        </p:nvSpPr>
        <p:spPr>
          <a:xfrm>
            <a:off x="933450" y="3733800"/>
            <a:ext cx="7277100" cy="921544"/>
          </a:xfrm>
        </p:spPr>
        <p:txBody>
          <a:bodyPr>
            <a:normAutofit fontScale="90000"/>
          </a:bodyPr>
          <a:lstStyle/>
          <a:p>
            <a:pPr>
              <a:defRPr/>
            </a:pPr>
            <a:r>
              <a:rPr lang="en-US" sz="3300" dirty="0">
                <a:latin typeface="+mn-lt"/>
              </a:rPr>
              <a:t>Medical Necessity: Diagnostic Upper Endoscopy</a:t>
            </a:r>
          </a:p>
        </p:txBody>
      </p:sp>
    </p:spTree>
    <p:extLst>
      <p:ext uri="{BB962C8B-B14F-4D97-AF65-F5344CB8AC3E}">
        <p14:creationId xmlns:p14="http://schemas.microsoft.com/office/powerpoint/2010/main" val="511972667"/>
      </p:ext>
    </p:extLst>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B181C-0339-4DE7-5C96-AD0598F8467F}"/>
              </a:ext>
            </a:extLst>
          </p:cNvPr>
          <p:cNvSpPr>
            <a:spLocks noGrp="1"/>
          </p:cNvSpPr>
          <p:nvPr>
            <p:ph type="title"/>
          </p:nvPr>
        </p:nvSpPr>
        <p:spPr/>
        <p:txBody>
          <a:bodyPr/>
          <a:lstStyle/>
          <a:p>
            <a:pPr>
              <a:defRPr/>
            </a:pPr>
            <a:r>
              <a:rPr lang="en-US" sz="3000" dirty="0">
                <a:latin typeface="+mn-lt"/>
              </a:rPr>
              <a:t>Medical Necessity: Diagnostic Upper Endoscopy</a:t>
            </a:r>
          </a:p>
        </p:txBody>
      </p:sp>
      <p:sp>
        <p:nvSpPr>
          <p:cNvPr id="3" name="Content Placeholder 2">
            <a:extLst>
              <a:ext uri="{FF2B5EF4-FFF2-40B4-BE49-F238E27FC236}">
                <a16:creationId xmlns:a16="http://schemas.microsoft.com/office/drawing/2014/main" id="{ED0FABAD-8DC9-4745-20A8-62FD96FA70E1}"/>
              </a:ext>
            </a:extLst>
          </p:cNvPr>
          <p:cNvSpPr>
            <a:spLocks noGrp="1"/>
          </p:cNvSpPr>
          <p:nvPr>
            <p:ph idx="1"/>
          </p:nvPr>
        </p:nvSpPr>
        <p:spPr>
          <a:xfrm>
            <a:off x="457200" y="1600200"/>
            <a:ext cx="8382000" cy="4876800"/>
          </a:xfrm>
        </p:spPr>
        <p:txBody>
          <a:bodyPr/>
          <a:lstStyle/>
          <a:p>
            <a:pPr>
              <a:defRPr/>
            </a:pPr>
            <a:r>
              <a:rPr lang="en-US" sz="2700" dirty="0"/>
              <a:t>Procedure Indications:</a:t>
            </a:r>
          </a:p>
          <a:p>
            <a:pPr lvl="1">
              <a:defRPr/>
            </a:pPr>
            <a:r>
              <a:rPr lang="en-US" sz="2400" dirty="0"/>
              <a:t>Most important piece of information on your endoscopy report – supports medical necessity as to why the patient must have the procedure done.</a:t>
            </a:r>
          </a:p>
          <a:p>
            <a:pPr lvl="1">
              <a:defRPr/>
            </a:pPr>
            <a:r>
              <a:rPr lang="en-US" sz="2400" dirty="0"/>
              <a:t>Document and code to the highest degree of specificity</a:t>
            </a:r>
          </a:p>
          <a:p>
            <a:pPr lvl="2">
              <a:defRPr/>
            </a:pPr>
            <a:r>
              <a:rPr lang="en-US" dirty="0"/>
              <a:t>Epigastric pain vs. Abdominal Pain</a:t>
            </a:r>
          </a:p>
          <a:p>
            <a:pPr lvl="2">
              <a:defRPr/>
            </a:pPr>
            <a:r>
              <a:rPr lang="en-US" dirty="0"/>
              <a:t>Iron deficiency anemia vs. Anemia</a:t>
            </a:r>
          </a:p>
          <a:p>
            <a:pPr lvl="2">
              <a:defRPr/>
            </a:pPr>
            <a:r>
              <a:rPr lang="en-US" dirty="0"/>
              <a:t>Crohn’s of small intestine vs. Crohn’s unspecified </a:t>
            </a:r>
          </a:p>
          <a:p>
            <a:pPr lvl="2">
              <a:defRPr/>
            </a:pPr>
            <a:r>
              <a:rPr lang="en-US" dirty="0"/>
              <a:t>Breakthrough heartburn in a patient with long-standing GERD vs. GERD</a:t>
            </a:r>
          </a:p>
          <a:p>
            <a:pPr lvl="2">
              <a:defRPr/>
            </a:pPr>
            <a:r>
              <a:rPr lang="en-US" dirty="0"/>
              <a:t>Heartburn and dyspepsia vs. reflux symptoms </a:t>
            </a:r>
          </a:p>
          <a:p>
            <a:pPr lvl="1">
              <a:defRPr/>
            </a:pPr>
            <a:endParaRPr lang="en-US" sz="1500" dirty="0"/>
          </a:p>
          <a:p>
            <a:pPr marL="150019" lvl="1" indent="0">
              <a:buNone/>
              <a:defRPr/>
            </a:pPr>
            <a:endParaRPr lang="en-US" dirty="0"/>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A84D9-F022-2029-0250-E6BB06D519D7}"/>
              </a:ext>
            </a:extLst>
          </p:cNvPr>
          <p:cNvSpPr>
            <a:spLocks noGrp="1"/>
          </p:cNvSpPr>
          <p:nvPr>
            <p:ph type="title"/>
          </p:nvPr>
        </p:nvSpPr>
        <p:spPr>
          <a:xfrm>
            <a:off x="514350" y="685800"/>
            <a:ext cx="6915150" cy="857250"/>
          </a:xfrm>
        </p:spPr>
        <p:txBody>
          <a:bodyPr/>
          <a:lstStyle/>
          <a:p>
            <a:pPr eaLnBrk="1" fontAlgn="auto" hangingPunct="1">
              <a:spcAft>
                <a:spcPts val="0"/>
              </a:spcAft>
              <a:defRPr/>
            </a:pPr>
            <a:r>
              <a:rPr lang="en-US" sz="2400" dirty="0">
                <a:solidFill>
                  <a:schemeClr val="tx1">
                    <a:lumMod val="75000"/>
                    <a:lumOff val="25000"/>
                  </a:schemeClr>
                </a:solidFill>
                <a:latin typeface="+mn-lt"/>
              </a:rPr>
              <a:t>Upper GI Endoscopy Preauthorization Requirements</a:t>
            </a:r>
          </a:p>
        </p:txBody>
      </p:sp>
      <p:sp>
        <p:nvSpPr>
          <p:cNvPr id="3" name="Content Placeholder 2">
            <a:extLst>
              <a:ext uri="{FF2B5EF4-FFF2-40B4-BE49-F238E27FC236}">
                <a16:creationId xmlns:a16="http://schemas.microsoft.com/office/drawing/2014/main" id="{C23A4877-226C-DC98-6256-823774A4987A}"/>
              </a:ext>
            </a:extLst>
          </p:cNvPr>
          <p:cNvSpPr>
            <a:spLocks noGrp="1"/>
          </p:cNvSpPr>
          <p:nvPr>
            <p:ph idx="1"/>
          </p:nvPr>
        </p:nvSpPr>
        <p:spPr>
          <a:xfrm>
            <a:off x="514350" y="1676400"/>
            <a:ext cx="8115300" cy="4495800"/>
          </a:xfrm>
        </p:spPr>
        <p:txBody>
          <a:bodyPr rtlCol="0">
            <a:normAutofit lnSpcReduction="10000"/>
          </a:bodyPr>
          <a:lstStyle/>
          <a:p>
            <a:pPr marL="64292" indent="0" eaLnBrk="1" fontAlgn="auto" hangingPunct="1">
              <a:buNone/>
              <a:defRPr/>
            </a:pPr>
            <a:r>
              <a:rPr lang="en-US" sz="2400" dirty="0">
                <a:solidFill>
                  <a:schemeClr val="tx1">
                    <a:lumMod val="75000"/>
                    <a:lumOff val="25000"/>
                  </a:schemeClr>
                </a:solidFill>
              </a:rPr>
              <a:t>Most of the commercial payers are requiring preauthorization for upper GI endoscopy procedures.  </a:t>
            </a:r>
          </a:p>
          <a:p>
            <a:pPr marL="64292" indent="0" eaLnBrk="1" fontAlgn="auto" hangingPunct="1">
              <a:buNone/>
              <a:defRPr/>
            </a:pPr>
            <a:r>
              <a:rPr lang="en-US" sz="2400" dirty="0">
                <a:solidFill>
                  <a:schemeClr val="tx1">
                    <a:lumMod val="75000"/>
                    <a:lumOff val="25000"/>
                  </a:schemeClr>
                </a:solidFill>
              </a:rPr>
              <a:t>Here are a few, for example:</a:t>
            </a:r>
            <a:endParaRPr lang="en-US" sz="2800" dirty="0">
              <a:solidFill>
                <a:schemeClr val="tx1">
                  <a:lumMod val="75000"/>
                  <a:lumOff val="25000"/>
                </a:schemeClr>
              </a:solidFill>
            </a:endParaRPr>
          </a:p>
          <a:p>
            <a:pPr marL="0" indent="0">
              <a:spcBef>
                <a:spcPct val="0"/>
              </a:spcBef>
              <a:buClrTx/>
              <a:buNone/>
              <a:defRPr/>
            </a:pPr>
            <a:r>
              <a:rPr lang="en-US" altLang="en-US" sz="1600" b="1" u="sng" dirty="0">
                <a:solidFill>
                  <a:srgbClr val="222222"/>
                </a:solidFill>
                <a:cs typeface="Tahoma" panose="020B0604030504040204" pitchFamily="34" charset="0"/>
              </a:rPr>
              <a:t>United Healthcare:</a:t>
            </a:r>
            <a:endParaRPr lang="en-US" altLang="en-US" sz="1600" dirty="0"/>
          </a:p>
          <a:p>
            <a:pPr marL="0" indent="0">
              <a:spcBef>
                <a:spcPct val="0"/>
              </a:spcBef>
              <a:buClrTx/>
              <a:buNone/>
              <a:defRPr/>
            </a:pPr>
            <a:r>
              <a:rPr lang="en-US" altLang="en-US" sz="1600" dirty="0">
                <a:solidFill>
                  <a:srgbClr val="1155CC"/>
                </a:solidFill>
                <a:cs typeface="Tahoma" panose="020B0604030504040204" pitchFamily="34" charset="0"/>
                <a:hlinkClick r:id="rId2"/>
              </a:rPr>
              <a:t>https://www.uhcprovider.com/content/dam/provider/docs/public/policies/clinical-guidelines/Commerical-EGD-Guidelines-06-01-2023.pdf</a:t>
            </a:r>
            <a:endParaRPr lang="en-US" altLang="en-US" sz="1600" dirty="0"/>
          </a:p>
          <a:p>
            <a:pPr marL="0" indent="0">
              <a:spcBef>
                <a:spcPct val="0"/>
              </a:spcBef>
              <a:buClrTx/>
              <a:buNone/>
              <a:defRPr/>
            </a:pPr>
            <a:br>
              <a:rPr lang="en-US" altLang="en-US" sz="1600" dirty="0">
                <a:solidFill>
                  <a:srgbClr val="222222"/>
                </a:solidFill>
                <a:cs typeface="Tahoma" panose="020B0604030504040204" pitchFamily="34" charset="0"/>
              </a:rPr>
            </a:br>
            <a:endParaRPr lang="en-US" altLang="en-US" sz="1600" dirty="0"/>
          </a:p>
          <a:p>
            <a:pPr marL="0" indent="0">
              <a:spcBef>
                <a:spcPct val="0"/>
              </a:spcBef>
              <a:buClrTx/>
              <a:buNone/>
              <a:defRPr/>
            </a:pPr>
            <a:r>
              <a:rPr lang="en-US" altLang="en-US" sz="1600" b="1" u="sng" dirty="0">
                <a:solidFill>
                  <a:srgbClr val="222222"/>
                </a:solidFill>
                <a:cs typeface="Tahoma" panose="020B0604030504040204" pitchFamily="34" charset="0"/>
              </a:rPr>
              <a:t>Cigna:</a:t>
            </a:r>
            <a:endParaRPr lang="en-US" altLang="en-US" sz="1600" dirty="0"/>
          </a:p>
          <a:p>
            <a:pPr marL="0" indent="0">
              <a:spcBef>
                <a:spcPct val="0"/>
              </a:spcBef>
              <a:buClrTx/>
              <a:buNone/>
              <a:defRPr/>
            </a:pPr>
            <a:r>
              <a:rPr lang="en-US" altLang="en-US" sz="1600" dirty="0">
                <a:solidFill>
                  <a:srgbClr val="1155CC"/>
                </a:solidFill>
                <a:cs typeface="Tahoma" panose="020B0604030504040204" pitchFamily="34" charset="0"/>
                <a:hlinkClick r:id="rId3"/>
              </a:rPr>
              <a:t>Cigna Esophagogastroduodenoscopy (EGD) Guidelines (evicore.com)</a:t>
            </a:r>
            <a:br>
              <a:rPr lang="en-US" altLang="en-US" sz="1600" dirty="0">
                <a:solidFill>
                  <a:srgbClr val="222222"/>
                </a:solidFill>
                <a:cs typeface="Tahoma" panose="020B0604030504040204" pitchFamily="34" charset="0"/>
              </a:rPr>
            </a:br>
            <a:endParaRPr lang="en-US" altLang="en-US" sz="1600" dirty="0"/>
          </a:p>
          <a:p>
            <a:pPr marL="0" indent="0">
              <a:spcBef>
                <a:spcPct val="0"/>
              </a:spcBef>
              <a:buClrTx/>
              <a:buNone/>
              <a:defRPr/>
            </a:pPr>
            <a:r>
              <a:rPr lang="en-US" altLang="en-US" sz="1600" b="1" dirty="0">
                <a:solidFill>
                  <a:srgbClr val="222222"/>
                </a:solidFill>
                <a:cs typeface="Tahoma" panose="020B0604030504040204" pitchFamily="34" charset="0"/>
              </a:rPr>
              <a:t>Aetna:</a:t>
            </a:r>
            <a:endParaRPr lang="en-US" altLang="en-US" sz="1600" dirty="0"/>
          </a:p>
          <a:p>
            <a:pPr marL="0" indent="0">
              <a:spcBef>
                <a:spcPct val="0"/>
              </a:spcBef>
              <a:buClrTx/>
              <a:buNone/>
              <a:defRPr/>
            </a:pPr>
            <a:r>
              <a:rPr lang="en-US" altLang="en-US" sz="1600" dirty="0">
                <a:solidFill>
                  <a:srgbClr val="1155CC"/>
                </a:solidFill>
                <a:cs typeface="Tahoma" panose="020B0604030504040204" pitchFamily="34" charset="0"/>
                <a:hlinkClick r:id="rId4"/>
              </a:rPr>
              <a:t>Upper Gastrointestinal Endoscopy and Gastrointestinal Biopsy - Medical Clinical Policy Bulletins | Aetna</a:t>
            </a:r>
            <a:br>
              <a:rPr lang="en-US" altLang="en-US" sz="1600" dirty="0">
                <a:solidFill>
                  <a:srgbClr val="222222"/>
                </a:solidFill>
                <a:cs typeface="Tahoma" panose="020B0604030504040204" pitchFamily="34" charset="0"/>
              </a:rPr>
            </a:br>
            <a:endParaRPr lang="en-US" altLang="en-US" sz="1600" dirty="0"/>
          </a:p>
          <a:p>
            <a:pPr marL="0" indent="0">
              <a:spcBef>
                <a:spcPct val="0"/>
              </a:spcBef>
              <a:buClrTx/>
              <a:buNone/>
              <a:defRPr/>
            </a:pPr>
            <a:r>
              <a:rPr lang="en-US" altLang="en-US" sz="1600" b="1" dirty="0">
                <a:solidFill>
                  <a:srgbClr val="222222"/>
                </a:solidFill>
                <a:cs typeface="Tahoma" panose="020B0604030504040204" pitchFamily="34" charset="0"/>
              </a:rPr>
              <a:t>Anthem BCBS:</a:t>
            </a:r>
            <a:endParaRPr lang="en-US" altLang="en-US" sz="1600" dirty="0"/>
          </a:p>
          <a:p>
            <a:pPr marL="0" indent="0">
              <a:spcBef>
                <a:spcPct val="0"/>
              </a:spcBef>
              <a:buClrTx/>
              <a:buNone/>
              <a:defRPr/>
            </a:pPr>
            <a:r>
              <a:rPr lang="en-US" altLang="en-US" sz="1600" dirty="0">
                <a:solidFill>
                  <a:srgbClr val="1155CC"/>
                </a:solidFill>
                <a:cs typeface="Tahoma" panose="020B0604030504040204" pitchFamily="34" charset="0"/>
                <a:hlinkClick r:id="rId5"/>
              </a:rPr>
              <a:t>CG-MED-59 Upper Gastrointestinal Endoscopy in Adults (anthem.com)</a:t>
            </a:r>
            <a:endParaRPr lang="en-US" altLang="en-US" sz="1600" dirty="0"/>
          </a:p>
          <a:p>
            <a:pPr marL="64292" indent="0" eaLnBrk="1" fontAlgn="auto" hangingPunct="1">
              <a:buNone/>
              <a:defRPr/>
            </a:pPr>
            <a:endParaRPr lang="en-US" sz="1013" dirty="0">
              <a:solidFill>
                <a:schemeClr val="tx1">
                  <a:lumMod val="75000"/>
                  <a:lumOff val="25000"/>
                </a:schemeClr>
              </a:solidFill>
            </a:endParaRPr>
          </a:p>
          <a:p>
            <a:pPr marL="68580" indent="-68580" eaLnBrk="1" fontAlgn="auto" hangingPunct="1">
              <a:defRPr/>
            </a:pPr>
            <a:endParaRPr lang="en-US" dirty="0">
              <a:solidFill>
                <a:schemeClr val="tx1">
                  <a:lumMod val="75000"/>
                  <a:lumOff val="25000"/>
                </a:schemeClr>
              </a:solidFill>
            </a:endParaRPr>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95C2-D771-078B-1A2B-74945F38BB1B}"/>
              </a:ext>
            </a:extLst>
          </p:cNvPr>
          <p:cNvSpPr>
            <a:spLocks noGrp="1"/>
          </p:cNvSpPr>
          <p:nvPr>
            <p:ph type="ctrTitle"/>
          </p:nvPr>
        </p:nvSpPr>
        <p:spPr>
          <a:xfrm>
            <a:off x="933450" y="3733800"/>
            <a:ext cx="7277100" cy="921544"/>
          </a:xfrm>
        </p:spPr>
        <p:txBody>
          <a:bodyPr>
            <a:normAutofit/>
          </a:bodyPr>
          <a:lstStyle/>
          <a:p>
            <a:pPr>
              <a:defRPr/>
            </a:pPr>
            <a:r>
              <a:rPr lang="en-US" sz="3300" dirty="0">
                <a:latin typeface="+mn-lt"/>
              </a:rPr>
              <a:t>Medical Necessity: Biopsies of Normal Tissue</a:t>
            </a:r>
          </a:p>
        </p:txBody>
      </p:sp>
    </p:spTree>
    <p:extLst>
      <p:ext uri="{BB962C8B-B14F-4D97-AF65-F5344CB8AC3E}">
        <p14:creationId xmlns:p14="http://schemas.microsoft.com/office/powerpoint/2010/main" val="720377312"/>
      </p:ext>
    </p:extLst>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A35C8-F8A5-877A-CE1D-DFFA854DC9FF}"/>
              </a:ext>
            </a:extLst>
          </p:cNvPr>
          <p:cNvSpPr>
            <a:spLocks noGrp="1"/>
          </p:cNvSpPr>
          <p:nvPr>
            <p:ph type="title"/>
          </p:nvPr>
        </p:nvSpPr>
        <p:spPr/>
        <p:txBody>
          <a:bodyPr/>
          <a:lstStyle/>
          <a:p>
            <a:pPr>
              <a:defRPr/>
            </a:pPr>
            <a:r>
              <a:rPr lang="en-US" sz="3000" dirty="0">
                <a:latin typeface="+mn-lt"/>
              </a:rPr>
              <a:t>Medical Necessity: Biopsies of Normal Tissue</a:t>
            </a:r>
          </a:p>
        </p:txBody>
      </p:sp>
      <p:sp>
        <p:nvSpPr>
          <p:cNvPr id="37891" name="Content Placeholder 2">
            <a:extLst>
              <a:ext uri="{FF2B5EF4-FFF2-40B4-BE49-F238E27FC236}">
                <a16:creationId xmlns:a16="http://schemas.microsoft.com/office/drawing/2014/main" id="{CA25C8F6-99FC-0769-BBE9-F9A0BE3186C3}"/>
              </a:ext>
            </a:extLst>
          </p:cNvPr>
          <p:cNvSpPr>
            <a:spLocks noGrp="1" noChangeArrowheads="1"/>
          </p:cNvSpPr>
          <p:nvPr>
            <p:ph idx="1"/>
          </p:nvPr>
        </p:nvSpPr>
        <p:spPr>
          <a:xfrm>
            <a:off x="381000" y="1417638"/>
            <a:ext cx="7985522" cy="4906962"/>
          </a:xfrm>
        </p:spPr>
        <p:txBody>
          <a:bodyPr/>
          <a:lstStyle/>
          <a:p>
            <a:r>
              <a:rPr lang="en-US" altLang="en-US" sz="2000" dirty="0"/>
              <a:t>Include ALL indications to support the need for taking biopsies of normal tissue</a:t>
            </a:r>
          </a:p>
          <a:p>
            <a:pPr lvl="1"/>
            <a:r>
              <a:rPr lang="en-US" altLang="en-US" sz="1800" dirty="0">
                <a:solidFill>
                  <a:srgbClr val="FF0000"/>
                </a:solidFill>
              </a:rPr>
              <a:t>Medical necessity is key for each specimen obtained.</a:t>
            </a:r>
          </a:p>
          <a:p>
            <a:pPr lvl="1"/>
            <a:r>
              <a:rPr lang="en-US" altLang="en-US" sz="1800" dirty="0"/>
              <a:t>There are many indications that warrant biopsies, but the condition can only be found (or ruled out) by microscopic examination.  </a:t>
            </a:r>
          </a:p>
          <a:p>
            <a:pPr lvl="1"/>
            <a:r>
              <a:rPr lang="en-US" altLang="en-US" sz="1800" dirty="0"/>
              <a:t>Avoid using the term “for histology” but rather document “___ biopsies taken to rule out microscopic colitis”, etc. </a:t>
            </a:r>
          </a:p>
          <a:p>
            <a:pPr lvl="1"/>
            <a:r>
              <a:rPr lang="en-US" altLang="en-US" sz="1800" dirty="0"/>
              <a:t>The method and location of biopsies taken should be documented.  Document “cold forceps biopsies taken in the distal esophagus” versus “biopsies taken in the esophagus”.  </a:t>
            </a:r>
          </a:p>
          <a:p>
            <a:pPr lvl="2"/>
            <a:r>
              <a:rPr lang="en-US" altLang="en-US" sz="1600" dirty="0"/>
              <a:t>Many payers are pending claims when biopsies are billed to ensure method is documented.  Keep in mind there are many forms of biopsies such as brush biopsy, cold forceps biopsy and hot biopsy.</a:t>
            </a:r>
          </a:p>
          <a:p>
            <a:pPr lvl="1"/>
            <a:r>
              <a:rPr lang="en-US" altLang="en-US" sz="1800" dirty="0"/>
              <a:t>Locations of each specimen obtained should match the pathology requisition and pathology report.  If there are discrepancies, each provider should be queried to ensure correct location.  </a:t>
            </a:r>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95C2-D771-078B-1A2B-74945F38BB1B}"/>
              </a:ext>
            </a:extLst>
          </p:cNvPr>
          <p:cNvSpPr>
            <a:spLocks noGrp="1"/>
          </p:cNvSpPr>
          <p:nvPr>
            <p:ph type="ctrTitle"/>
          </p:nvPr>
        </p:nvSpPr>
        <p:spPr>
          <a:xfrm>
            <a:off x="933450" y="3733800"/>
            <a:ext cx="7277100" cy="921544"/>
          </a:xfrm>
        </p:spPr>
        <p:txBody>
          <a:bodyPr>
            <a:normAutofit/>
          </a:bodyPr>
          <a:lstStyle/>
          <a:p>
            <a:pPr>
              <a:defRPr/>
            </a:pPr>
            <a:r>
              <a:rPr lang="en-US" sz="3300" dirty="0">
                <a:latin typeface="+mn-lt"/>
              </a:rPr>
              <a:t>Screening Colonoscopy Updates</a:t>
            </a:r>
          </a:p>
        </p:txBody>
      </p:sp>
    </p:spTree>
    <p:extLst>
      <p:ext uri="{BB962C8B-B14F-4D97-AF65-F5344CB8AC3E}">
        <p14:creationId xmlns:p14="http://schemas.microsoft.com/office/powerpoint/2010/main" val="1230733927"/>
      </p:ext>
    </p:extLst>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7DB19-E7B2-411E-AE92-F8B0CDAC40E3}"/>
              </a:ext>
            </a:extLst>
          </p:cNvPr>
          <p:cNvSpPr>
            <a:spLocks noGrp="1"/>
          </p:cNvSpPr>
          <p:nvPr>
            <p:ph type="title"/>
          </p:nvPr>
        </p:nvSpPr>
        <p:spPr>
          <a:xfrm>
            <a:off x="457200" y="609600"/>
            <a:ext cx="8058150" cy="857250"/>
          </a:xfrm>
        </p:spPr>
        <p:txBody>
          <a:bodyPr/>
          <a:lstStyle/>
          <a:p>
            <a:pPr>
              <a:defRPr/>
            </a:pPr>
            <a:r>
              <a:rPr lang="en-US" sz="3600" dirty="0"/>
              <a:t>Medicare Screening Colonoscopy Loophole</a:t>
            </a:r>
          </a:p>
        </p:txBody>
      </p:sp>
      <p:sp>
        <p:nvSpPr>
          <p:cNvPr id="124930" name="Content Placeholder 2">
            <a:extLst>
              <a:ext uri="{FF2B5EF4-FFF2-40B4-BE49-F238E27FC236}">
                <a16:creationId xmlns:a16="http://schemas.microsoft.com/office/drawing/2014/main" id="{7CCB78D4-FBEE-4A19-A75A-C681F77E56C7}"/>
              </a:ext>
            </a:extLst>
          </p:cNvPr>
          <p:cNvSpPr>
            <a:spLocks noGrp="1"/>
          </p:cNvSpPr>
          <p:nvPr>
            <p:ph idx="1"/>
          </p:nvPr>
        </p:nvSpPr>
        <p:spPr/>
        <p:txBody>
          <a:bodyPr>
            <a:normAutofit/>
          </a:bodyPr>
          <a:lstStyle/>
          <a:p>
            <a:r>
              <a:rPr lang="en-US" altLang="en-US" dirty="0"/>
              <a:t>The Removing Barriers to Colorectal Cancer Screening Act of 2020 passed the U.S. House Dec. 9 and was included in the COVID-19 relief bill the Senate cleared Dec. 21 and was signed into law on December 27, 2020, and finally updated in Medicare Carriers Manual, November 2021.</a:t>
            </a:r>
          </a:p>
          <a:p>
            <a:r>
              <a:rPr lang="en-US" altLang="en-US" dirty="0"/>
              <a:t>This closes a loophole for when a screening colonoscopy becomes a diagnostic procedure.</a:t>
            </a:r>
          </a:p>
          <a:p>
            <a:r>
              <a:rPr lang="en-US" altLang="en-US" dirty="0"/>
              <a:t>Currently, Medicare beneficiaries can receive a fully-covered screening colonoscopy, but if polyps are discovered during the screening the beneficiary is charged to test them. The costs of the diagnostic colonoscopy act as a deterrent to screening.  </a:t>
            </a:r>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41FC9-6191-4813-AC73-E36CD9C5CBE7}"/>
              </a:ext>
            </a:extLst>
          </p:cNvPr>
          <p:cNvSpPr>
            <a:spLocks noGrp="1"/>
          </p:cNvSpPr>
          <p:nvPr>
            <p:ph type="title"/>
          </p:nvPr>
        </p:nvSpPr>
        <p:spPr>
          <a:xfrm>
            <a:off x="542925" y="609600"/>
            <a:ext cx="8115300" cy="857250"/>
          </a:xfrm>
        </p:spPr>
        <p:txBody>
          <a:bodyPr/>
          <a:lstStyle/>
          <a:p>
            <a:pPr>
              <a:defRPr/>
            </a:pPr>
            <a:r>
              <a:rPr lang="en-US" sz="3600" dirty="0"/>
              <a:t>Medicare Screening Colonoscopy Loophole</a:t>
            </a:r>
          </a:p>
        </p:txBody>
      </p:sp>
      <p:sp>
        <p:nvSpPr>
          <p:cNvPr id="125954" name="Content Placeholder 2">
            <a:extLst>
              <a:ext uri="{FF2B5EF4-FFF2-40B4-BE49-F238E27FC236}">
                <a16:creationId xmlns:a16="http://schemas.microsoft.com/office/drawing/2014/main" id="{264C95B8-8344-424F-9FDC-048ED2B8F4E3}"/>
              </a:ext>
            </a:extLst>
          </p:cNvPr>
          <p:cNvSpPr>
            <a:spLocks noGrp="1"/>
          </p:cNvSpPr>
          <p:nvPr>
            <p:ph idx="1"/>
          </p:nvPr>
        </p:nvSpPr>
        <p:spPr>
          <a:xfrm>
            <a:off x="685800" y="1676400"/>
            <a:ext cx="7829550" cy="3981450"/>
          </a:xfrm>
        </p:spPr>
        <p:txBody>
          <a:bodyPr/>
          <a:lstStyle/>
          <a:p>
            <a:r>
              <a:rPr lang="en-US" altLang="en-US" dirty="0"/>
              <a:t>The phase out of cost-sharing begins in 2023 and goes as follows. </a:t>
            </a:r>
          </a:p>
          <a:p>
            <a:endParaRPr lang="en-US" altLang="en-US" dirty="0"/>
          </a:p>
          <a:p>
            <a:r>
              <a:rPr lang="en-US" altLang="en-US" dirty="0">
                <a:solidFill>
                  <a:srgbClr val="FF0000"/>
                </a:solidFill>
              </a:rPr>
              <a:t>2023-2026:  CMS 85%/Patient 15%</a:t>
            </a:r>
          </a:p>
          <a:p>
            <a:r>
              <a:rPr lang="en-US" altLang="en-US" dirty="0"/>
              <a:t>2027-2029:  CMS 90%/Patient 10%</a:t>
            </a:r>
          </a:p>
          <a:p>
            <a:r>
              <a:rPr lang="en-US" altLang="en-US" dirty="0"/>
              <a:t>2030 and beyond:  CMS pays full 100%</a:t>
            </a:r>
          </a:p>
          <a:p>
            <a:endParaRPr lang="en-US" altLang="en-US" dirty="0"/>
          </a:p>
          <a:p>
            <a:r>
              <a:rPr lang="en-US" altLang="en-US" dirty="0">
                <a:hlinkClick r:id="rId2"/>
              </a:rPr>
              <a:t>https://rules.house.gov/sites/democrats.rules.house.gov/files/BILLS-116HR133SA-RCP-116-68.pdf</a:t>
            </a:r>
            <a:r>
              <a:rPr lang="en-US" altLang="en-US" dirty="0"/>
              <a:t>  Page 2175</a:t>
            </a:r>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7BDBF-7EF1-C574-CB1D-6607187E841D}"/>
              </a:ext>
            </a:extLst>
          </p:cNvPr>
          <p:cNvSpPr>
            <a:spLocks noGrp="1"/>
          </p:cNvSpPr>
          <p:nvPr>
            <p:ph type="title"/>
          </p:nvPr>
        </p:nvSpPr>
        <p:spPr/>
        <p:txBody>
          <a:bodyPr/>
          <a:lstStyle/>
          <a:p>
            <a:r>
              <a:rPr lang="en-US" dirty="0">
                <a:latin typeface="+mn-lt"/>
              </a:rPr>
              <a:t>Disclosure</a:t>
            </a:r>
            <a:r>
              <a:rPr lang="en-US" dirty="0"/>
              <a:t>		</a:t>
            </a:r>
          </a:p>
        </p:txBody>
      </p:sp>
      <p:sp>
        <p:nvSpPr>
          <p:cNvPr id="3" name="Content Placeholder 2">
            <a:extLst>
              <a:ext uri="{FF2B5EF4-FFF2-40B4-BE49-F238E27FC236}">
                <a16:creationId xmlns:a16="http://schemas.microsoft.com/office/drawing/2014/main" id="{E3E88EDE-B6EA-15D9-3016-4B323B3FEB65}"/>
              </a:ext>
            </a:extLst>
          </p:cNvPr>
          <p:cNvSpPr>
            <a:spLocks noGrp="1"/>
          </p:cNvSpPr>
          <p:nvPr>
            <p:ph idx="1"/>
          </p:nvPr>
        </p:nvSpPr>
        <p:spPr/>
        <p:txBody>
          <a:bodyPr/>
          <a:lstStyle/>
          <a:p>
            <a:r>
              <a:rPr lang="en-US" dirty="0"/>
              <a:t>I have no financial relationships to disclose.	</a:t>
            </a:r>
          </a:p>
        </p:txBody>
      </p:sp>
    </p:spTree>
    <p:extLst>
      <p:ext uri="{BB962C8B-B14F-4D97-AF65-F5344CB8AC3E}">
        <p14:creationId xmlns:p14="http://schemas.microsoft.com/office/powerpoint/2010/main" val="3601414045"/>
      </p:ext>
    </p:extLst>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51820-5E9F-F915-F4FA-E5D7B29E3ADC}"/>
              </a:ext>
            </a:extLst>
          </p:cNvPr>
          <p:cNvSpPr>
            <a:spLocks noGrp="1"/>
          </p:cNvSpPr>
          <p:nvPr>
            <p:ph type="title"/>
          </p:nvPr>
        </p:nvSpPr>
        <p:spPr/>
        <p:txBody>
          <a:bodyPr/>
          <a:lstStyle/>
          <a:p>
            <a:r>
              <a:rPr lang="en-US" dirty="0"/>
              <a:t>Colorectal Cancer Screening</a:t>
            </a:r>
          </a:p>
        </p:txBody>
      </p:sp>
      <p:sp>
        <p:nvSpPr>
          <p:cNvPr id="3" name="Content Placeholder 2">
            <a:extLst>
              <a:ext uri="{FF2B5EF4-FFF2-40B4-BE49-F238E27FC236}">
                <a16:creationId xmlns:a16="http://schemas.microsoft.com/office/drawing/2014/main" id="{AE2AC55D-2E22-E23D-A678-D3E50D58B387}"/>
              </a:ext>
            </a:extLst>
          </p:cNvPr>
          <p:cNvSpPr>
            <a:spLocks noGrp="1"/>
          </p:cNvSpPr>
          <p:nvPr>
            <p:ph idx="1"/>
          </p:nvPr>
        </p:nvSpPr>
        <p:spPr>
          <a:xfrm>
            <a:off x="533400" y="1295400"/>
            <a:ext cx="8271387" cy="4876800"/>
          </a:xfrm>
        </p:spPr>
        <p:txBody>
          <a:bodyPr>
            <a:normAutofit fontScale="92500"/>
          </a:bodyPr>
          <a:lstStyle/>
          <a:p>
            <a:pPr marL="0" indent="0">
              <a:buNone/>
            </a:pPr>
            <a:r>
              <a:rPr lang="en-US" sz="1800" dirty="0"/>
              <a:t>For CY 2023, we are finalizing two updates to expand our Medicare coverage policies for colorectal cancer screening in order to align with recent United States Preventive Services Task Force and professional society recommendations. </a:t>
            </a:r>
          </a:p>
          <a:p>
            <a:r>
              <a:rPr lang="en-US" sz="1800" dirty="0"/>
              <a:t>First, we are expanding Medicare coverage for certain colorectal cancer screening tests by reducing the minimum age payment and coverage limitation from 50 to 45 years. </a:t>
            </a:r>
          </a:p>
          <a:p>
            <a:r>
              <a:rPr lang="en-US" sz="1800" dirty="0"/>
              <a:t>Second, we are expanding the regulatory definition of colorectal cancer screening tests to include a complete colorectal cancer screening, where a follow-on screening colonoscopy after a Medicare covered non-invasive stool-based colorectal cancer screening test returns a positive result. A functional outcome of our policy for a complete colorectal cancer screening will be that, for most beneficiaries, cost sharing will not apply for either the initial stool-based test or the follow-on colonoscopy. </a:t>
            </a:r>
          </a:p>
          <a:p>
            <a:r>
              <a:rPr lang="en-US" sz="1800" dirty="0"/>
              <a:t>Both of these policies reflect our desire to expand access to quality care and to improve health outcomes for patients through prevention and early detection services, as well as through effective treatments. Our revised colorectal cancer screening policies directly advance our health equity goals by promoting access for much needed cancer prevention and early detection in rural communities and communities of color that are especially impacted by the incidence of colorectal cancer. </a:t>
            </a:r>
          </a:p>
        </p:txBody>
      </p:sp>
    </p:spTree>
    <p:extLst>
      <p:ext uri="{BB962C8B-B14F-4D97-AF65-F5344CB8AC3E}">
        <p14:creationId xmlns:p14="http://schemas.microsoft.com/office/powerpoint/2010/main" val="2557122375"/>
      </p:ext>
    </p:extLst>
  </p:cSld>
  <p:clrMapOvr>
    <a:masterClrMapping/>
  </p:clrMapOvr>
  <p:transition spd="med">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915D-7B4F-9F4A-8359-1CBC6D3CB6B5}"/>
              </a:ext>
            </a:extLst>
          </p:cNvPr>
          <p:cNvSpPr>
            <a:spLocks noGrp="1"/>
          </p:cNvSpPr>
          <p:nvPr>
            <p:ph type="title"/>
          </p:nvPr>
        </p:nvSpPr>
        <p:spPr/>
        <p:txBody>
          <a:bodyPr/>
          <a:lstStyle/>
          <a:p>
            <a:r>
              <a:rPr lang="en-US" sz="4400" dirty="0">
                <a:latin typeface="+mn-lt"/>
              </a:rPr>
              <a:t>MLN #MM13017 – Modifier KX</a:t>
            </a:r>
            <a:r>
              <a:rPr lang="en-US" dirty="0"/>
              <a:t>	</a:t>
            </a:r>
          </a:p>
        </p:txBody>
      </p:sp>
      <p:sp>
        <p:nvSpPr>
          <p:cNvPr id="6" name="Content Placeholder 5">
            <a:extLst>
              <a:ext uri="{FF2B5EF4-FFF2-40B4-BE49-F238E27FC236}">
                <a16:creationId xmlns:a16="http://schemas.microsoft.com/office/drawing/2014/main" id="{73751DF9-146B-6D8D-C5F0-3F3DA59E2AE5}"/>
              </a:ext>
            </a:extLst>
          </p:cNvPr>
          <p:cNvSpPr>
            <a:spLocks noGrp="1"/>
          </p:cNvSpPr>
          <p:nvPr>
            <p:ph idx="1"/>
          </p:nvPr>
        </p:nvSpPr>
        <p:spPr>
          <a:xfrm>
            <a:off x="457200" y="1417638"/>
            <a:ext cx="8058150" cy="4297362"/>
          </a:xfrm>
        </p:spPr>
        <p:txBody>
          <a:bodyPr>
            <a:normAutofit fontScale="77500" lnSpcReduction="20000"/>
          </a:bodyPr>
          <a:lstStyle/>
          <a:p>
            <a:r>
              <a:rPr lang="en-US" dirty="0"/>
              <a:t>Published 2-27-23 Effective Date:  1-1-23</a:t>
            </a:r>
          </a:p>
          <a:p>
            <a:r>
              <a:rPr lang="en-US" dirty="0"/>
              <a:t>A positive result from a non-invasive stool-based CRC screening test no longer requires that the following colonoscopy be a diagnostic colonoscopy. CRC screening tests now include a follow-up screening colonoscopy after a Medicare-covered, non-invasive, stool-based CRC screening test returns a positive result. </a:t>
            </a:r>
          </a:p>
          <a:p>
            <a:r>
              <a:rPr lang="en-US" dirty="0"/>
              <a:t>We now understand both the non-invasive, stool-based test and the follow-on colonoscopy are both part of a continuum of a complete CRC screening. Patient cost sharing won’t apply to the non-invasive, stool-based test and the follow-up screening colonoscopy in this scenario, because both are specified preventive screening services. The frequency limitations for screening colonoscopies in 42 CFR 410.37(g) won’t apply to the follow-on screening colonoscopy that follows a positive result from a stool-based test. </a:t>
            </a:r>
          </a:p>
          <a:p>
            <a:r>
              <a:rPr lang="en-US" dirty="0">
                <a:solidFill>
                  <a:srgbClr val="FF0000"/>
                </a:solidFill>
              </a:rPr>
              <a:t>Attach the KX modifier to a screening colonoscopy code to indicate such service was performed as a follow-up screening after a positive result from a stool-based test.</a:t>
            </a:r>
          </a:p>
          <a:p>
            <a:r>
              <a:rPr lang="en-US" dirty="0">
                <a:hlinkClick r:id="rId2"/>
              </a:rPr>
              <a:t>https://www.cms.gov/files/document/mm13017-removal-national-coverage-determination-expansion-coverage-colorectal-cancer-screening.pdf</a:t>
            </a:r>
            <a:endParaRPr lang="en-US" dirty="0"/>
          </a:p>
          <a:p>
            <a:endParaRPr lang="en-US" dirty="0"/>
          </a:p>
        </p:txBody>
      </p:sp>
      <p:pic>
        <p:nvPicPr>
          <p:cNvPr id="3" name="Picture 2">
            <a:extLst>
              <a:ext uri="{FF2B5EF4-FFF2-40B4-BE49-F238E27FC236}">
                <a16:creationId xmlns:a16="http://schemas.microsoft.com/office/drawing/2014/main" id="{C9A166BE-CECF-BCF2-C3F4-BBCF0E8207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572125"/>
            <a:ext cx="753617" cy="428626"/>
          </a:xfrm>
          <a:prstGeom prst="rect">
            <a:avLst/>
          </a:prstGeom>
        </p:spPr>
      </p:pic>
    </p:spTree>
    <p:extLst>
      <p:ext uri="{BB962C8B-B14F-4D97-AF65-F5344CB8AC3E}">
        <p14:creationId xmlns:p14="http://schemas.microsoft.com/office/powerpoint/2010/main" val="2217326243"/>
      </p:ext>
    </p:extLst>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3172-2284-4ED7-9F83-5CD0AC63A611}"/>
              </a:ext>
            </a:extLst>
          </p:cNvPr>
          <p:cNvSpPr>
            <a:spLocks noGrp="1"/>
          </p:cNvSpPr>
          <p:nvPr>
            <p:ph type="title"/>
          </p:nvPr>
        </p:nvSpPr>
        <p:spPr/>
        <p:txBody>
          <a:bodyPr/>
          <a:lstStyle/>
          <a:p>
            <a:r>
              <a:rPr lang="en-US" sz="2700" dirty="0">
                <a:latin typeface="+mn-lt"/>
              </a:rPr>
              <a:t>ACA Update on Follow-Up Colonoscopy after Positive Stool Based Screening Findings</a:t>
            </a:r>
          </a:p>
        </p:txBody>
      </p:sp>
      <p:sp>
        <p:nvSpPr>
          <p:cNvPr id="3" name="Content Placeholder 2">
            <a:extLst>
              <a:ext uri="{FF2B5EF4-FFF2-40B4-BE49-F238E27FC236}">
                <a16:creationId xmlns:a16="http://schemas.microsoft.com/office/drawing/2014/main" id="{79D66AF6-1215-441B-BBB0-86D964EC0721}"/>
              </a:ext>
            </a:extLst>
          </p:cNvPr>
          <p:cNvSpPr>
            <a:spLocks noGrp="1"/>
          </p:cNvSpPr>
          <p:nvPr>
            <p:ph idx="1"/>
          </p:nvPr>
        </p:nvSpPr>
        <p:spPr/>
        <p:txBody>
          <a:bodyPr/>
          <a:lstStyle/>
          <a:p>
            <a:r>
              <a:rPr lang="en-US" dirty="0"/>
              <a:t>Plans and issuers must provide coverage without cost sharing consistent with the May 18, 2021, USPSTF recommendation regarding colorectal cancer screening beginning on or after the date that is one year after the date the recommendation was issued.  In this case, the recommendation is considered to have been issued as of May 31, 2021, so plans and issuers must provide coverage without cost sharing for plan or policy years </a:t>
            </a:r>
            <a:r>
              <a:rPr lang="en-US" dirty="0">
                <a:solidFill>
                  <a:srgbClr val="FF0000"/>
                </a:solidFill>
              </a:rPr>
              <a:t>after May 31, 2022</a:t>
            </a:r>
            <a:r>
              <a:rPr lang="en-US" dirty="0"/>
              <a:t>.</a:t>
            </a:r>
          </a:p>
          <a:p>
            <a:r>
              <a:rPr lang="en-US" dirty="0"/>
              <a:t>Most payers accept G0121 with Z12.11 and R19.5.  Nothing published so far about modifier KX from commercial payors,</a:t>
            </a:r>
          </a:p>
        </p:txBody>
      </p:sp>
      <p:pic>
        <p:nvPicPr>
          <p:cNvPr id="4" name="Picture 3">
            <a:extLst>
              <a:ext uri="{FF2B5EF4-FFF2-40B4-BE49-F238E27FC236}">
                <a16:creationId xmlns:a16="http://schemas.microsoft.com/office/drawing/2014/main" id="{7687D05B-94F8-4D70-859B-ED733A76BC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92" y="5572125"/>
            <a:ext cx="753617" cy="428626"/>
          </a:xfrm>
          <a:prstGeom prst="rect">
            <a:avLst/>
          </a:prstGeom>
        </p:spPr>
      </p:pic>
    </p:spTree>
    <p:extLst>
      <p:ext uri="{BB962C8B-B14F-4D97-AF65-F5344CB8AC3E}">
        <p14:creationId xmlns:p14="http://schemas.microsoft.com/office/powerpoint/2010/main" val="806982003"/>
      </p:ext>
    </p:extLst>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95C2-D771-078B-1A2B-74945F38BB1B}"/>
              </a:ext>
            </a:extLst>
          </p:cNvPr>
          <p:cNvSpPr>
            <a:spLocks noGrp="1"/>
          </p:cNvSpPr>
          <p:nvPr>
            <p:ph type="ctrTitle"/>
          </p:nvPr>
        </p:nvSpPr>
        <p:spPr>
          <a:xfrm>
            <a:off x="933450" y="3733800"/>
            <a:ext cx="7277100" cy="921544"/>
          </a:xfrm>
        </p:spPr>
        <p:txBody>
          <a:bodyPr>
            <a:normAutofit/>
          </a:bodyPr>
          <a:lstStyle/>
          <a:p>
            <a:pPr>
              <a:defRPr/>
            </a:pPr>
            <a:r>
              <a:rPr lang="en-US" sz="3300" dirty="0">
                <a:latin typeface="+mn-lt"/>
              </a:rPr>
              <a:t>Screening vs. Diagnostic Colonoscopy </a:t>
            </a:r>
          </a:p>
        </p:txBody>
      </p:sp>
    </p:spTree>
    <p:extLst>
      <p:ext uri="{BB962C8B-B14F-4D97-AF65-F5344CB8AC3E}">
        <p14:creationId xmlns:p14="http://schemas.microsoft.com/office/powerpoint/2010/main" val="3642910300"/>
      </p:ext>
    </p:extLst>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9A2BF-9067-4FA5-9A0C-D77A6F7FBFFD}"/>
              </a:ext>
            </a:extLst>
          </p:cNvPr>
          <p:cNvSpPr>
            <a:spLocks noGrp="1"/>
          </p:cNvSpPr>
          <p:nvPr>
            <p:ph type="title"/>
          </p:nvPr>
        </p:nvSpPr>
        <p:spPr>
          <a:xfrm>
            <a:off x="685800" y="533400"/>
            <a:ext cx="7200900" cy="857250"/>
          </a:xfrm>
        </p:spPr>
        <p:txBody>
          <a:bodyPr/>
          <a:lstStyle/>
          <a:p>
            <a:pPr eaLnBrk="1" hangingPunct="1">
              <a:defRPr/>
            </a:pPr>
            <a:r>
              <a:rPr lang="en-US" sz="3200" dirty="0"/>
              <a:t>Screening versus Diagnostic Colonoscopy</a:t>
            </a:r>
          </a:p>
        </p:txBody>
      </p:sp>
      <p:sp>
        <p:nvSpPr>
          <p:cNvPr id="3" name="Content Placeholder 2">
            <a:extLst>
              <a:ext uri="{FF2B5EF4-FFF2-40B4-BE49-F238E27FC236}">
                <a16:creationId xmlns:a16="http://schemas.microsoft.com/office/drawing/2014/main" id="{1650F87F-786E-4B79-ADCE-CE53716D536F}"/>
              </a:ext>
            </a:extLst>
          </p:cNvPr>
          <p:cNvSpPr>
            <a:spLocks noGrp="1"/>
          </p:cNvSpPr>
          <p:nvPr>
            <p:ph idx="1"/>
          </p:nvPr>
        </p:nvSpPr>
        <p:spPr>
          <a:xfrm>
            <a:off x="685800" y="1600200"/>
            <a:ext cx="7086600" cy="3737372"/>
          </a:xfrm>
        </p:spPr>
        <p:txBody>
          <a:bodyPr/>
          <a:lstStyle/>
          <a:p>
            <a:pPr marL="85725" indent="0" eaLnBrk="1" hangingPunct="1">
              <a:buNone/>
              <a:defRPr/>
            </a:pPr>
            <a:r>
              <a:rPr lang="en-US" sz="2400" dirty="0"/>
              <a:t>Definition of diagnostic colonoscopy:  patient has symptoms/abnormalities prompting evaluation of the lower GI tract</a:t>
            </a:r>
          </a:p>
          <a:p>
            <a:pPr lvl="1" eaLnBrk="1" hangingPunct="1">
              <a:buFont typeface="Arial" charset="0"/>
              <a:buChar char="•"/>
              <a:defRPr/>
            </a:pPr>
            <a:r>
              <a:rPr lang="en-US" sz="2400" dirty="0"/>
              <a:t>No age limits</a:t>
            </a:r>
          </a:p>
          <a:p>
            <a:pPr lvl="1" eaLnBrk="1" hangingPunct="1">
              <a:buFont typeface="Arial" charset="0"/>
              <a:buChar char="•"/>
              <a:defRPr/>
            </a:pPr>
            <a:r>
              <a:rPr lang="en-US" sz="2400" dirty="0"/>
              <a:t>Follows standard insurance benefits</a:t>
            </a:r>
          </a:p>
          <a:p>
            <a:pPr lvl="1" eaLnBrk="1" hangingPunct="1">
              <a:buFont typeface="Arial" charset="0"/>
              <a:buChar char="•"/>
              <a:defRPr/>
            </a:pPr>
            <a:r>
              <a:rPr lang="en-US" sz="2400" dirty="0"/>
              <a:t>No frequency limitations</a:t>
            </a:r>
          </a:p>
          <a:p>
            <a:pPr lvl="1" eaLnBrk="1" hangingPunct="1">
              <a:buFont typeface="Arial" charset="0"/>
              <a:buChar char="•"/>
              <a:defRPr/>
            </a:pPr>
            <a:endParaRPr lang="en-US" dirty="0"/>
          </a:p>
          <a:p>
            <a:pPr eaLnBrk="1" hangingPunct="1">
              <a:buFont typeface="Arial" charset="0"/>
              <a:buChar char="•"/>
              <a:defRPr/>
            </a:pPr>
            <a:endParaRPr lang="en-US" dirty="0"/>
          </a:p>
          <a:p>
            <a:pPr eaLnBrk="1" hangingPunct="1">
              <a:buFont typeface="Arial" charset="0"/>
              <a:buChar char="•"/>
              <a:defRPr/>
            </a:pPr>
            <a:endParaRPr lang="en-US" dirty="0"/>
          </a:p>
        </p:txBody>
      </p:sp>
    </p:spTree>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3EEDDB-DE09-409B-82A9-CC1C20E61CC5}"/>
              </a:ext>
            </a:extLst>
          </p:cNvPr>
          <p:cNvSpPr>
            <a:spLocks noGrp="1"/>
          </p:cNvSpPr>
          <p:nvPr>
            <p:ph type="title"/>
          </p:nvPr>
        </p:nvSpPr>
        <p:spPr/>
        <p:txBody>
          <a:bodyPr/>
          <a:lstStyle/>
          <a:p>
            <a:pPr marL="428625" indent="-342900" eaLnBrk="1" hangingPunct="1">
              <a:defRPr/>
            </a:pPr>
            <a:r>
              <a:rPr lang="en-US" sz="3200" dirty="0"/>
              <a:t>Screening versus Diagnostic Colonoscopy</a:t>
            </a:r>
          </a:p>
        </p:txBody>
      </p:sp>
      <p:sp>
        <p:nvSpPr>
          <p:cNvPr id="2" name="Content Placeholder 1">
            <a:extLst>
              <a:ext uri="{FF2B5EF4-FFF2-40B4-BE49-F238E27FC236}">
                <a16:creationId xmlns:a16="http://schemas.microsoft.com/office/drawing/2014/main" id="{BD91C700-14F1-1F1F-B08A-85EEE1A76CB4}"/>
              </a:ext>
            </a:extLst>
          </p:cNvPr>
          <p:cNvSpPr>
            <a:spLocks noGrp="1"/>
          </p:cNvSpPr>
          <p:nvPr>
            <p:ph idx="1"/>
          </p:nvPr>
        </p:nvSpPr>
        <p:spPr>
          <a:xfrm>
            <a:off x="685800" y="1219200"/>
            <a:ext cx="7620000" cy="4800600"/>
          </a:xfrm>
        </p:spPr>
        <p:txBody>
          <a:bodyPr/>
          <a:lstStyle/>
          <a:p>
            <a:pPr marL="85725" indent="0">
              <a:buNone/>
            </a:pPr>
            <a:r>
              <a:rPr lang="en-US" sz="2800" dirty="0"/>
              <a:t>Definition: patient has symptoms or other abnormality prompting evaluation of the GI tract:</a:t>
            </a:r>
          </a:p>
          <a:p>
            <a:r>
              <a:rPr lang="en-US" sz="2400" dirty="0"/>
              <a:t>Diarrhea</a:t>
            </a:r>
          </a:p>
          <a:p>
            <a:r>
              <a:rPr lang="en-US" sz="2400" dirty="0"/>
              <a:t>Hematochezia</a:t>
            </a:r>
          </a:p>
          <a:p>
            <a:r>
              <a:rPr lang="en-US" sz="2400" dirty="0"/>
              <a:t>Abdominal pain</a:t>
            </a:r>
          </a:p>
          <a:p>
            <a:r>
              <a:rPr lang="en-US" sz="2400" dirty="0"/>
              <a:t>Change in bowel habits</a:t>
            </a:r>
          </a:p>
          <a:p>
            <a:r>
              <a:rPr lang="en-US" sz="2400" dirty="0"/>
              <a:t>Weight loss</a:t>
            </a:r>
          </a:p>
          <a:p>
            <a:r>
              <a:rPr lang="en-US" sz="2400" dirty="0"/>
              <a:t>Anemia</a:t>
            </a:r>
          </a:p>
          <a:p>
            <a:r>
              <a:rPr lang="en-US" sz="2400" dirty="0"/>
              <a:t>Abnormal x-ray GI tract</a:t>
            </a:r>
          </a:p>
          <a:p>
            <a:endParaRPr lang="en-US" dirty="0"/>
          </a:p>
        </p:txBody>
      </p:sp>
    </p:spTree>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3EEDDB-DE09-409B-82A9-CC1C20E61CC5}"/>
              </a:ext>
            </a:extLst>
          </p:cNvPr>
          <p:cNvSpPr>
            <a:spLocks noGrp="1"/>
          </p:cNvSpPr>
          <p:nvPr>
            <p:ph type="title"/>
          </p:nvPr>
        </p:nvSpPr>
        <p:spPr>
          <a:xfrm>
            <a:off x="533400" y="304800"/>
            <a:ext cx="7467600" cy="762000"/>
          </a:xfrm>
        </p:spPr>
        <p:txBody>
          <a:bodyPr/>
          <a:lstStyle/>
          <a:p>
            <a:pPr marL="428625" indent="-342900" eaLnBrk="1" hangingPunct="1">
              <a:defRPr/>
            </a:pPr>
            <a:r>
              <a:rPr lang="en-US" sz="3200" dirty="0"/>
              <a:t>Screening versus Diagnostic Colonoscopy</a:t>
            </a:r>
          </a:p>
        </p:txBody>
      </p:sp>
      <p:sp>
        <p:nvSpPr>
          <p:cNvPr id="114690" name="Content Placeholder 1">
            <a:extLst>
              <a:ext uri="{FF2B5EF4-FFF2-40B4-BE49-F238E27FC236}">
                <a16:creationId xmlns:a16="http://schemas.microsoft.com/office/drawing/2014/main" id="{C886F35F-D36D-46F6-AE16-F368319AA501}"/>
              </a:ext>
            </a:extLst>
          </p:cNvPr>
          <p:cNvSpPr>
            <a:spLocks noGrp="1"/>
          </p:cNvSpPr>
          <p:nvPr>
            <p:ph idx="1"/>
          </p:nvPr>
        </p:nvSpPr>
        <p:spPr>
          <a:xfrm>
            <a:off x="533400" y="1219200"/>
            <a:ext cx="8115300" cy="4800600"/>
          </a:xfrm>
        </p:spPr>
        <p:txBody>
          <a:bodyPr/>
          <a:lstStyle/>
          <a:p>
            <a:pPr marL="85725" indent="0" eaLnBrk="1" hangingPunct="1">
              <a:buNone/>
            </a:pPr>
            <a:r>
              <a:rPr lang="en-US" altLang="en-US" sz="1800" dirty="0"/>
              <a:t>Definition of screening:  lack of symptoms and abnormalities</a:t>
            </a:r>
          </a:p>
          <a:p>
            <a:pPr lvl="1" eaLnBrk="1" hangingPunct="1"/>
            <a:r>
              <a:rPr lang="en-US" altLang="en-US" sz="1800" dirty="0"/>
              <a:t>Patient is eligible for screening colonoscopy by most payers after age 45.  Benefits vary based on patient/employer plans.</a:t>
            </a:r>
          </a:p>
          <a:p>
            <a:pPr lvl="1" eaLnBrk="1" hangingPunct="1"/>
            <a:r>
              <a:rPr lang="en-US" altLang="en-US" sz="1800" dirty="0"/>
              <a:t>Medicare covers at 100% with no patient financial responsibility since January 1, 2011.</a:t>
            </a:r>
          </a:p>
          <a:p>
            <a:pPr lvl="1" eaLnBrk="1" hangingPunct="1"/>
            <a:r>
              <a:rPr lang="en-US" altLang="en-US" sz="1800" dirty="0"/>
              <a:t>Allowed every 10 years by Medicare.  Frequency for commercial payers is dependent upon patient coverage/plan.</a:t>
            </a:r>
          </a:p>
          <a:p>
            <a:pPr lvl="1" eaLnBrk="1" hangingPunct="1"/>
            <a:r>
              <a:rPr lang="en-US" altLang="en-US" sz="1800" dirty="0"/>
              <a:t>During the screening procedures, polyps/lesions can be found which are removed.  The procedure is now considered a “surgical colonoscopy” often increasing patient’s financial responsibility even though intent was screening.  </a:t>
            </a:r>
          </a:p>
          <a:p>
            <a:pPr lvl="2" eaLnBrk="1" hangingPunct="1"/>
            <a:r>
              <a:rPr lang="en-US" altLang="en-US" sz="1600" dirty="0"/>
              <a:t>If billed with screening as principal diagnosis and finding as the secondary diagnosis, most payers will continue to pay preventive benefits.  </a:t>
            </a:r>
          </a:p>
          <a:p>
            <a:pPr lvl="2" eaLnBrk="1" hangingPunct="1"/>
            <a:r>
              <a:rPr lang="en-US" altLang="en-US" sz="1600" dirty="0"/>
              <a:t>For Medicare, modifier PT is added to the surgical claim which waives the patient’s deductible, but the patient is now responsible for the 15% co-pay.</a:t>
            </a:r>
          </a:p>
          <a:p>
            <a:pPr lvl="2" eaLnBrk="1" hangingPunct="1"/>
            <a:r>
              <a:rPr lang="en-US" altLang="en-US" sz="1600" dirty="0"/>
              <a:t>For commercial payers, modifier 33 is added to the surgical claim which still triggers preventive benefits.</a:t>
            </a:r>
          </a:p>
          <a:p>
            <a:pPr lvl="1" eaLnBrk="1" hangingPunct="1"/>
            <a:endParaRPr lang="en-US" altLang="en-US" dirty="0"/>
          </a:p>
        </p:txBody>
      </p:sp>
    </p:spTree>
    <p:extLst>
      <p:ext uri="{BB962C8B-B14F-4D97-AF65-F5344CB8AC3E}">
        <p14:creationId xmlns:p14="http://schemas.microsoft.com/office/powerpoint/2010/main" val="1840645141"/>
      </p:ext>
    </p:extLst>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a:extLst>
              <a:ext uri="{FF2B5EF4-FFF2-40B4-BE49-F238E27FC236}">
                <a16:creationId xmlns:a16="http://schemas.microsoft.com/office/drawing/2014/main" id="{40FC1EF6-4F2E-43AE-B49F-4250E5A83277}"/>
              </a:ext>
            </a:extLst>
          </p:cNvPr>
          <p:cNvSpPr>
            <a:spLocks noGrp="1" noChangeArrowheads="1"/>
          </p:cNvSpPr>
          <p:nvPr>
            <p:ph type="title"/>
          </p:nvPr>
        </p:nvSpPr>
        <p:spPr>
          <a:xfrm>
            <a:off x="533400" y="381001"/>
            <a:ext cx="7981950" cy="1143000"/>
          </a:xfrm>
        </p:spPr>
        <p:txBody>
          <a:bodyPr/>
          <a:lstStyle/>
          <a:p>
            <a:pPr eaLnBrk="1" fontAlgn="auto" hangingPunct="1">
              <a:spcAft>
                <a:spcPts val="0"/>
              </a:spcAft>
              <a:defRPr/>
            </a:pPr>
            <a:r>
              <a:rPr lang="en-US" sz="3200" dirty="0">
                <a:solidFill>
                  <a:schemeClr val="hlink"/>
                </a:solidFill>
                <a:latin typeface="+mn-lt"/>
              </a:rPr>
              <a:t>Average Risk Screening</a:t>
            </a:r>
          </a:p>
        </p:txBody>
      </p:sp>
      <p:sp>
        <p:nvSpPr>
          <p:cNvPr id="118786" name="Rectangle 3">
            <a:extLst>
              <a:ext uri="{FF2B5EF4-FFF2-40B4-BE49-F238E27FC236}">
                <a16:creationId xmlns:a16="http://schemas.microsoft.com/office/drawing/2014/main" id="{6A6D4281-2ECE-46C8-A0A4-B5BF685A41DE}"/>
              </a:ext>
            </a:extLst>
          </p:cNvPr>
          <p:cNvSpPr>
            <a:spLocks noGrp="1"/>
          </p:cNvSpPr>
          <p:nvPr>
            <p:ph idx="1"/>
          </p:nvPr>
        </p:nvSpPr>
        <p:spPr>
          <a:xfrm>
            <a:off x="533400" y="1600200"/>
            <a:ext cx="7810500" cy="4114800"/>
          </a:xfrm>
        </p:spPr>
        <p:txBody>
          <a:bodyPr/>
          <a:lstStyle/>
          <a:p>
            <a:pPr indent="-257175" eaLnBrk="1" hangingPunct="1"/>
            <a:r>
              <a:rPr lang="en-US" altLang="en-US" sz="2400" b="1" dirty="0"/>
              <a:t>G0121</a:t>
            </a:r>
            <a:r>
              <a:rPr lang="en-US" altLang="en-US" sz="2400" dirty="0"/>
              <a:t> – Colorectal cancer screening on an individual not at high risk</a:t>
            </a:r>
          </a:p>
          <a:p>
            <a:pPr indent="-257175" eaLnBrk="1" hangingPunct="1"/>
            <a:r>
              <a:rPr lang="en-US" altLang="en-US" sz="2400" dirty="0"/>
              <a:t>To be used for colonoscopy for individual at low risk for screening.</a:t>
            </a:r>
          </a:p>
          <a:p>
            <a:pPr indent="-257175" eaLnBrk="1" hangingPunct="1"/>
            <a:r>
              <a:rPr lang="en-US" altLang="en-US" sz="2400" dirty="0"/>
              <a:t>Is covered at a frequency of once every 10 years months (at least 119 months from the last screening colonoscopy) for those at low risk of colon cancer</a:t>
            </a:r>
          </a:p>
          <a:p>
            <a:pPr indent="-257175" eaLnBrk="1" hangingPunct="1"/>
            <a:r>
              <a:rPr lang="en-US" altLang="en-US" sz="2400" dirty="0"/>
              <a:t>Only diagnosis code submitted is Z12.11</a:t>
            </a:r>
          </a:p>
          <a:p>
            <a:pPr indent="-257175" eaLnBrk="1" hangingPunct="1"/>
            <a:r>
              <a:rPr lang="en-US" altLang="en-US" sz="2400" dirty="0"/>
              <a:t>Medicare and most commercial payers accept G0121 for average risk screening.</a:t>
            </a:r>
          </a:p>
        </p:txBody>
      </p:sp>
    </p:spTree>
  </p:cSld>
  <p:clrMapOvr>
    <a:masterClrMapping/>
  </p:clrMapOvr>
  <p:transition spd="med">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AutoShape 2">
            <a:extLst>
              <a:ext uri="{FF2B5EF4-FFF2-40B4-BE49-F238E27FC236}">
                <a16:creationId xmlns:a16="http://schemas.microsoft.com/office/drawing/2014/main" id="{593D2DAA-52FD-41E5-8E1E-C4F7D2EC8E3C}"/>
              </a:ext>
            </a:extLst>
          </p:cNvPr>
          <p:cNvSpPr>
            <a:spLocks noGrp="1" noChangeArrowheads="1"/>
          </p:cNvSpPr>
          <p:nvPr>
            <p:ph type="title"/>
          </p:nvPr>
        </p:nvSpPr>
        <p:spPr>
          <a:xfrm>
            <a:off x="613410" y="762000"/>
            <a:ext cx="7829550" cy="857250"/>
          </a:xfrm>
        </p:spPr>
        <p:txBody>
          <a:bodyPr/>
          <a:lstStyle/>
          <a:p>
            <a:pPr eaLnBrk="1" hangingPunct="1">
              <a:defRPr/>
            </a:pPr>
            <a:r>
              <a:rPr lang="en-US" sz="3200" dirty="0">
                <a:solidFill>
                  <a:schemeClr val="hlink"/>
                </a:solidFill>
                <a:latin typeface="+mn-lt"/>
              </a:rPr>
              <a:t>High Risk Screening</a:t>
            </a:r>
          </a:p>
        </p:txBody>
      </p:sp>
      <p:sp>
        <p:nvSpPr>
          <p:cNvPr id="125955" name="Rectangle 3">
            <a:extLst>
              <a:ext uri="{FF2B5EF4-FFF2-40B4-BE49-F238E27FC236}">
                <a16:creationId xmlns:a16="http://schemas.microsoft.com/office/drawing/2014/main" id="{DCC862B9-BF9C-49B4-BAF5-6F981F858416}"/>
              </a:ext>
            </a:extLst>
          </p:cNvPr>
          <p:cNvSpPr>
            <a:spLocks noGrp="1"/>
          </p:cNvSpPr>
          <p:nvPr>
            <p:ph idx="1"/>
          </p:nvPr>
        </p:nvSpPr>
        <p:spPr>
          <a:xfrm>
            <a:off x="533400" y="1752600"/>
            <a:ext cx="8267700" cy="3962400"/>
          </a:xfrm>
        </p:spPr>
        <p:txBody>
          <a:bodyPr/>
          <a:lstStyle/>
          <a:p>
            <a:pPr marL="0" indent="0" eaLnBrk="1" hangingPunct="1">
              <a:buNone/>
              <a:defRPr/>
            </a:pPr>
            <a:r>
              <a:rPr lang="en-US" altLang="en-US" sz="2400" b="1" dirty="0"/>
              <a:t>G0105</a:t>
            </a:r>
            <a:r>
              <a:rPr lang="en-US" altLang="en-US" sz="2400" dirty="0"/>
              <a:t> – Colorectal cancer screening on an individual at high risk</a:t>
            </a:r>
          </a:p>
          <a:p>
            <a:pPr indent="-257175" eaLnBrk="1" hangingPunct="1">
              <a:defRPr/>
            </a:pPr>
            <a:r>
              <a:rPr lang="en-US" altLang="en-US" sz="2400" dirty="0"/>
              <a:t>To be used for colonoscopy for individual at high risk for screening.</a:t>
            </a:r>
          </a:p>
          <a:p>
            <a:pPr indent="-257175" eaLnBrk="1" hangingPunct="1">
              <a:defRPr/>
            </a:pPr>
            <a:r>
              <a:rPr lang="en-US" altLang="en-US" sz="2400" dirty="0"/>
              <a:t>Is covered at a frequency of once every 2 years months (at least 23 months from the last screening colonoscopy) for those at high risk of colon cancer</a:t>
            </a:r>
          </a:p>
        </p:txBody>
      </p:sp>
    </p:spTree>
  </p:cSld>
  <p:clrMapOvr>
    <a:masterClrMapping/>
  </p:clrMapOvr>
  <p:transition spd="med">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A7E01-99B8-1AA1-B328-4D9D444EAFFA}"/>
              </a:ext>
            </a:extLst>
          </p:cNvPr>
          <p:cNvSpPr>
            <a:spLocks noGrp="1"/>
          </p:cNvSpPr>
          <p:nvPr>
            <p:ph type="title"/>
          </p:nvPr>
        </p:nvSpPr>
        <p:spPr/>
        <p:txBody>
          <a:bodyPr/>
          <a:lstStyle/>
          <a:p>
            <a:r>
              <a:rPr lang="en-US" dirty="0">
                <a:latin typeface="+mn-lt"/>
              </a:rPr>
              <a:t>Surveillance Colonoscopy</a:t>
            </a:r>
          </a:p>
        </p:txBody>
      </p:sp>
      <p:sp>
        <p:nvSpPr>
          <p:cNvPr id="3" name="Content Placeholder 2">
            <a:extLst>
              <a:ext uri="{FF2B5EF4-FFF2-40B4-BE49-F238E27FC236}">
                <a16:creationId xmlns:a16="http://schemas.microsoft.com/office/drawing/2014/main" id="{905D9DF0-9691-98F4-3226-E52A6E3B3173}"/>
              </a:ext>
            </a:extLst>
          </p:cNvPr>
          <p:cNvSpPr>
            <a:spLocks noGrp="1"/>
          </p:cNvSpPr>
          <p:nvPr>
            <p:ph idx="1"/>
          </p:nvPr>
        </p:nvSpPr>
        <p:spPr>
          <a:xfrm>
            <a:off x="457200" y="1295400"/>
            <a:ext cx="7620000" cy="4800600"/>
          </a:xfrm>
        </p:spPr>
        <p:txBody>
          <a:bodyPr/>
          <a:lstStyle/>
          <a:p>
            <a:r>
              <a:rPr lang="en-US" sz="2400" dirty="0"/>
              <a:t>Patient is asymptomatic and has a personal history of colorectal cancer, adenomatous polyps or inflammatory bowel disease.</a:t>
            </a:r>
          </a:p>
          <a:p>
            <a:r>
              <a:rPr lang="en-US" sz="2400" dirty="0"/>
              <a:t>Many commercial insurance carriers and Medicare replacements do not cover under screening benefits.  </a:t>
            </a:r>
          </a:p>
          <a:p>
            <a:r>
              <a:rPr lang="en-US" sz="2400" dirty="0"/>
              <a:t>Medicare does cover surveillance the same as a screening benefit (100% for G-codes; 15% copay if polyps removed).</a:t>
            </a:r>
          </a:p>
          <a:p>
            <a:r>
              <a:rPr lang="en-US" sz="2400" dirty="0"/>
              <a:t>Some carriers cover G0105 as preventative regardless of diagnosis (i.e. personal </a:t>
            </a:r>
            <a:r>
              <a:rPr lang="en-US" sz="2400" dirty="0" err="1"/>
              <a:t>hx</a:t>
            </a:r>
            <a:r>
              <a:rPr lang="en-US" sz="2400" dirty="0"/>
              <a:t> polyps or cancer, IBD). </a:t>
            </a:r>
          </a:p>
        </p:txBody>
      </p:sp>
    </p:spTree>
    <p:extLst>
      <p:ext uri="{BB962C8B-B14F-4D97-AF65-F5344CB8AC3E}">
        <p14:creationId xmlns:p14="http://schemas.microsoft.com/office/powerpoint/2010/main" val="713777550"/>
      </p:ext>
    </p:extLst>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61A3E0-E3BF-774F-333F-3A136FBA5B27}"/>
              </a:ext>
            </a:extLst>
          </p:cNvPr>
          <p:cNvSpPr>
            <a:spLocks noGrp="1"/>
          </p:cNvSpPr>
          <p:nvPr>
            <p:ph type="title"/>
          </p:nvPr>
        </p:nvSpPr>
        <p:spPr/>
        <p:txBody>
          <a:bodyPr/>
          <a:lstStyle/>
          <a:p>
            <a:pPr eaLnBrk="1" fontAlgn="auto" hangingPunct="1">
              <a:spcAft>
                <a:spcPts val="0"/>
              </a:spcAft>
              <a:defRPr/>
            </a:pPr>
            <a:r>
              <a:rPr lang="en-US" dirty="0">
                <a:solidFill>
                  <a:schemeClr val="tx1">
                    <a:lumMod val="75000"/>
                    <a:lumOff val="25000"/>
                  </a:schemeClr>
                </a:solidFill>
                <a:latin typeface="+mn-lt"/>
              </a:rPr>
              <a:t>Objectives:  </a:t>
            </a:r>
            <a:r>
              <a:rPr lang="en-US" dirty="0">
                <a:solidFill>
                  <a:schemeClr val="tx1">
                    <a:lumMod val="75000"/>
                    <a:lumOff val="25000"/>
                  </a:schemeClr>
                </a:solidFill>
              </a:rPr>
              <a:t>	</a:t>
            </a:r>
          </a:p>
        </p:txBody>
      </p:sp>
      <p:sp>
        <p:nvSpPr>
          <p:cNvPr id="16387" name="Content Placeholder 1">
            <a:extLst>
              <a:ext uri="{FF2B5EF4-FFF2-40B4-BE49-F238E27FC236}">
                <a16:creationId xmlns:a16="http://schemas.microsoft.com/office/drawing/2014/main" id="{3F148709-2988-A87C-3AD5-BF84EDDAA75F}"/>
              </a:ext>
            </a:extLst>
          </p:cNvPr>
          <p:cNvSpPr>
            <a:spLocks noGrp="1"/>
          </p:cNvSpPr>
          <p:nvPr>
            <p:ph idx="1"/>
          </p:nvPr>
        </p:nvSpPr>
        <p:spPr>
          <a:xfrm>
            <a:off x="545592" y="1524000"/>
            <a:ext cx="7543800" cy="4267200"/>
          </a:xfrm>
        </p:spPr>
        <p:txBody>
          <a:bodyPr rtlCol="0">
            <a:normAutofit/>
          </a:bodyPr>
          <a:lstStyle/>
          <a:p>
            <a:pPr marL="407192" indent="-342900" eaLnBrk="1" fontAlgn="auto" hangingPunct="1">
              <a:defRPr/>
            </a:pPr>
            <a:r>
              <a:rPr lang="en-US" sz="2400" dirty="0">
                <a:solidFill>
                  <a:schemeClr val="tx1">
                    <a:lumMod val="75000"/>
                    <a:lumOff val="25000"/>
                  </a:schemeClr>
                </a:solidFill>
              </a:rPr>
              <a:t>2024 ICD-10 Updates</a:t>
            </a:r>
          </a:p>
          <a:p>
            <a:pPr marL="407192" indent="-342900" eaLnBrk="1" fontAlgn="auto" hangingPunct="1">
              <a:defRPr/>
            </a:pPr>
            <a:r>
              <a:rPr lang="en-US" sz="2400" dirty="0">
                <a:solidFill>
                  <a:schemeClr val="tx1">
                    <a:lumMod val="75000"/>
                    <a:lumOff val="25000"/>
                  </a:schemeClr>
                </a:solidFill>
              </a:rPr>
              <a:t>2024 CMS Proposed Fee Schedule Changes</a:t>
            </a:r>
          </a:p>
          <a:p>
            <a:pPr marL="407192" indent="-342900" eaLnBrk="1" fontAlgn="auto" hangingPunct="1">
              <a:defRPr/>
            </a:pPr>
            <a:r>
              <a:rPr lang="en-US" sz="2400" dirty="0">
                <a:solidFill>
                  <a:schemeClr val="tx1">
                    <a:lumMod val="75000"/>
                    <a:lumOff val="25000"/>
                  </a:schemeClr>
                </a:solidFill>
              </a:rPr>
              <a:t>Medical Necessity for Upper Endoscopy Services</a:t>
            </a:r>
          </a:p>
          <a:p>
            <a:pPr marL="407192" indent="-342900" eaLnBrk="1" fontAlgn="auto" hangingPunct="1">
              <a:defRPr/>
            </a:pPr>
            <a:r>
              <a:rPr lang="en-US" sz="2400" dirty="0">
                <a:solidFill>
                  <a:schemeClr val="tx1">
                    <a:lumMod val="75000"/>
                    <a:lumOff val="25000"/>
                  </a:schemeClr>
                </a:solidFill>
              </a:rPr>
              <a:t>Medical Necessity for Biopsies of Normal Tissue</a:t>
            </a:r>
          </a:p>
          <a:p>
            <a:pPr marL="407192" indent="-342900" eaLnBrk="1" fontAlgn="auto" hangingPunct="1">
              <a:defRPr/>
            </a:pPr>
            <a:r>
              <a:rPr lang="en-US" sz="2400" dirty="0">
                <a:solidFill>
                  <a:schemeClr val="tx1">
                    <a:lumMod val="75000"/>
                    <a:lumOff val="25000"/>
                  </a:schemeClr>
                </a:solidFill>
              </a:rPr>
              <a:t>Screening Colonoscopy Updates</a:t>
            </a:r>
          </a:p>
          <a:p>
            <a:pPr marL="407192" indent="-342900" eaLnBrk="1" fontAlgn="auto" hangingPunct="1">
              <a:defRPr/>
            </a:pPr>
            <a:r>
              <a:rPr lang="en-US" sz="2400" dirty="0">
                <a:solidFill>
                  <a:schemeClr val="tx1">
                    <a:lumMod val="75000"/>
                    <a:lumOff val="25000"/>
                  </a:schemeClr>
                </a:solidFill>
              </a:rPr>
              <a:t>Screening vs. Diagnostic Colonoscopy Issues</a:t>
            </a:r>
          </a:p>
          <a:p>
            <a:pPr marL="407192" indent="-342900" eaLnBrk="1" fontAlgn="auto" hangingPunct="1">
              <a:defRPr/>
            </a:pPr>
            <a:r>
              <a:rPr lang="en-US" sz="2400" dirty="0">
                <a:solidFill>
                  <a:schemeClr val="tx1">
                    <a:lumMod val="75000"/>
                    <a:lumOff val="25000"/>
                  </a:schemeClr>
                </a:solidFill>
              </a:rPr>
              <a:t>Overview of 2023 E&amp;M Changes</a:t>
            </a:r>
            <a:endParaRPr lang="en-US" sz="2000" dirty="0">
              <a:solidFill>
                <a:schemeClr val="tx1">
                  <a:lumMod val="75000"/>
                  <a:lumOff val="25000"/>
                </a:schemeClr>
              </a:solidFill>
            </a:endParaRPr>
          </a:p>
          <a:p>
            <a:pPr marL="64292" indent="0" eaLnBrk="1" fontAlgn="auto" hangingPunct="1">
              <a:buNone/>
              <a:defRPr/>
            </a:pPr>
            <a:endParaRPr lang="en-US" dirty="0">
              <a:solidFill>
                <a:schemeClr val="tx1">
                  <a:lumMod val="75000"/>
                  <a:lumOff val="25000"/>
                </a:schemeClr>
              </a:solidFill>
            </a:endParaRPr>
          </a:p>
        </p:txBody>
      </p:sp>
    </p:spTree>
  </p:cSld>
  <p:clrMapOvr>
    <a:masterClrMapping/>
  </p:clrMapOvr>
  <p:transition spd="med">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4AA39-B219-4DC4-95F8-FC27665AEBAD}"/>
              </a:ext>
            </a:extLst>
          </p:cNvPr>
          <p:cNvSpPr>
            <a:spLocks noGrp="1"/>
          </p:cNvSpPr>
          <p:nvPr>
            <p:ph type="title"/>
          </p:nvPr>
        </p:nvSpPr>
        <p:spPr/>
        <p:txBody>
          <a:bodyPr/>
          <a:lstStyle/>
          <a:p>
            <a:r>
              <a:rPr lang="en-US" dirty="0">
                <a:latin typeface="+mn-lt"/>
              </a:rPr>
              <a:t>Surveillance Colonoscopy</a:t>
            </a:r>
          </a:p>
        </p:txBody>
      </p:sp>
      <p:sp>
        <p:nvSpPr>
          <p:cNvPr id="3" name="Content Placeholder 2">
            <a:extLst>
              <a:ext uri="{FF2B5EF4-FFF2-40B4-BE49-F238E27FC236}">
                <a16:creationId xmlns:a16="http://schemas.microsoft.com/office/drawing/2014/main" id="{CB128DD1-C647-276F-CCD0-66FE2488E4FD}"/>
              </a:ext>
            </a:extLst>
          </p:cNvPr>
          <p:cNvSpPr>
            <a:spLocks noGrp="1"/>
          </p:cNvSpPr>
          <p:nvPr>
            <p:ph idx="1"/>
          </p:nvPr>
        </p:nvSpPr>
        <p:spPr>
          <a:xfrm>
            <a:off x="457200" y="1295400"/>
            <a:ext cx="7620000" cy="4800600"/>
          </a:xfrm>
        </p:spPr>
        <p:txBody>
          <a:bodyPr/>
          <a:lstStyle/>
          <a:p>
            <a:endParaRPr lang="en-US" sz="2000" dirty="0"/>
          </a:p>
          <a:p>
            <a:r>
              <a:rPr lang="en-US" sz="2000" dirty="0"/>
              <a:t>Surveillance colonoscopy is an endoscopic examination performed to identify recurrent neoplasia in an asymptomatic individual with previously identified precancerous lesions (the term surveillance is also applied to patients with previous cancer).</a:t>
            </a:r>
          </a:p>
          <a:p>
            <a:r>
              <a:rPr lang="en-US" sz="2000" dirty="0"/>
              <a:t>Adenomatous polyps, or adenomas, are polyps that grow on the lining of the colon and which carry a high risk of cancer. The adenomatous polyp is considered pre-malignant, i.e., likely to develop into colon cancer. The other types of polyps that can occur in the colon are the hyperplastic and inflammatory polyps.</a:t>
            </a:r>
          </a:p>
          <a:p>
            <a:r>
              <a:rPr lang="en-US" sz="2000" dirty="0"/>
              <a:t>ACA, which most commercial insurance follow, left a loophole which specified a screening regimen as every 10 years, and surveillance as anything less.  Medicare does not follow ACA.</a:t>
            </a:r>
          </a:p>
          <a:p>
            <a:endParaRPr lang="en-US" dirty="0"/>
          </a:p>
        </p:txBody>
      </p:sp>
    </p:spTree>
    <p:extLst>
      <p:ext uri="{BB962C8B-B14F-4D97-AF65-F5344CB8AC3E}">
        <p14:creationId xmlns:p14="http://schemas.microsoft.com/office/powerpoint/2010/main" val="4195747411"/>
      </p:ext>
    </p:extLst>
  </p:cSld>
  <p:clrMapOvr>
    <a:masterClrMapping/>
  </p:clrMapOvr>
  <p:transition spd="med">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782D5-A357-4336-B321-B47E848C5D8B}"/>
              </a:ext>
            </a:extLst>
          </p:cNvPr>
          <p:cNvSpPr>
            <a:spLocks noGrp="1"/>
          </p:cNvSpPr>
          <p:nvPr>
            <p:ph type="title"/>
          </p:nvPr>
        </p:nvSpPr>
        <p:spPr>
          <a:xfrm>
            <a:off x="533400" y="383661"/>
            <a:ext cx="7698523" cy="909077"/>
          </a:xfrm>
        </p:spPr>
        <p:txBody>
          <a:bodyPr>
            <a:normAutofit/>
          </a:bodyPr>
          <a:lstStyle/>
          <a:p>
            <a:r>
              <a:rPr lang="en-US" sz="3000" dirty="0">
                <a:solidFill>
                  <a:schemeClr val="tx1"/>
                </a:solidFill>
                <a:latin typeface="+mn-lt"/>
              </a:rPr>
              <a:t>You were supposed to bill a screening…</a:t>
            </a:r>
          </a:p>
        </p:txBody>
      </p:sp>
      <p:sp>
        <p:nvSpPr>
          <p:cNvPr id="3" name="Content Placeholder 2">
            <a:extLst>
              <a:ext uri="{FF2B5EF4-FFF2-40B4-BE49-F238E27FC236}">
                <a16:creationId xmlns:a16="http://schemas.microsoft.com/office/drawing/2014/main" id="{66526550-C3C2-4BC4-B6D5-8B11FF3DFD18}"/>
              </a:ext>
            </a:extLst>
          </p:cNvPr>
          <p:cNvSpPr>
            <a:spLocks noGrp="1"/>
          </p:cNvSpPr>
          <p:nvPr>
            <p:ph idx="1"/>
          </p:nvPr>
        </p:nvSpPr>
        <p:spPr>
          <a:xfrm>
            <a:off x="533400" y="1292738"/>
            <a:ext cx="7941124" cy="4419600"/>
          </a:xfrm>
        </p:spPr>
        <p:txBody>
          <a:bodyPr anchor="ctr">
            <a:noAutofit/>
          </a:bodyPr>
          <a:lstStyle/>
          <a:p>
            <a:r>
              <a:rPr lang="en-US" sz="2000" dirty="0">
                <a:ea typeface="+mj-ea"/>
                <a:cs typeface="+mj-cs"/>
              </a:rPr>
              <a:t>ACA mandates that screening is a free/preventative benefit:  well, only if that insurance company follows the ACA rules, only if it is average risk screening, only if it has been the required interval since the last screening.</a:t>
            </a:r>
          </a:p>
          <a:p>
            <a:r>
              <a:rPr lang="en-US" sz="2000" dirty="0">
                <a:ea typeface="+mj-ea"/>
                <a:cs typeface="+mj-cs"/>
              </a:rPr>
              <a:t>Educate your PCPs on what constitutes screening and what is diagnostic; and that it can’t be both – either/or.  </a:t>
            </a:r>
            <a:r>
              <a:rPr lang="en-US" sz="2000" dirty="0"/>
              <a:t>Please don’t take random biopsies during a screening.  Only any abnormalities noted during the procedure would be addressed during a screening.</a:t>
            </a:r>
            <a:endParaRPr lang="en-US" sz="2000" dirty="0">
              <a:ea typeface="+mj-ea"/>
              <a:cs typeface="+mj-cs"/>
            </a:endParaRPr>
          </a:p>
          <a:p>
            <a:r>
              <a:rPr lang="en-US" sz="2000" dirty="0">
                <a:ea typeface="+mj-ea"/>
                <a:cs typeface="+mj-cs"/>
              </a:rPr>
              <a:t>When contradictory information comes over a referral (diarrhea and screening), who sorts it out so that the patient has correct expectations when billed?</a:t>
            </a:r>
          </a:p>
          <a:p>
            <a:r>
              <a:rPr lang="en-US" sz="2000" dirty="0">
                <a:ea typeface="+mj-ea"/>
                <a:cs typeface="+mj-cs"/>
              </a:rPr>
              <a:t>Open access procedures: are your schedulers given adequate training and/or template with questions that will help sort out whether the procedure is being scheduled correctly as either screening or diagnostic?</a:t>
            </a:r>
          </a:p>
        </p:txBody>
      </p:sp>
    </p:spTree>
    <p:extLst>
      <p:ext uri="{BB962C8B-B14F-4D97-AF65-F5344CB8AC3E}">
        <p14:creationId xmlns:p14="http://schemas.microsoft.com/office/powerpoint/2010/main" val="2862755756"/>
      </p:ext>
    </p:extLst>
  </p:cSld>
  <p:clrMapOvr>
    <a:masterClrMapping/>
  </p:clrMapOvr>
  <p:transition spd="med">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782D5-A357-4336-B321-B47E848C5D8B}"/>
              </a:ext>
            </a:extLst>
          </p:cNvPr>
          <p:cNvSpPr>
            <a:spLocks noGrp="1"/>
          </p:cNvSpPr>
          <p:nvPr>
            <p:ph type="title"/>
          </p:nvPr>
        </p:nvSpPr>
        <p:spPr>
          <a:xfrm>
            <a:off x="722738" y="365760"/>
            <a:ext cx="7698523" cy="909077"/>
          </a:xfrm>
        </p:spPr>
        <p:txBody>
          <a:bodyPr>
            <a:normAutofit/>
          </a:bodyPr>
          <a:lstStyle/>
          <a:p>
            <a:r>
              <a:rPr lang="en-US" sz="3000" dirty="0">
                <a:solidFill>
                  <a:schemeClr val="tx1"/>
                </a:solidFill>
                <a:latin typeface="+mn-lt"/>
              </a:rPr>
              <a:t>You were supposed to bill a screening…</a:t>
            </a:r>
          </a:p>
        </p:txBody>
      </p:sp>
      <p:sp>
        <p:nvSpPr>
          <p:cNvPr id="3" name="Content Placeholder 2">
            <a:extLst>
              <a:ext uri="{FF2B5EF4-FFF2-40B4-BE49-F238E27FC236}">
                <a16:creationId xmlns:a16="http://schemas.microsoft.com/office/drawing/2014/main" id="{66526550-C3C2-4BC4-B6D5-8B11FF3DFD18}"/>
              </a:ext>
            </a:extLst>
          </p:cNvPr>
          <p:cNvSpPr>
            <a:spLocks noGrp="1"/>
          </p:cNvSpPr>
          <p:nvPr>
            <p:ph idx="1"/>
          </p:nvPr>
        </p:nvSpPr>
        <p:spPr>
          <a:xfrm>
            <a:off x="601437" y="1274837"/>
            <a:ext cx="7941124" cy="4876800"/>
          </a:xfrm>
        </p:spPr>
        <p:txBody>
          <a:bodyPr anchor="ctr">
            <a:noAutofit/>
          </a:bodyPr>
          <a:lstStyle/>
          <a:p>
            <a:r>
              <a:rPr lang="en-US" sz="1800" dirty="0">
                <a:ea typeface="+mj-ea"/>
                <a:cs typeface="+mj-cs"/>
              </a:rPr>
              <a:t>Does the patient meet the minimum age requirement for a screening procedure? Currently age 45 for Medicare and all commercial plans that follow the ACA.</a:t>
            </a:r>
          </a:p>
          <a:p>
            <a:r>
              <a:rPr lang="en-US" sz="1800" dirty="0">
                <a:ea typeface="+mj-ea"/>
                <a:cs typeface="+mj-cs"/>
              </a:rPr>
              <a:t>Don’t immediately  assume that the patient is incorrect.  The patient’s carrier may allow the screening diagnosis (Z12.11) to be billed primary for patients with personal </a:t>
            </a:r>
            <a:r>
              <a:rPr lang="en-US" sz="1800" dirty="0" err="1">
                <a:ea typeface="+mj-ea"/>
                <a:cs typeface="+mj-cs"/>
              </a:rPr>
              <a:t>hx</a:t>
            </a:r>
            <a:r>
              <a:rPr lang="en-US" sz="1800" dirty="0">
                <a:ea typeface="+mj-ea"/>
                <a:cs typeface="+mj-cs"/>
              </a:rPr>
              <a:t> of polyps and process as preventative.  Make sure you have the policy in writing, as this is not the case for the majority of payers</a:t>
            </a:r>
          </a:p>
          <a:p>
            <a:r>
              <a:rPr lang="en-US" sz="1800" dirty="0">
                <a:ea typeface="+mj-ea"/>
                <a:cs typeface="+mj-cs"/>
              </a:rPr>
              <a:t>We all make mistakes; let the patient know you will have the chart reviewed.  It is possible the wrong information was entered into the colon report (i.e.: patient has a family history of polyps, but personal history was entered).</a:t>
            </a:r>
          </a:p>
          <a:p>
            <a:r>
              <a:rPr lang="en-US" sz="1800" dirty="0">
                <a:ea typeface="+mj-ea"/>
                <a:cs typeface="+mj-cs"/>
              </a:rPr>
              <a:t>The patient has called the insurance rep and was told if you resubmitted as screening it would be covered.  That is true, however insurance reps often do not understand the complexity of the issue. Yes, screening is most likely covered, but if this is surveillance colon then screening rules may not apply based on the carrier’s own policy; have the major carrier policies in a centralized location so that you can reference.</a:t>
            </a:r>
            <a:br>
              <a:rPr lang="en-US" sz="2000" dirty="0">
                <a:ea typeface="+mj-ea"/>
                <a:cs typeface="+mj-cs"/>
              </a:rPr>
            </a:br>
            <a:endParaRPr lang="en-US" sz="2000" dirty="0">
              <a:ea typeface="+mj-ea"/>
              <a:cs typeface="+mj-cs"/>
            </a:endParaRPr>
          </a:p>
        </p:txBody>
      </p:sp>
    </p:spTree>
    <p:extLst>
      <p:ext uri="{BB962C8B-B14F-4D97-AF65-F5344CB8AC3E}">
        <p14:creationId xmlns:p14="http://schemas.microsoft.com/office/powerpoint/2010/main" val="576080844"/>
      </p:ext>
    </p:extLst>
  </p:cSld>
  <p:clrMapOvr>
    <a:masterClrMapping/>
  </p:clrMapOvr>
  <p:transition spd="med">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0EBE9AA-8DAD-B339-A5C6-B678AB587B5A}"/>
              </a:ext>
            </a:extLst>
          </p:cNvPr>
          <p:cNvSpPr>
            <a:spLocks noGrp="1"/>
          </p:cNvSpPr>
          <p:nvPr>
            <p:ph idx="1"/>
          </p:nvPr>
        </p:nvSpPr>
        <p:spPr>
          <a:xfrm>
            <a:off x="609600" y="1219200"/>
            <a:ext cx="7620000" cy="4800600"/>
          </a:xfrm>
        </p:spPr>
        <p:txBody>
          <a:bodyPr/>
          <a:lstStyle/>
          <a:p>
            <a:r>
              <a:rPr lang="en-US" sz="2000" dirty="0"/>
              <a:t>PT and 33 are screening modifiers; which one you use is carrier specific; not used on G-codes.  The definition of G-code includes screening.</a:t>
            </a:r>
          </a:p>
          <a:p>
            <a:pPr lvl="1"/>
            <a:r>
              <a:rPr lang="en-US" sz="1800" dirty="0"/>
              <a:t>Medicare: PT for screening turned diagnostic (polyp removed) – waives deductible, although patient currently still responsible for 15% copay.</a:t>
            </a:r>
          </a:p>
          <a:p>
            <a:pPr lvl="1"/>
            <a:r>
              <a:rPr lang="en-US" sz="1800" dirty="0"/>
              <a:t>33 if billing 45378 to carriers not recognizing G-code; or on surgical CPT codes when polyps are removed</a:t>
            </a:r>
          </a:p>
          <a:p>
            <a:r>
              <a:rPr lang="en-US" sz="2000" dirty="0"/>
              <a:t>52: passed splenic flexure but did not reach cecum; i.e., removed polyp/therapeutic procedure but poor prep and plan to repeat.</a:t>
            </a:r>
          </a:p>
          <a:p>
            <a:r>
              <a:rPr lang="en-US" sz="2000" dirty="0"/>
              <a:t>53: for incomplete screening colons.  Use on G-code or 45378 only; scope passed the splenic flexure but did not reach cecum </a:t>
            </a:r>
            <a:r>
              <a:rPr lang="en-US" sz="2000" u="sng" dirty="0"/>
              <a:t>or</a:t>
            </a:r>
            <a:r>
              <a:rPr lang="en-US" sz="2000" dirty="0"/>
              <a:t> scope reached cecum, however, poor prep limiting visualization requires the patient to return for completed screening.</a:t>
            </a:r>
          </a:p>
          <a:p>
            <a:r>
              <a:rPr lang="en-US" sz="2000" dirty="0"/>
              <a:t>74 on ASC charge when MD bills 53 modifier.</a:t>
            </a:r>
          </a:p>
        </p:txBody>
      </p:sp>
      <p:sp>
        <p:nvSpPr>
          <p:cNvPr id="7" name="Title 6">
            <a:extLst>
              <a:ext uri="{FF2B5EF4-FFF2-40B4-BE49-F238E27FC236}">
                <a16:creationId xmlns:a16="http://schemas.microsoft.com/office/drawing/2014/main" id="{DFBE54DA-A298-1A10-AE1C-4411FAE35CBD}"/>
              </a:ext>
            </a:extLst>
          </p:cNvPr>
          <p:cNvSpPr>
            <a:spLocks noGrp="1"/>
          </p:cNvSpPr>
          <p:nvPr>
            <p:ph type="title"/>
          </p:nvPr>
        </p:nvSpPr>
        <p:spPr/>
        <p:txBody>
          <a:bodyPr/>
          <a:lstStyle/>
          <a:p>
            <a:r>
              <a:rPr lang="en-US" dirty="0">
                <a:latin typeface="+mn-lt"/>
              </a:rPr>
              <a:t>Screening Modifiers</a:t>
            </a:r>
          </a:p>
        </p:txBody>
      </p:sp>
    </p:spTree>
    <p:extLst>
      <p:ext uri="{BB962C8B-B14F-4D97-AF65-F5344CB8AC3E}">
        <p14:creationId xmlns:p14="http://schemas.microsoft.com/office/powerpoint/2010/main" val="2572555277"/>
      </p:ext>
    </p:extLst>
  </p:cSld>
  <p:clrMapOvr>
    <a:masterClrMapping/>
  </p:clrMapOvr>
  <p:transition spd="med">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3E87-C9D2-47E2-8B4D-0687FDD5C3AD}"/>
              </a:ext>
            </a:extLst>
          </p:cNvPr>
          <p:cNvSpPr>
            <a:spLocks noGrp="1"/>
          </p:cNvSpPr>
          <p:nvPr>
            <p:ph type="title"/>
          </p:nvPr>
        </p:nvSpPr>
        <p:spPr>
          <a:xfrm>
            <a:off x="533400" y="304800"/>
            <a:ext cx="7086600" cy="857250"/>
          </a:xfrm>
        </p:spPr>
        <p:txBody>
          <a:bodyPr/>
          <a:lstStyle/>
          <a:p>
            <a:pPr>
              <a:defRPr/>
            </a:pPr>
            <a:r>
              <a:rPr lang="en-US" sz="3200" dirty="0">
                <a:solidFill>
                  <a:srgbClr val="000000"/>
                </a:solidFill>
                <a:latin typeface="+mn-lt"/>
                <a:ea typeface="Cambria" panose="02040503050406030204" pitchFamily="18" charset="0"/>
              </a:rPr>
              <a:t>Visit before screening colonoscopy</a:t>
            </a:r>
            <a:endParaRPr lang="en-US" sz="3200" dirty="0">
              <a:latin typeface="+mn-lt"/>
              <a:ea typeface="Cambria" panose="02040503050406030204" pitchFamily="18" charset="0"/>
            </a:endParaRPr>
          </a:p>
        </p:txBody>
      </p:sp>
      <p:sp>
        <p:nvSpPr>
          <p:cNvPr id="3" name="Content Placeholder 2">
            <a:extLst>
              <a:ext uri="{FF2B5EF4-FFF2-40B4-BE49-F238E27FC236}">
                <a16:creationId xmlns:a16="http://schemas.microsoft.com/office/drawing/2014/main" id="{43D2D186-F46F-4990-88F6-7C6C10002FE7}"/>
              </a:ext>
            </a:extLst>
          </p:cNvPr>
          <p:cNvSpPr>
            <a:spLocks noGrp="1"/>
          </p:cNvSpPr>
          <p:nvPr>
            <p:ph idx="1"/>
          </p:nvPr>
        </p:nvSpPr>
        <p:spPr>
          <a:xfrm>
            <a:off x="533400" y="1162050"/>
            <a:ext cx="8115300" cy="4953000"/>
          </a:xfrm>
        </p:spPr>
        <p:txBody>
          <a:bodyPr>
            <a:normAutofit fontScale="92500" lnSpcReduction="10000"/>
          </a:bodyPr>
          <a:lstStyle/>
          <a:p>
            <a:r>
              <a:rPr lang="en-US" sz="2400" dirty="0">
                <a:solidFill>
                  <a:srgbClr val="000000"/>
                </a:solidFill>
              </a:rPr>
              <a:t>Medicare – </a:t>
            </a:r>
            <a:r>
              <a:rPr lang="en-US" sz="2400" b="1" dirty="0">
                <a:solidFill>
                  <a:srgbClr val="000000"/>
                </a:solidFill>
              </a:rPr>
              <a:t>NO</a:t>
            </a:r>
          </a:p>
          <a:p>
            <a:r>
              <a:rPr lang="en-US" sz="2400" dirty="0">
                <a:solidFill>
                  <a:srgbClr val="000000"/>
                </a:solidFill>
              </a:rPr>
              <a:t>Medicare replacements – </a:t>
            </a:r>
            <a:r>
              <a:rPr lang="en-US" sz="2400" b="1" dirty="0">
                <a:solidFill>
                  <a:srgbClr val="000000"/>
                </a:solidFill>
              </a:rPr>
              <a:t>NO</a:t>
            </a:r>
            <a:r>
              <a:rPr lang="en-US" sz="2400" dirty="0">
                <a:solidFill>
                  <a:srgbClr val="000000"/>
                </a:solidFill>
              </a:rPr>
              <a:t> </a:t>
            </a:r>
          </a:p>
          <a:p>
            <a:r>
              <a:rPr lang="en-US" sz="2400" dirty="0">
                <a:solidFill>
                  <a:srgbClr val="000000"/>
                </a:solidFill>
              </a:rPr>
              <a:t>Commercial: </a:t>
            </a:r>
            <a:r>
              <a:rPr lang="en-US" sz="2400" b="1" dirty="0">
                <a:solidFill>
                  <a:srgbClr val="000000"/>
                </a:solidFill>
              </a:rPr>
              <a:t>YES</a:t>
            </a:r>
            <a:endParaRPr lang="en-US" sz="2400" dirty="0">
              <a:solidFill>
                <a:srgbClr val="000000"/>
              </a:solidFill>
            </a:endParaRPr>
          </a:p>
          <a:p>
            <a:pPr lvl="1"/>
            <a:r>
              <a:rPr lang="en-US" sz="1800" dirty="0">
                <a:solidFill>
                  <a:srgbClr val="000000"/>
                </a:solidFill>
              </a:rPr>
              <a:t>UHC, Cigna, Aetna, Anthem, Humana, BCBS  recognize S0285 and cover as a screening benefit with (payment comparable to 99202):</a:t>
            </a:r>
          </a:p>
          <a:p>
            <a:pPr lvl="2"/>
            <a:r>
              <a:rPr lang="en-US" sz="2400" dirty="0">
                <a:solidFill>
                  <a:srgbClr val="000000"/>
                </a:solidFill>
              </a:rPr>
              <a:t>Z12.10 screening for cancer intestinal tract unspecified</a:t>
            </a:r>
          </a:p>
          <a:p>
            <a:pPr lvl="2"/>
            <a:r>
              <a:rPr lang="en-US" sz="2400" dirty="0">
                <a:solidFill>
                  <a:srgbClr val="000000"/>
                </a:solidFill>
              </a:rPr>
              <a:t>Z12.11 screening for cancer of colon</a:t>
            </a:r>
          </a:p>
          <a:p>
            <a:pPr lvl="2"/>
            <a:r>
              <a:rPr lang="en-US" sz="2400" dirty="0">
                <a:solidFill>
                  <a:srgbClr val="000000"/>
                </a:solidFill>
              </a:rPr>
              <a:t>Z12.12 screening for cancer of rectum</a:t>
            </a:r>
          </a:p>
          <a:p>
            <a:pPr lvl="2"/>
            <a:r>
              <a:rPr lang="en-US" sz="2400" dirty="0">
                <a:solidFill>
                  <a:srgbClr val="000000"/>
                </a:solidFill>
              </a:rPr>
              <a:t>Z80.0 Family </a:t>
            </a:r>
            <a:r>
              <a:rPr lang="en-US" sz="2400" dirty="0" err="1">
                <a:solidFill>
                  <a:srgbClr val="000000"/>
                </a:solidFill>
              </a:rPr>
              <a:t>hx</a:t>
            </a:r>
            <a:r>
              <a:rPr lang="en-US" sz="2400" dirty="0">
                <a:solidFill>
                  <a:srgbClr val="000000"/>
                </a:solidFill>
              </a:rPr>
              <a:t> colon cancer</a:t>
            </a:r>
          </a:p>
          <a:p>
            <a:pPr lvl="2"/>
            <a:r>
              <a:rPr lang="en-US" sz="2400" dirty="0">
                <a:solidFill>
                  <a:srgbClr val="000000"/>
                </a:solidFill>
              </a:rPr>
              <a:t>Z83.71 Family </a:t>
            </a:r>
            <a:r>
              <a:rPr lang="en-US" sz="2400" dirty="0" err="1">
                <a:solidFill>
                  <a:srgbClr val="000000"/>
                </a:solidFill>
              </a:rPr>
              <a:t>hx</a:t>
            </a:r>
            <a:r>
              <a:rPr lang="en-US" sz="2400" dirty="0">
                <a:solidFill>
                  <a:srgbClr val="000000"/>
                </a:solidFill>
              </a:rPr>
              <a:t> colon polyps</a:t>
            </a:r>
          </a:p>
          <a:p>
            <a:pPr lvl="2"/>
            <a:r>
              <a:rPr lang="en-US" sz="2400" dirty="0">
                <a:solidFill>
                  <a:srgbClr val="000000"/>
                </a:solidFill>
              </a:rPr>
              <a:t>Z83.79 Family </a:t>
            </a:r>
            <a:r>
              <a:rPr lang="en-US" sz="2400" dirty="0" err="1">
                <a:solidFill>
                  <a:srgbClr val="000000"/>
                </a:solidFill>
              </a:rPr>
              <a:t>hx</a:t>
            </a:r>
            <a:r>
              <a:rPr lang="en-US" sz="2400" dirty="0">
                <a:solidFill>
                  <a:srgbClr val="000000"/>
                </a:solidFill>
              </a:rPr>
              <a:t> other digestive disease (FH classified to K00-K93).  </a:t>
            </a:r>
          </a:p>
          <a:p>
            <a:pPr lvl="2"/>
            <a:r>
              <a:rPr lang="en-US" sz="2400" dirty="0">
                <a:solidFill>
                  <a:srgbClr val="000000"/>
                </a:solidFill>
              </a:rPr>
              <a:t>Personal history is usually not covered. Check policies.</a:t>
            </a:r>
          </a:p>
          <a:p>
            <a:pPr lvl="1"/>
            <a:r>
              <a:rPr lang="en-US" sz="1800" dirty="0">
                <a:solidFill>
                  <a:srgbClr val="000000"/>
                </a:solidFill>
              </a:rPr>
              <a:t>Some commercial carriers will pay regular office visit CPT codes</a:t>
            </a:r>
          </a:p>
          <a:p>
            <a:pPr marL="85725" indent="0">
              <a:buNone/>
              <a:defRPr/>
            </a:pPr>
            <a:endParaRPr lang="en-US" dirty="0"/>
          </a:p>
        </p:txBody>
      </p:sp>
    </p:spTree>
    <p:extLst>
      <p:ext uri="{BB962C8B-B14F-4D97-AF65-F5344CB8AC3E}">
        <p14:creationId xmlns:p14="http://schemas.microsoft.com/office/powerpoint/2010/main" val="3029818244"/>
      </p:ext>
    </p:extLst>
  </p:cSld>
  <p:clrMapOvr>
    <a:masterClrMapping/>
  </p:clrMapOvr>
  <p:transition spd="med">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E0184-D577-0170-0166-D37D1FCA7C35}"/>
              </a:ext>
            </a:extLst>
          </p:cNvPr>
          <p:cNvSpPr>
            <a:spLocks noGrp="1"/>
          </p:cNvSpPr>
          <p:nvPr>
            <p:ph type="title"/>
          </p:nvPr>
        </p:nvSpPr>
        <p:spPr>
          <a:xfrm>
            <a:off x="685800" y="4114800"/>
            <a:ext cx="7620000" cy="1143000"/>
          </a:xfrm>
        </p:spPr>
        <p:txBody>
          <a:bodyPr/>
          <a:lstStyle/>
          <a:p>
            <a:r>
              <a:rPr lang="en-US" dirty="0">
                <a:latin typeface="+mn-lt"/>
              </a:rPr>
              <a:t>2023 E&amp;M Updates</a:t>
            </a:r>
          </a:p>
        </p:txBody>
      </p:sp>
    </p:spTree>
    <p:extLst>
      <p:ext uri="{BB962C8B-B14F-4D97-AF65-F5344CB8AC3E}">
        <p14:creationId xmlns:p14="http://schemas.microsoft.com/office/powerpoint/2010/main" val="1251761022"/>
      </p:ext>
    </p:extLst>
  </p:cSld>
  <p:clrMapOvr>
    <a:masterClrMapping/>
  </p:clrMapOvr>
  <p:transition spd="med">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27BFF-2588-2CB2-5FF8-B195BAA8B80A}"/>
              </a:ext>
            </a:extLst>
          </p:cNvPr>
          <p:cNvSpPr>
            <a:spLocks noGrp="1"/>
          </p:cNvSpPr>
          <p:nvPr>
            <p:ph type="title"/>
          </p:nvPr>
        </p:nvSpPr>
        <p:spPr>
          <a:xfrm>
            <a:off x="457200" y="425490"/>
            <a:ext cx="7886700" cy="994172"/>
          </a:xfrm>
        </p:spPr>
        <p:txBody>
          <a:bodyPr/>
          <a:lstStyle/>
          <a:p>
            <a:r>
              <a:rPr lang="en-US" dirty="0">
                <a:latin typeface="+mn-lt"/>
              </a:rPr>
              <a:t>2023 Evaluation and Management Changes</a:t>
            </a:r>
          </a:p>
        </p:txBody>
      </p:sp>
      <p:sp>
        <p:nvSpPr>
          <p:cNvPr id="7" name="Content Placeholder 6">
            <a:extLst>
              <a:ext uri="{FF2B5EF4-FFF2-40B4-BE49-F238E27FC236}">
                <a16:creationId xmlns:a16="http://schemas.microsoft.com/office/drawing/2014/main" id="{D16F39EB-B14D-DA4B-D98A-30EBD99F7AE6}"/>
              </a:ext>
            </a:extLst>
          </p:cNvPr>
          <p:cNvSpPr>
            <a:spLocks noGrp="1"/>
          </p:cNvSpPr>
          <p:nvPr>
            <p:ph idx="1"/>
          </p:nvPr>
        </p:nvSpPr>
        <p:spPr>
          <a:xfrm>
            <a:off x="581025" y="1419662"/>
            <a:ext cx="7981950" cy="4828738"/>
          </a:xfrm>
        </p:spPr>
        <p:txBody>
          <a:bodyPr>
            <a:normAutofit/>
          </a:bodyPr>
          <a:lstStyle/>
          <a:p>
            <a:pPr marL="0" indent="0">
              <a:buNone/>
            </a:pPr>
            <a:r>
              <a:rPr lang="en-US" sz="2000" dirty="0">
                <a:hlinkClick r:id="rId2"/>
              </a:rPr>
              <a:t>https://www.ama-assn.org/system/files/2023-e-m-descriptors-guidelines.pdf</a:t>
            </a:r>
            <a:endParaRPr lang="en-US" sz="2000" dirty="0"/>
          </a:p>
          <a:p>
            <a:r>
              <a:rPr lang="en-US" sz="2000" dirty="0"/>
              <a:t>E/M Introductory Guidelines related to Hospital Inpatient and Observation Care Services codes 99221-99223, 99231-99239, Consultations codes 99242-99245, 99252-99255, Emergency Department Services codes 99281-99285, Nursing Facility Services codes 99304-99310, 99315, 99316, Home or Residence Services codes 99341, 99342, 99344, 99345, 99347-99350</a:t>
            </a:r>
          </a:p>
          <a:p>
            <a:r>
              <a:rPr lang="en-US" sz="2000" dirty="0">
                <a:solidFill>
                  <a:srgbClr val="FF0000"/>
                </a:solidFill>
              </a:rPr>
              <a:t>Deletion of Hospital Observation Services E/M codes 99217-99220.</a:t>
            </a:r>
          </a:p>
          <a:p>
            <a:r>
              <a:rPr lang="en-US" sz="2000" dirty="0"/>
              <a:t>Revision of Hospital Inpatient and Observation Care Services E/M codes 99221-99223, 99231-99239 and guidelines.</a:t>
            </a:r>
          </a:p>
          <a:p>
            <a:endParaRPr lang="en-US" dirty="0"/>
          </a:p>
        </p:txBody>
      </p:sp>
    </p:spTree>
    <p:extLst>
      <p:ext uri="{BB962C8B-B14F-4D97-AF65-F5344CB8AC3E}">
        <p14:creationId xmlns:p14="http://schemas.microsoft.com/office/powerpoint/2010/main" val="1445320160"/>
      </p:ext>
    </p:extLst>
  </p:cSld>
  <p:clrMapOvr>
    <a:masterClrMapping/>
  </p:clrMapOvr>
  <p:transition spd="med">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F7E13-D44E-2F8B-DEBD-59ECBE411F4E}"/>
              </a:ext>
            </a:extLst>
          </p:cNvPr>
          <p:cNvSpPr>
            <a:spLocks noGrp="1"/>
          </p:cNvSpPr>
          <p:nvPr>
            <p:ph type="title"/>
          </p:nvPr>
        </p:nvSpPr>
        <p:spPr/>
        <p:txBody>
          <a:bodyPr/>
          <a:lstStyle/>
          <a:p>
            <a:r>
              <a:rPr lang="en-US" dirty="0">
                <a:latin typeface="+mn-lt"/>
              </a:rPr>
              <a:t>2023 Evaluation and Management Changes</a:t>
            </a:r>
          </a:p>
        </p:txBody>
      </p:sp>
      <p:sp>
        <p:nvSpPr>
          <p:cNvPr id="3" name="Content Placeholder 2">
            <a:extLst>
              <a:ext uri="{FF2B5EF4-FFF2-40B4-BE49-F238E27FC236}">
                <a16:creationId xmlns:a16="http://schemas.microsoft.com/office/drawing/2014/main" id="{7B208F87-0039-3B76-D1D0-49B120CA8AAB}"/>
              </a:ext>
            </a:extLst>
          </p:cNvPr>
          <p:cNvSpPr>
            <a:spLocks noGrp="1"/>
          </p:cNvSpPr>
          <p:nvPr>
            <p:ph idx="1"/>
          </p:nvPr>
        </p:nvSpPr>
        <p:spPr>
          <a:xfrm>
            <a:off x="457200" y="1219200"/>
            <a:ext cx="8058150" cy="4419600"/>
          </a:xfrm>
        </p:spPr>
        <p:txBody>
          <a:bodyPr>
            <a:normAutofit/>
          </a:bodyPr>
          <a:lstStyle/>
          <a:p>
            <a:r>
              <a:rPr lang="en-US" sz="2200" dirty="0"/>
              <a:t>Deletion of Consultations E/M codes 99241 and 99251</a:t>
            </a:r>
          </a:p>
          <a:p>
            <a:r>
              <a:rPr lang="en-US" sz="2200" dirty="0"/>
              <a:t>Revision of Consultations E/M codes 99242-99245, 99252-99255 and guidelines</a:t>
            </a:r>
          </a:p>
          <a:p>
            <a:r>
              <a:rPr lang="en-US" sz="2200" dirty="0"/>
              <a:t>Revision of Emergency Department Services E/M codes 99281-99285 and guidelines</a:t>
            </a:r>
          </a:p>
          <a:p>
            <a:pPr>
              <a:spcBef>
                <a:spcPts val="0"/>
              </a:spcBef>
            </a:pPr>
            <a:r>
              <a:rPr lang="en-US" sz="2200" kern="0" dirty="0">
                <a:latin typeface="Calibri" panose="020F0502020204030204" pitchFamily="34" charset="0"/>
                <a:ea typeface="Calibri" panose="020F0502020204030204" pitchFamily="34" charset="0"/>
                <a:cs typeface="Calibri" panose="020F0502020204030204" pitchFamily="34" charset="0"/>
              </a:rPr>
              <a:t>Deletion of Prolonged Services E/M codes 99354-99357</a:t>
            </a:r>
            <a:endParaRPr lang="en-US" sz="2200" kern="1600" dirty="0">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2200" kern="0" dirty="0">
                <a:latin typeface="Calibri" panose="020F0502020204030204" pitchFamily="34" charset="0"/>
                <a:ea typeface="Calibri" panose="020F0502020204030204" pitchFamily="34" charset="0"/>
                <a:cs typeface="Calibri" panose="020F0502020204030204" pitchFamily="34" charset="0"/>
              </a:rPr>
              <a:t>Revision of guidelines for Prolonged Services E/M codes 99358, 99359, 99415, 99416</a:t>
            </a:r>
            <a:endParaRPr lang="en-US" sz="2200" kern="1600" dirty="0">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2200" kern="0" dirty="0">
                <a:latin typeface="Calibri" panose="020F0502020204030204" pitchFamily="34" charset="0"/>
                <a:ea typeface="Calibri" panose="020F0502020204030204" pitchFamily="34" charset="0"/>
                <a:cs typeface="Calibri" panose="020F0502020204030204" pitchFamily="34" charset="0"/>
              </a:rPr>
              <a:t>Revision of Prolonged Services E/M code 99417 and guidelines</a:t>
            </a:r>
            <a:endParaRPr lang="en-US" sz="2200" kern="1600" dirty="0">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2200" kern="0" dirty="0">
                <a:latin typeface="Calibri" panose="020F0502020204030204" pitchFamily="34" charset="0"/>
                <a:ea typeface="Calibri" panose="020F0502020204030204" pitchFamily="34" charset="0"/>
                <a:cs typeface="Calibri" panose="020F0502020204030204" pitchFamily="34" charset="0"/>
              </a:rPr>
              <a:t>Establishment of Prolonged Services E/M code 99418 and guidelines</a:t>
            </a:r>
            <a:endParaRPr lang="en-US" sz="2200" kern="1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56223074"/>
      </p:ext>
    </p:extLst>
  </p:cSld>
  <p:clrMapOvr>
    <a:masterClrMapping/>
  </p:clrMapOvr>
  <p:transition spd="med">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B61F3-B1B3-5165-EE68-937471AC91A7}"/>
              </a:ext>
            </a:extLst>
          </p:cNvPr>
          <p:cNvSpPr>
            <a:spLocks noGrp="1"/>
          </p:cNvSpPr>
          <p:nvPr>
            <p:ph type="title"/>
          </p:nvPr>
        </p:nvSpPr>
        <p:spPr/>
        <p:txBody>
          <a:bodyPr/>
          <a:lstStyle/>
          <a:p>
            <a:r>
              <a:rPr lang="en-US" dirty="0">
                <a:latin typeface="+mn-lt"/>
              </a:rPr>
              <a:t>Levels of Evaluation &amp; Management Services</a:t>
            </a:r>
          </a:p>
        </p:txBody>
      </p:sp>
      <p:sp>
        <p:nvSpPr>
          <p:cNvPr id="3" name="Content Placeholder 2">
            <a:extLst>
              <a:ext uri="{FF2B5EF4-FFF2-40B4-BE49-F238E27FC236}">
                <a16:creationId xmlns:a16="http://schemas.microsoft.com/office/drawing/2014/main" id="{E5C621AF-D9D9-BC84-354B-E4A2DA53FB15}"/>
              </a:ext>
            </a:extLst>
          </p:cNvPr>
          <p:cNvSpPr>
            <a:spLocks noGrp="1"/>
          </p:cNvSpPr>
          <p:nvPr>
            <p:ph idx="1"/>
          </p:nvPr>
        </p:nvSpPr>
        <p:spPr>
          <a:xfrm>
            <a:off x="609600" y="1600200"/>
            <a:ext cx="7905750" cy="4267200"/>
          </a:xfrm>
        </p:spPr>
        <p:txBody>
          <a:bodyPr>
            <a:normAutofit/>
          </a:bodyPr>
          <a:lstStyle/>
          <a:p>
            <a:r>
              <a:rPr lang="en-US" sz="2000" dirty="0"/>
              <a:t>E/M codes that have levels of services include a medically appropriate history and/or physical examination, when performed. The nature and extent of the history and/or physical examination are determined by the treating physician or other qualified health care professional reporting the service. The care team may collect information, and the patient or caregiver may supply information directly (</a:t>
            </a:r>
            <a:r>
              <a:rPr lang="en-US" sz="2000" dirty="0" err="1"/>
              <a:t>eg</a:t>
            </a:r>
            <a:r>
              <a:rPr lang="en-US" sz="2000" dirty="0"/>
              <a:t>, by electronic health record [EHR] portal or questionnaire) that is reviewed by the reporting physician or other qualified health care professional. The extent of history and physical examination is not an element in selection of the level of these E/M service codes.</a:t>
            </a:r>
          </a:p>
          <a:p>
            <a:r>
              <a:rPr lang="en-US" sz="2000" i="1" dirty="0"/>
              <a:t>Select the appropriate level of E&amp;M services based upon either the level of medical decision making or total time of services performed on the date of the encounter.</a:t>
            </a:r>
          </a:p>
        </p:txBody>
      </p:sp>
    </p:spTree>
    <p:extLst>
      <p:ext uri="{BB962C8B-B14F-4D97-AF65-F5344CB8AC3E}">
        <p14:creationId xmlns:p14="http://schemas.microsoft.com/office/powerpoint/2010/main" val="2392993735"/>
      </p:ext>
    </p:extLst>
  </p:cSld>
  <p:clrMapOvr>
    <a:masterClrMapping/>
  </p:clrMapOvr>
  <p:transition spd="med">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FAC7A-2B9C-BC24-27FF-A6E6AA1046A0}"/>
              </a:ext>
            </a:extLst>
          </p:cNvPr>
          <p:cNvSpPr>
            <a:spLocks noGrp="1"/>
          </p:cNvSpPr>
          <p:nvPr>
            <p:ph type="title"/>
          </p:nvPr>
        </p:nvSpPr>
        <p:spPr/>
        <p:txBody>
          <a:bodyPr/>
          <a:lstStyle/>
          <a:p>
            <a:r>
              <a:rPr lang="en-US" dirty="0">
                <a:latin typeface="+mn-lt"/>
              </a:rPr>
              <a:t>E&amp;M Services by Medical Decision Making</a:t>
            </a:r>
          </a:p>
        </p:txBody>
      </p:sp>
      <p:sp>
        <p:nvSpPr>
          <p:cNvPr id="3" name="Content Placeholder 2">
            <a:extLst>
              <a:ext uri="{FF2B5EF4-FFF2-40B4-BE49-F238E27FC236}">
                <a16:creationId xmlns:a16="http://schemas.microsoft.com/office/drawing/2014/main" id="{F6202CA1-F586-662D-7A6E-CA4C0C4B9E8C}"/>
              </a:ext>
            </a:extLst>
          </p:cNvPr>
          <p:cNvSpPr>
            <a:spLocks noGrp="1"/>
          </p:cNvSpPr>
          <p:nvPr>
            <p:ph idx="1"/>
          </p:nvPr>
        </p:nvSpPr>
        <p:spPr>
          <a:xfrm>
            <a:off x="533400" y="1295400"/>
            <a:ext cx="7886700" cy="4648201"/>
          </a:xfrm>
        </p:spPr>
        <p:txBody>
          <a:bodyPr>
            <a:normAutofit/>
          </a:bodyPr>
          <a:lstStyle/>
          <a:p>
            <a:pPr marL="0" indent="0">
              <a:buNone/>
            </a:pPr>
            <a:r>
              <a:rPr lang="en-US" sz="2400" dirty="0">
                <a:ea typeface="Times New Roman" panose="02020603050405020304" pitchFamily="18" charset="0"/>
              </a:rPr>
              <a:t>Four types of MDM are recognized: straightforward, low, moderate, and high. </a:t>
            </a:r>
          </a:p>
          <a:p>
            <a:pPr marL="0" indent="0">
              <a:buNone/>
            </a:pPr>
            <a:r>
              <a:rPr lang="en-US" sz="2400" dirty="0">
                <a:ea typeface="Times New Roman" panose="02020603050405020304" pitchFamily="18" charset="0"/>
              </a:rPr>
              <a:t>MDM includes establishing diagnoses, assessing the status of a condition, and/or selecting a management option. MDM is defined by three elements. The elements are:</a:t>
            </a:r>
          </a:p>
          <a:p>
            <a:pPr marL="342900" indent="-342900"/>
            <a:r>
              <a:rPr lang="en-US" sz="2400" dirty="0">
                <a:ea typeface="Times New Roman" panose="02020603050405020304" pitchFamily="18" charset="0"/>
              </a:rPr>
              <a:t>Number and complexity of problems</a:t>
            </a:r>
          </a:p>
          <a:p>
            <a:pPr marL="342900" indent="-342900"/>
            <a:r>
              <a:rPr lang="en-US" sz="2400" dirty="0">
                <a:ea typeface="Times New Roman" panose="02020603050405020304" pitchFamily="18" charset="0"/>
              </a:rPr>
              <a:t>Amount and/or complexity of data reviewed/analyzed</a:t>
            </a:r>
          </a:p>
          <a:p>
            <a:pPr marL="342900" indent="-342900"/>
            <a:r>
              <a:rPr lang="en-US" sz="2400" dirty="0">
                <a:ea typeface="Times New Roman" panose="02020603050405020304" pitchFamily="18" charset="0"/>
              </a:rPr>
              <a:t>Risk</a:t>
            </a:r>
          </a:p>
          <a:p>
            <a:pPr marL="0" indent="0">
              <a:buNone/>
            </a:pPr>
            <a:r>
              <a:rPr lang="en-US" sz="2000" dirty="0">
                <a:ea typeface="Times New Roman" panose="02020603050405020304" pitchFamily="18" charset="0"/>
              </a:rPr>
              <a:t> </a:t>
            </a:r>
          </a:p>
          <a:p>
            <a:pPr marL="0" indent="0">
              <a:buNone/>
            </a:pPr>
            <a:endParaRPr lang="en-US" sz="1600" dirty="0">
              <a:ea typeface="Times New Roman" panose="02020603050405020304" pitchFamily="18" charset="0"/>
            </a:endParaRPr>
          </a:p>
        </p:txBody>
      </p:sp>
    </p:spTree>
    <p:extLst>
      <p:ext uri="{BB962C8B-B14F-4D97-AF65-F5344CB8AC3E}">
        <p14:creationId xmlns:p14="http://schemas.microsoft.com/office/powerpoint/2010/main" val="3434662966"/>
      </p:ext>
    </p:extLst>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82684-E404-9801-D50F-988D9079F389}"/>
              </a:ext>
            </a:extLst>
          </p:cNvPr>
          <p:cNvSpPr>
            <a:spLocks noGrp="1"/>
          </p:cNvSpPr>
          <p:nvPr>
            <p:ph type="ctrTitle"/>
          </p:nvPr>
        </p:nvSpPr>
        <p:spPr>
          <a:xfrm>
            <a:off x="857250" y="4057650"/>
            <a:ext cx="6915150" cy="692944"/>
          </a:xfrm>
        </p:spPr>
        <p:txBody>
          <a:bodyPr/>
          <a:lstStyle/>
          <a:p>
            <a:pPr>
              <a:defRPr/>
            </a:pPr>
            <a:r>
              <a:rPr lang="en-US" sz="4000" dirty="0">
                <a:latin typeface="+mn-lt"/>
              </a:rPr>
              <a:t>2024 ICD-10 GI Changes</a:t>
            </a:r>
          </a:p>
        </p:txBody>
      </p:sp>
    </p:spTree>
  </p:cSld>
  <p:clrMapOvr>
    <a:masterClrMapping/>
  </p:clrMapOvr>
  <p:transition spd="med">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55FD3-2AFF-1447-B498-118893319059}"/>
              </a:ext>
            </a:extLst>
          </p:cNvPr>
          <p:cNvSpPr>
            <a:spLocks noGrp="1"/>
          </p:cNvSpPr>
          <p:nvPr>
            <p:ph type="title"/>
          </p:nvPr>
        </p:nvSpPr>
        <p:spPr/>
        <p:txBody>
          <a:bodyPr/>
          <a:lstStyle/>
          <a:p>
            <a:r>
              <a:rPr lang="en-US" dirty="0">
                <a:latin typeface="+mn-lt"/>
              </a:rPr>
              <a:t>E&amp;M Services by Time</a:t>
            </a:r>
          </a:p>
        </p:txBody>
      </p:sp>
      <p:sp>
        <p:nvSpPr>
          <p:cNvPr id="3" name="Content Placeholder 2">
            <a:extLst>
              <a:ext uri="{FF2B5EF4-FFF2-40B4-BE49-F238E27FC236}">
                <a16:creationId xmlns:a16="http://schemas.microsoft.com/office/drawing/2014/main" id="{A282284B-FADF-B5CF-41AA-BFFA580AC7A0}"/>
              </a:ext>
            </a:extLst>
          </p:cNvPr>
          <p:cNvSpPr>
            <a:spLocks noGrp="1"/>
          </p:cNvSpPr>
          <p:nvPr>
            <p:ph idx="1"/>
          </p:nvPr>
        </p:nvSpPr>
        <p:spPr>
          <a:xfrm>
            <a:off x="533400" y="1417639"/>
            <a:ext cx="7981950" cy="4373562"/>
          </a:xfrm>
        </p:spPr>
        <p:txBody>
          <a:bodyPr>
            <a:normAutofit/>
          </a:bodyPr>
          <a:lstStyle/>
          <a:p>
            <a:r>
              <a:rPr lang="en-US" sz="1800" dirty="0"/>
              <a:t>When time is used for reporting E/M services codes, the time defined in the service descriptors is used for selecting the appropriate level of services. The E/M services for which these guidelines apply require a face-to-face encounter with the physician or other qualified health care professional and the patient and/or family/caregiver. </a:t>
            </a:r>
          </a:p>
          <a:p>
            <a:r>
              <a:rPr lang="en-US" sz="1800" dirty="0"/>
              <a:t>For coding purposes, time for these services is the total time on the date of the encounter. It includes both the face-to-face time with the patient and/or family/caregiver and non-face-to-face time personally spent by the physician and/or other qualified health care professional(s) on the day of the encounter (includes time in activities that require the physician or other qualified health care professional and does not include time in activities normally performed by clinical staff). It includes time regardless of the location of the physician or other qualified health care professional (</a:t>
            </a:r>
            <a:r>
              <a:rPr lang="en-US" sz="1800" dirty="0" err="1"/>
              <a:t>eg</a:t>
            </a:r>
            <a:r>
              <a:rPr lang="en-US" sz="1800" dirty="0"/>
              <a:t>, whether on or off the inpatient unit or in or out of the outpatient office). It does not include any time spent in the performance of other separately reported service(s). </a:t>
            </a:r>
          </a:p>
        </p:txBody>
      </p:sp>
    </p:spTree>
    <p:extLst>
      <p:ext uri="{BB962C8B-B14F-4D97-AF65-F5344CB8AC3E}">
        <p14:creationId xmlns:p14="http://schemas.microsoft.com/office/powerpoint/2010/main" val="1064020163"/>
      </p:ext>
    </p:extLst>
  </p:cSld>
  <p:clrMapOvr>
    <a:masterClrMapping/>
  </p:clrMapOvr>
  <p:transition spd="med">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55FD3-2AFF-1447-B498-118893319059}"/>
              </a:ext>
            </a:extLst>
          </p:cNvPr>
          <p:cNvSpPr>
            <a:spLocks noGrp="1"/>
          </p:cNvSpPr>
          <p:nvPr>
            <p:ph type="title"/>
          </p:nvPr>
        </p:nvSpPr>
        <p:spPr/>
        <p:txBody>
          <a:bodyPr/>
          <a:lstStyle/>
          <a:p>
            <a:r>
              <a:rPr lang="en-US" dirty="0">
                <a:latin typeface="+mn-lt"/>
              </a:rPr>
              <a:t>E&amp;M Services by Time</a:t>
            </a:r>
          </a:p>
        </p:txBody>
      </p:sp>
      <p:sp>
        <p:nvSpPr>
          <p:cNvPr id="3" name="Content Placeholder 2">
            <a:extLst>
              <a:ext uri="{FF2B5EF4-FFF2-40B4-BE49-F238E27FC236}">
                <a16:creationId xmlns:a16="http://schemas.microsoft.com/office/drawing/2014/main" id="{A282284B-FADF-B5CF-41AA-BFFA580AC7A0}"/>
              </a:ext>
            </a:extLst>
          </p:cNvPr>
          <p:cNvSpPr>
            <a:spLocks noGrp="1"/>
          </p:cNvSpPr>
          <p:nvPr>
            <p:ph idx="1"/>
          </p:nvPr>
        </p:nvSpPr>
        <p:spPr>
          <a:xfrm>
            <a:off x="628650" y="1447801"/>
            <a:ext cx="7886700" cy="4419599"/>
          </a:xfrm>
        </p:spPr>
        <p:txBody>
          <a:bodyPr>
            <a:normAutofit lnSpcReduction="10000"/>
          </a:bodyPr>
          <a:lstStyle/>
          <a:p>
            <a:pPr marL="0" indent="0">
              <a:buNone/>
            </a:pPr>
            <a:r>
              <a:rPr lang="en-US" sz="2000" dirty="0"/>
              <a:t>Physician or other qualified health care professional time includes the following activities, when performed: </a:t>
            </a:r>
          </a:p>
          <a:p>
            <a:r>
              <a:rPr lang="en-US" sz="2000" dirty="0"/>
              <a:t>preparing to see the patient (</a:t>
            </a:r>
            <a:r>
              <a:rPr lang="en-US" sz="2000" dirty="0" err="1"/>
              <a:t>eg</a:t>
            </a:r>
            <a:r>
              <a:rPr lang="en-US" sz="2000" dirty="0"/>
              <a:t>, review of tests)  </a:t>
            </a:r>
          </a:p>
          <a:p>
            <a:r>
              <a:rPr lang="en-US" sz="2000" dirty="0"/>
              <a:t>obtaining and/or reviewing separately obtained history </a:t>
            </a:r>
          </a:p>
          <a:p>
            <a:r>
              <a:rPr lang="en-US" sz="2000" dirty="0"/>
              <a:t>performing a medically appropriate examination and/or evaluation </a:t>
            </a:r>
          </a:p>
          <a:p>
            <a:r>
              <a:rPr lang="en-US" sz="2000" dirty="0"/>
              <a:t>counseling and educating the patient/family/caregiver  </a:t>
            </a:r>
          </a:p>
          <a:p>
            <a:r>
              <a:rPr lang="en-US" sz="2000" dirty="0"/>
              <a:t>ordering medications, tests, or procedures  </a:t>
            </a:r>
          </a:p>
          <a:p>
            <a:r>
              <a:rPr lang="en-US" sz="2000" dirty="0"/>
              <a:t>referring and communicating with other health care professionals (when not separately reported) </a:t>
            </a:r>
          </a:p>
          <a:p>
            <a:r>
              <a:rPr lang="en-US" sz="2000" dirty="0"/>
              <a:t>documenting clinical information in the electronic or other health record  independently interpreting results (not separately reported) and communicating results to the patient/family/caregiver </a:t>
            </a:r>
          </a:p>
          <a:p>
            <a:r>
              <a:rPr lang="en-US" sz="2000" dirty="0"/>
              <a:t>care coordination (not separately reported)</a:t>
            </a:r>
            <a:r>
              <a:rPr lang="en-US" sz="2400" i="1" dirty="0">
                <a:solidFill>
                  <a:srgbClr val="FF0000"/>
                </a:solidFill>
              </a:rPr>
              <a:t> </a:t>
            </a:r>
          </a:p>
          <a:p>
            <a:endParaRPr lang="en-US" sz="2400" dirty="0"/>
          </a:p>
        </p:txBody>
      </p:sp>
    </p:spTree>
    <p:extLst>
      <p:ext uri="{BB962C8B-B14F-4D97-AF65-F5344CB8AC3E}">
        <p14:creationId xmlns:p14="http://schemas.microsoft.com/office/powerpoint/2010/main" val="3502625439"/>
      </p:ext>
    </p:extLst>
  </p:cSld>
  <p:clrMapOvr>
    <a:masterClrMapping/>
  </p:clrMapOvr>
  <p:transition spd="med">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773757-AEC1-CE4F-906C-FF3687566395}"/>
              </a:ext>
            </a:extLst>
          </p:cNvPr>
          <p:cNvSpPr>
            <a:spLocks noGrp="1"/>
          </p:cNvSpPr>
          <p:nvPr>
            <p:ph type="title"/>
          </p:nvPr>
        </p:nvSpPr>
        <p:spPr>
          <a:xfrm>
            <a:off x="685800" y="3962400"/>
            <a:ext cx="5715000" cy="857250"/>
          </a:xfrm>
        </p:spPr>
        <p:txBody>
          <a:bodyPr/>
          <a:lstStyle/>
          <a:p>
            <a:pPr algn="ctr"/>
            <a:r>
              <a:rPr lang="en-US" dirty="0">
                <a:latin typeface="+mn-lt"/>
              </a:rPr>
              <a:t>CPT Code Descriptions</a:t>
            </a:r>
          </a:p>
        </p:txBody>
      </p:sp>
    </p:spTree>
    <p:extLst>
      <p:ext uri="{BB962C8B-B14F-4D97-AF65-F5344CB8AC3E}">
        <p14:creationId xmlns:p14="http://schemas.microsoft.com/office/powerpoint/2010/main" val="853880636"/>
      </p:ext>
    </p:extLst>
  </p:cSld>
  <p:clrMapOvr>
    <a:masterClrMapping/>
  </p:clrMapOvr>
  <p:transition spd="med">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DF9A2-D9D4-19EA-CE48-5B8D6B0B2F90}"/>
              </a:ext>
            </a:extLst>
          </p:cNvPr>
          <p:cNvSpPr>
            <a:spLocks noGrp="1"/>
          </p:cNvSpPr>
          <p:nvPr>
            <p:ph type="title"/>
          </p:nvPr>
        </p:nvSpPr>
        <p:spPr>
          <a:xfrm>
            <a:off x="457200" y="304800"/>
            <a:ext cx="7886700" cy="994172"/>
          </a:xfrm>
        </p:spPr>
        <p:txBody>
          <a:bodyPr/>
          <a:lstStyle/>
          <a:p>
            <a:r>
              <a:rPr lang="en-US" dirty="0">
                <a:latin typeface="+mn-lt"/>
              </a:rPr>
              <a:t>Inpatient and Observation Care Services</a:t>
            </a:r>
          </a:p>
        </p:txBody>
      </p:sp>
      <p:sp>
        <p:nvSpPr>
          <p:cNvPr id="3" name="Content Placeholder 2">
            <a:extLst>
              <a:ext uri="{FF2B5EF4-FFF2-40B4-BE49-F238E27FC236}">
                <a16:creationId xmlns:a16="http://schemas.microsoft.com/office/drawing/2014/main" id="{6B3ED36B-B4B2-7945-AB00-32D8C63F0FF0}"/>
              </a:ext>
            </a:extLst>
          </p:cNvPr>
          <p:cNvSpPr>
            <a:spLocks noGrp="1"/>
          </p:cNvSpPr>
          <p:nvPr>
            <p:ph idx="1"/>
          </p:nvPr>
        </p:nvSpPr>
        <p:spPr>
          <a:xfrm>
            <a:off x="628650" y="1447800"/>
            <a:ext cx="7886700" cy="4495800"/>
          </a:xfrm>
        </p:spPr>
        <p:txBody>
          <a:bodyPr>
            <a:normAutofit fontScale="32500" lnSpcReduction="20000"/>
          </a:bodyPr>
          <a:lstStyle/>
          <a:p>
            <a:pPr marL="0" indent="0">
              <a:buNone/>
            </a:pPr>
            <a:r>
              <a:rPr lang="en-US" sz="5500" dirty="0"/>
              <a:t>Initial Inpatient or Observation Care:  The following codes are used to report the first hospital inpatient or observation status encounter with the patient.</a:t>
            </a:r>
          </a:p>
          <a:p>
            <a:r>
              <a:rPr lang="en-US" sz="5500" dirty="0"/>
              <a:t>99221 – Initial hospital inpatient or observation care, per day, for the evaluation and management of a patient, which requires a medically appropriate history and/or examination and </a:t>
            </a:r>
            <a:r>
              <a:rPr lang="en-US" sz="5500" b="1" dirty="0"/>
              <a:t>straightforward or low level medical decision making.</a:t>
            </a:r>
            <a:r>
              <a:rPr lang="en-US" sz="5500" dirty="0"/>
              <a:t> When using total time on the date of the encounter for code selection, </a:t>
            </a:r>
            <a:r>
              <a:rPr lang="en-US" sz="5500" b="1" dirty="0"/>
              <a:t>40 minutes must be met or exceeded.</a:t>
            </a:r>
          </a:p>
          <a:p>
            <a:r>
              <a:rPr lang="en-US" sz="5500" dirty="0"/>
              <a:t>99222 – Initial hospital inpatient or observation care, per day, for the evaluation and management of a patient, which requires a medically appropriate history and/or examination and </a:t>
            </a:r>
            <a:r>
              <a:rPr lang="en-US" sz="5500" b="1" dirty="0"/>
              <a:t>moderate level of medical decision making.</a:t>
            </a:r>
            <a:r>
              <a:rPr lang="en-US" sz="5500" dirty="0"/>
              <a:t> When using total time on the date of the encounter for code selection, </a:t>
            </a:r>
            <a:r>
              <a:rPr lang="en-US" sz="5500" b="1" dirty="0"/>
              <a:t>55 minutes must be met or exceeded.</a:t>
            </a:r>
          </a:p>
          <a:p>
            <a:r>
              <a:rPr lang="en-US" sz="5500" dirty="0"/>
              <a:t>99223 – Initial hospital inpatient or observation care, per day, for the evaluation and management of a patient, which requires a medically appropriate history and/or examination and </a:t>
            </a:r>
            <a:r>
              <a:rPr lang="en-US" sz="5500" b="1" dirty="0"/>
              <a:t>high level of medical decision making</a:t>
            </a:r>
            <a:r>
              <a:rPr lang="en-US" sz="5500" dirty="0"/>
              <a:t>. When using total time on the date of the encounter for code selection, </a:t>
            </a:r>
            <a:r>
              <a:rPr lang="en-US" sz="5500" b="1" dirty="0"/>
              <a:t>75 minutes must be met or exceeded</a:t>
            </a:r>
          </a:p>
          <a:p>
            <a:pPr lvl="1"/>
            <a:r>
              <a:rPr lang="en-US" sz="5500" dirty="0"/>
              <a:t>For services of 90 minutes or longer, use prolonged services code 99418)</a:t>
            </a:r>
          </a:p>
          <a:p>
            <a:endParaRPr lang="en-US" sz="5500" dirty="0"/>
          </a:p>
          <a:p>
            <a:endParaRPr lang="en-US" dirty="0"/>
          </a:p>
        </p:txBody>
      </p:sp>
    </p:spTree>
    <p:extLst>
      <p:ext uri="{BB962C8B-B14F-4D97-AF65-F5344CB8AC3E}">
        <p14:creationId xmlns:p14="http://schemas.microsoft.com/office/powerpoint/2010/main" val="1179316225"/>
      </p:ext>
    </p:extLst>
  </p:cSld>
  <p:clrMapOvr>
    <a:masterClrMapping/>
  </p:clrMapOvr>
  <p:transition spd="med">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3CF5-225C-CEDF-A5F4-55A5E8AB0FDD}"/>
              </a:ext>
            </a:extLst>
          </p:cNvPr>
          <p:cNvSpPr>
            <a:spLocks noGrp="1"/>
          </p:cNvSpPr>
          <p:nvPr>
            <p:ph type="title"/>
          </p:nvPr>
        </p:nvSpPr>
        <p:spPr>
          <a:xfrm>
            <a:off x="533400" y="457200"/>
            <a:ext cx="7886700" cy="994172"/>
          </a:xfrm>
        </p:spPr>
        <p:txBody>
          <a:bodyPr/>
          <a:lstStyle/>
          <a:p>
            <a:r>
              <a:rPr lang="en-US" dirty="0">
                <a:latin typeface="+mn-lt"/>
              </a:rPr>
              <a:t>Inpatient and Observation Care Services</a:t>
            </a:r>
          </a:p>
        </p:txBody>
      </p:sp>
      <p:sp>
        <p:nvSpPr>
          <p:cNvPr id="3" name="Content Placeholder 2">
            <a:extLst>
              <a:ext uri="{FF2B5EF4-FFF2-40B4-BE49-F238E27FC236}">
                <a16:creationId xmlns:a16="http://schemas.microsoft.com/office/drawing/2014/main" id="{3FF0A855-0DEC-A6EF-530D-806C7548880F}"/>
              </a:ext>
            </a:extLst>
          </p:cNvPr>
          <p:cNvSpPr>
            <a:spLocks noGrp="1"/>
          </p:cNvSpPr>
          <p:nvPr>
            <p:ph idx="1"/>
          </p:nvPr>
        </p:nvSpPr>
        <p:spPr>
          <a:xfrm>
            <a:off x="628650" y="1451373"/>
            <a:ext cx="7886700" cy="4275534"/>
          </a:xfrm>
        </p:spPr>
        <p:txBody>
          <a:bodyPr>
            <a:normAutofit/>
          </a:bodyPr>
          <a:lstStyle/>
          <a:p>
            <a:pPr marL="0" indent="0">
              <a:buNone/>
            </a:pPr>
            <a:r>
              <a:rPr lang="en-US" dirty="0"/>
              <a:t>Subsequent hospital inpatient or observation care codes:</a:t>
            </a:r>
          </a:p>
          <a:p>
            <a:r>
              <a:rPr lang="en-US" dirty="0"/>
              <a:t>99231 – Subsequent hospital inpatient or observation care, per day, for the evaluation and management of a patient, which requires a medically appropriate history and/or examination and </a:t>
            </a:r>
            <a:r>
              <a:rPr lang="en-US" b="1" dirty="0"/>
              <a:t>straightforward or low level of medical decision making</a:t>
            </a:r>
            <a:r>
              <a:rPr lang="en-US" dirty="0"/>
              <a:t>. When using total time on the date of the encounter for code selection, </a:t>
            </a:r>
            <a:r>
              <a:rPr lang="en-US" b="1" dirty="0"/>
              <a:t>25 minutes must be met or exceeded.</a:t>
            </a:r>
          </a:p>
          <a:p>
            <a:r>
              <a:rPr lang="en-US" dirty="0"/>
              <a:t>99232 - Subsequent hospital inpatient or observation care, per day, for the evaluation and management of a patient, which requires a medically appropriate history and/or examination and </a:t>
            </a:r>
            <a:r>
              <a:rPr lang="en-US" b="1" dirty="0"/>
              <a:t>moderate level of medical decision making</a:t>
            </a:r>
            <a:r>
              <a:rPr lang="en-US" dirty="0"/>
              <a:t>. When using total time on the date of the encounter for code selection, </a:t>
            </a:r>
            <a:r>
              <a:rPr lang="en-US" b="1" dirty="0"/>
              <a:t>35 minutes must be met or exceeded.</a:t>
            </a:r>
          </a:p>
          <a:p>
            <a:r>
              <a:rPr lang="en-US" dirty="0"/>
              <a:t>99233 - Subsequent hospital inpatient or observation care, per day, for the evaluation and management of a patient, which requires a medically appropriate history and/or examination and </a:t>
            </a:r>
            <a:r>
              <a:rPr lang="en-US" b="1" dirty="0"/>
              <a:t>high level of medical decision making</a:t>
            </a:r>
            <a:r>
              <a:rPr lang="en-US" dirty="0"/>
              <a:t>. When using total time on the date of the encounter for code selection, </a:t>
            </a:r>
            <a:r>
              <a:rPr lang="en-US" b="1" dirty="0"/>
              <a:t>50 minutes must be met or exceeded.</a:t>
            </a:r>
          </a:p>
          <a:p>
            <a:pPr lvl="1"/>
            <a:r>
              <a:rPr lang="en-US" dirty="0"/>
              <a:t>For services of 65 minutes or longer, use prolonged service code 99418)</a:t>
            </a:r>
          </a:p>
          <a:p>
            <a:endParaRPr lang="en-US" dirty="0"/>
          </a:p>
          <a:p>
            <a:endParaRPr lang="en-US" dirty="0"/>
          </a:p>
        </p:txBody>
      </p:sp>
    </p:spTree>
    <p:extLst>
      <p:ext uri="{BB962C8B-B14F-4D97-AF65-F5344CB8AC3E}">
        <p14:creationId xmlns:p14="http://schemas.microsoft.com/office/powerpoint/2010/main" val="2064744193"/>
      </p:ext>
    </p:extLst>
  </p:cSld>
  <p:clrMapOvr>
    <a:masterClrMapping/>
  </p:clrMapOvr>
  <p:transition spd="med">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3CF5-225C-CEDF-A5F4-55A5E8AB0FDD}"/>
              </a:ext>
            </a:extLst>
          </p:cNvPr>
          <p:cNvSpPr>
            <a:spLocks noGrp="1"/>
          </p:cNvSpPr>
          <p:nvPr>
            <p:ph type="title"/>
          </p:nvPr>
        </p:nvSpPr>
        <p:spPr>
          <a:xfrm>
            <a:off x="598170" y="417314"/>
            <a:ext cx="7886700" cy="994172"/>
          </a:xfrm>
        </p:spPr>
        <p:txBody>
          <a:bodyPr>
            <a:normAutofit fontScale="90000"/>
          </a:bodyPr>
          <a:lstStyle/>
          <a:p>
            <a:r>
              <a:rPr lang="en-US" dirty="0">
                <a:latin typeface="+mn-lt"/>
              </a:rPr>
              <a:t>Inpatient and Observation Consultation Services</a:t>
            </a:r>
          </a:p>
        </p:txBody>
      </p:sp>
      <p:sp>
        <p:nvSpPr>
          <p:cNvPr id="3" name="Content Placeholder 2">
            <a:extLst>
              <a:ext uri="{FF2B5EF4-FFF2-40B4-BE49-F238E27FC236}">
                <a16:creationId xmlns:a16="http://schemas.microsoft.com/office/drawing/2014/main" id="{3FF0A855-0DEC-A6EF-530D-806C7548880F}"/>
              </a:ext>
            </a:extLst>
          </p:cNvPr>
          <p:cNvSpPr>
            <a:spLocks noGrp="1"/>
          </p:cNvSpPr>
          <p:nvPr>
            <p:ph idx="1"/>
          </p:nvPr>
        </p:nvSpPr>
        <p:spPr>
          <a:xfrm>
            <a:off x="598170" y="1449586"/>
            <a:ext cx="7886700" cy="4191000"/>
          </a:xfrm>
        </p:spPr>
        <p:txBody>
          <a:bodyPr>
            <a:normAutofit fontScale="92500" lnSpcReduction="10000"/>
          </a:bodyPr>
          <a:lstStyle/>
          <a:p>
            <a:r>
              <a:rPr lang="en-US" sz="1800" dirty="0"/>
              <a:t>99252 – Inpatient or observation consultation for a new or established patient, which requires a medically appropriate history and/or examination and straightforward medical decision making. When using total time on the date of the encounter for code selection, 35 minutes must be met or exceeded.</a:t>
            </a:r>
          </a:p>
          <a:p>
            <a:r>
              <a:rPr lang="en-US" sz="1800" dirty="0"/>
              <a:t>99253 -  Inpatient or observation consultation for a new or established patient, which requires a medically appropriate history and/or examination and low level of medical decision making. When using total time on the date of the encounter for code selection, 45 minutes must be met or exceeded.</a:t>
            </a:r>
          </a:p>
          <a:p>
            <a:r>
              <a:rPr lang="en-US" sz="1800" dirty="0"/>
              <a:t>99254 -  Inpatient or observation consultation for a new or established patient, which requires a medically appropriate history and/or examination and moderate level of medical decision making. When using total time on the date of the encounter for code selection, 60 minutes must be met or exceeded.</a:t>
            </a:r>
          </a:p>
          <a:p>
            <a:r>
              <a:rPr lang="en-US" sz="1800" dirty="0"/>
              <a:t>99255 -  Inpatient or observation consultation for a new or established patient, which requires a medically appropriate history and/or examination and high level of medical decision making.  When using total time on the date of the encounter for a code selection, 80 minutes </a:t>
            </a:r>
          </a:p>
        </p:txBody>
      </p:sp>
    </p:spTree>
    <p:extLst>
      <p:ext uri="{BB962C8B-B14F-4D97-AF65-F5344CB8AC3E}">
        <p14:creationId xmlns:p14="http://schemas.microsoft.com/office/powerpoint/2010/main" val="454875676"/>
      </p:ext>
    </p:extLst>
  </p:cSld>
  <p:clrMapOvr>
    <a:masterClrMapping/>
  </p:clrMapOvr>
  <p:transition spd="med">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773757-AEC1-CE4F-906C-FF3687566395}"/>
              </a:ext>
            </a:extLst>
          </p:cNvPr>
          <p:cNvSpPr>
            <a:spLocks noGrp="1"/>
          </p:cNvSpPr>
          <p:nvPr>
            <p:ph type="title"/>
          </p:nvPr>
        </p:nvSpPr>
        <p:spPr>
          <a:xfrm>
            <a:off x="1714500" y="2800350"/>
            <a:ext cx="5715000" cy="857250"/>
          </a:xfrm>
        </p:spPr>
        <p:txBody>
          <a:bodyPr/>
          <a:lstStyle/>
          <a:p>
            <a:pPr algn="ctr"/>
            <a:r>
              <a:rPr lang="en-US" dirty="0">
                <a:latin typeface="+mn-lt"/>
              </a:rPr>
              <a:t>Documentation Tips</a:t>
            </a:r>
          </a:p>
        </p:txBody>
      </p:sp>
    </p:spTree>
    <p:extLst>
      <p:ext uri="{BB962C8B-B14F-4D97-AF65-F5344CB8AC3E}">
        <p14:creationId xmlns:p14="http://schemas.microsoft.com/office/powerpoint/2010/main" val="4270796110"/>
      </p:ext>
    </p:extLst>
  </p:cSld>
  <p:clrMapOvr>
    <a:masterClrMapping/>
  </p:clrMapOvr>
  <p:transition spd="med">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5681F-961D-2244-97DD-697073645B86}"/>
              </a:ext>
            </a:extLst>
          </p:cNvPr>
          <p:cNvSpPr>
            <a:spLocks noGrp="1"/>
          </p:cNvSpPr>
          <p:nvPr>
            <p:ph type="title"/>
          </p:nvPr>
        </p:nvSpPr>
        <p:spPr/>
        <p:txBody>
          <a:bodyPr/>
          <a:lstStyle/>
          <a:p>
            <a:r>
              <a:rPr lang="en-US" sz="3000" dirty="0">
                <a:latin typeface="+mn-lt"/>
              </a:rPr>
              <a:t>Documentation Tips – Initial Hospital Visits:</a:t>
            </a:r>
          </a:p>
        </p:txBody>
      </p:sp>
      <p:sp>
        <p:nvSpPr>
          <p:cNvPr id="3" name="Content Placeholder 2">
            <a:extLst>
              <a:ext uri="{FF2B5EF4-FFF2-40B4-BE49-F238E27FC236}">
                <a16:creationId xmlns:a16="http://schemas.microsoft.com/office/drawing/2014/main" id="{2049EE75-E8F9-A84B-AA84-FFEB16687E87}"/>
              </a:ext>
            </a:extLst>
          </p:cNvPr>
          <p:cNvSpPr>
            <a:spLocks noGrp="1"/>
          </p:cNvSpPr>
          <p:nvPr>
            <p:ph idx="1"/>
          </p:nvPr>
        </p:nvSpPr>
        <p:spPr>
          <a:xfrm>
            <a:off x="609600" y="1371600"/>
            <a:ext cx="7543800" cy="3600450"/>
          </a:xfrm>
        </p:spPr>
        <p:txBody>
          <a:bodyPr/>
          <a:lstStyle/>
          <a:p>
            <a:r>
              <a:rPr lang="en-US" sz="2400" dirty="0"/>
              <a:t>A chief complaint/reason for visit must be documented</a:t>
            </a:r>
          </a:p>
          <a:p>
            <a:r>
              <a:rPr lang="en-US" sz="2400" dirty="0"/>
              <a:t>Document a strong HPI (history of present illness) related to the chief complaint. </a:t>
            </a:r>
          </a:p>
          <a:p>
            <a:r>
              <a:rPr lang="en-US" sz="2400" dirty="0"/>
              <a:t>Pertinent past medical, family, and/or social history related to the chief complaint.</a:t>
            </a:r>
          </a:p>
          <a:p>
            <a:r>
              <a:rPr lang="en-US" sz="2400" dirty="0"/>
              <a:t>Review of systems pertinent to the chief complaint.</a:t>
            </a:r>
          </a:p>
          <a:p>
            <a:r>
              <a:rPr lang="en-US" sz="2400" dirty="0"/>
              <a:t>Physical exam pertinent to the chief complaint.</a:t>
            </a:r>
          </a:p>
        </p:txBody>
      </p:sp>
    </p:spTree>
    <p:extLst>
      <p:ext uri="{BB962C8B-B14F-4D97-AF65-F5344CB8AC3E}">
        <p14:creationId xmlns:p14="http://schemas.microsoft.com/office/powerpoint/2010/main" val="1408769470"/>
      </p:ext>
    </p:extLst>
  </p:cSld>
  <p:clrMapOvr>
    <a:masterClrMapping/>
  </p:clrMapOvr>
  <p:transition spd="med">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6D052-9213-0C4A-BDAF-A65E05F5B303}"/>
              </a:ext>
            </a:extLst>
          </p:cNvPr>
          <p:cNvSpPr>
            <a:spLocks noGrp="1"/>
          </p:cNvSpPr>
          <p:nvPr>
            <p:ph type="title"/>
          </p:nvPr>
        </p:nvSpPr>
        <p:spPr>
          <a:xfrm>
            <a:off x="457200" y="533400"/>
            <a:ext cx="6881813" cy="857250"/>
          </a:xfrm>
        </p:spPr>
        <p:txBody>
          <a:bodyPr/>
          <a:lstStyle/>
          <a:p>
            <a:r>
              <a:rPr lang="en-US" sz="2700" dirty="0">
                <a:latin typeface="+mn-lt"/>
              </a:rPr>
              <a:t>Documentation Tips – Initial Hospital Visits:</a:t>
            </a:r>
          </a:p>
        </p:txBody>
      </p:sp>
      <p:sp>
        <p:nvSpPr>
          <p:cNvPr id="3" name="Content Placeholder 2">
            <a:extLst>
              <a:ext uri="{FF2B5EF4-FFF2-40B4-BE49-F238E27FC236}">
                <a16:creationId xmlns:a16="http://schemas.microsoft.com/office/drawing/2014/main" id="{93815912-D02E-104A-88C0-2F284BA4B366}"/>
              </a:ext>
            </a:extLst>
          </p:cNvPr>
          <p:cNvSpPr>
            <a:spLocks noGrp="1"/>
          </p:cNvSpPr>
          <p:nvPr>
            <p:ph idx="1"/>
          </p:nvPr>
        </p:nvSpPr>
        <p:spPr>
          <a:xfrm>
            <a:off x="376238" y="1765696"/>
            <a:ext cx="8005763" cy="4063604"/>
          </a:xfrm>
        </p:spPr>
        <p:txBody>
          <a:bodyPr/>
          <a:lstStyle/>
          <a:p>
            <a:r>
              <a:rPr lang="en-US" sz="2000" dirty="0"/>
              <a:t>The assessment and plan of care must reflect all diagnoses addressed at the time of the encounter.</a:t>
            </a:r>
          </a:p>
          <a:p>
            <a:pPr lvl="1"/>
            <a:r>
              <a:rPr lang="en-US" sz="2000" dirty="0"/>
              <a:t>Do not code from a ”problem list” since this list typically includes ALL conditions the patient has or had during the hospitalization.</a:t>
            </a:r>
          </a:p>
          <a:p>
            <a:pPr lvl="1"/>
            <a:r>
              <a:rPr lang="en-US" sz="2000" dirty="0"/>
              <a:t>Document and code any co-morbidities and/or risk factors that impact medical decision making.</a:t>
            </a:r>
          </a:p>
          <a:p>
            <a:pPr lvl="1"/>
            <a:endParaRPr lang="en-US" sz="2000" dirty="0"/>
          </a:p>
          <a:p>
            <a:r>
              <a:rPr lang="en-US" sz="2000" dirty="0"/>
              <a:t>Provider should document any previous records that were summarized/reviewed and any new labs/imaging that were ordered or reviewed.</a:t>
            </a:r>
          </a:p>
          <a:p>
            <a:endParaRPr lang="en-US" dirty="0"/>
          </a:p>
        </p:txBody>
      </p:sp>
    </p:spTree>
    <p:extLst>
      <p:ext uri="{BB962C8B-B14F-4D97-AF65-F5344CB8AC3E}">
        <p14:creationId xmlns:p14="http://schemas.microsoft.com/office/powerpoint/2010/main" val="3218886228"/>
      </p:ext>
    </p:extLst>
  </p:cSld>
  <p:clrMapOvr>
    <a:masterClrMapping/>
  </p:clrMapOvr>
  <p:transition spd="med">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6D052-9213-0C4A-BDAF-A65E05F5B303}"/>
              </a:ext>
            </a:extLst>
          </p:cNvPr>
          <p:cNvSpPr>
            <a:spLocks noGrp="1"/>
          </p:cNvSpPr>
          <p:nvPr>
            <p:ph type="title"/>
          </p:nvPr>
        </p:nvSpPr>
        <p:spPr>
          <a:xfrm>
            <a:off x="533401" y="533400"/>
            <a:ext cx="6881813" cy="857250"/>
          </a:xfrm>
        </p:spPr>
        <p:txBody>
          <a:bodyPr/>
          <a:lstStyle/>
          <a:p>
            <a:r>
              <a:rPr lang="en-US" sz="2700" dirty="0">
                <a:latin typeface="+mn-lt"/>
              </a:rPr>
              <a:t>Documentation Tips – Subsequent Hospital Visits:</a:t>
            </a:r>
          </a:p>
        </p:txBody>
      </p:sp>
      <p:sp>
        <p:nvSpPr>
          <p:cNvPr id="3" name="Content Placeholder 2">
            <a:extLst>
              <a:ext uri="{FF2B5EF4-FFF2-40B4-BE49-F238E27FC236}">
                <a16:creationId xmlns:a16="http://schemas.microsoft.com/office/drawing/2014/main" id="{93815912-D02E-104A-88C0-2F284BA4B366}"/>
              </a:ext>
            </a:extLst>
          </p:cNvPr>
          <p:cNvSpPr>
            <a:spLocks noGrp="1"/>
          </p:cNvSpPr>
          <p:nvPr>
            <p:ph idx="1"/>
          </p:nvPr>
        </p:nvSpPr>
        <p:spPr>
          <a:xfrm>
            <a:off x="533401" y="1524000"/>
            <a:ext cx="7400925" cy="4063604"/>
          </a:xfrm>
        </p:spPr>
        <p:txBody>
          <a:bodyPr/>
          <a:lstStyle/>
          <a:p>
            <a:r>
              <a:rPr lang="en-US" sz="2000" dirty="0"/>
              <a:t>Best practice recommendation is to document a SOAP note for hospital follow-up encounters.</a:t>
            </a:r>
          </a:p>
          <a:p>
            <a:pPr lvl="1"/>
            <a:r>
              <a:rPr lang="en-US" sz="1800" dirty="0"/>
              <a:t>Subjective, Objective, Assessment, and Plan</a:t>
            </a:r>
          </a:p>
          <a:p>
            <a:r>
              <a:rPr lang="en-US" sz="2000" dirty="0"/>
              <a:t>Avoid the copy/paste option when documenting for multiple follow-up encounters</a:t>
            </a:r>
          </a:p>
          <a:p>
            <a:r>
              <a:rPr lang="en-US" sz="2000" dirty="0"/>
              <a:t>All hospital follow-up visits also require a chief complaint/reason for visit to support medical necessity.</a:t>
            </a:r>
          </a:p>
          <a:p>
            <a:r>
              <a:rPr lang="en-US" sz="2000" dirty="0"/>
              <a:t>Document a strong subjective or “interval history” and ROS related to the chief complaint.</a:t>
            </a:r>
          </a:p>
          <a:p>
            <a:r>
              <a:rPr lang="en-US" sz="2000" dirty="0"/>
              <a:t>A least 1 exam component should be documented to prove the “face-to-face” encounter.</a:t>
            </a:r>
          </a:p>
          <a:p>
            <a:pPr marL="308372" lvl="1"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46188059"/>
      </p:ext>
    </p:extLst>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A7813-0F39-7905-3474-C088208B7F3D}"/>
              </a:ext>
            </a:extLst>
          </p:cNvPr>
          <p:cNvSpPr>
            <a:spLocks noGrp="1"/>
          </p:cNvSpPr>
          <p:nvPr>
            <p:ph type="title"/>
          </p:nvPr>
        </p:nvSpPr>
        <p:spPr/>
        <p:txBody>
          <a:bodyPr/>
          <a:lstStyle/>
          <a:p>
            <a:pPr>
              <a:defRPr/>
            </a:pPr>
            <a:r>
              <a:rPr lang="en-US" dirty="0">
                <a:latin typeface="+mn-lt"/>
              </a:rPr>
              <a:t>2024 ICD-10 GI Specific Changes</a:t>
            </a:r>
          </a:p>
        </p:txBody>
      </p:sp>
      <p:sp>
        <p:nvSpPr>
          <p:cNvPr id="3" name="Content Placeholder 2">
            <a:extLst>
              <a:ext uri="{FF2B5EF4-FFF2-40B4-BE49-F238E27FC236}">
                <a16:creationId xmlns:a16="http://schemas.microsoft.com/office/drawing/2014/main" id="{A5A275D6-1957-856B-37F9-90107E934A10}"/>
              </a:ext>
            </a:extLst>
          </p:cNvPr>
          <p:cNvSpPr>
            <a:spLocks noGrp="1"/>
          </p:cNvSpPr>
          <p:nvPr>
            <p:ph idx="1"/>
          </p:nvPr>
        </p:nvSpPr>
        <p:spPr>
          <a:xfrm>
            <a:off x="457200" y="1417638"/>
            <a:ext cx="8058150" cy="4678362"/>
          </a:xfrm>
        </p:spPr>
        <p:txBody>
          <a:bodyPr>
            <a:normAutofit/>
          </a:bodyPr>
          <a:lstStyle/>
          <a:p>
            <a:pPr marL="0" indent="0">
              <a:buNone/>
              <a:defRPr/>
            </a:pPr>
            <a:r>
              <a:rPr lang="en-US" sz="2000" b="1" dirty="0"/>
              <a:t>New Codes Effective 10-1-23</a:t>
            </a:r>
          </a:p>
          <a:p>
            <a:pPr marL="114300" indent="0">
              <a:buNone/>
              <a:defRPr/>
            </a:pPr>
            <a:endParaRPr lang="en-US" sz="2000" dirty="0"/>
          </a:p>
          <a:p>
            <a:pPr marL="114300" indent="0">
              <a:buNone/>
              <a:defRPr/>
            </a:pPr>
            <a:r>
              <a:rPr lang="en-US" sz="2000" dirty="0"/>
              <a:t>D13.91		Familial adenomatous polyposis (FAP)</a:t>
            </a:r>
          </a:p>
          <a:p>
            <a:pPr marL="114300" indent="0">
              <a:buNone/>
              <a:defRPr/>
            </a:pPr>
            <a:r>
              <a:rPr lang="en-US" sz="2000" dirty="0"/>
              <a:t>D13.99		Benign neoplasm of ill-defined sites within the digestive 		system</a:t>
            </a:r>
          </a:p>
          <a:p>
            <a:pPr marL="114300" indent="0">
              <a:buNone/>
              <a:defRPr/>
            </a:pPr>
            <a:r>
              <a:rPr lang="en-US" sz="2000" dirty="0"/>
              <a:t>K63.8211 	Small intestinal bacterial overgrowth, hydrogen-subtype</a:t>
            </a:r>
          </a:p>
          <a:p>
            <a:pPr marL="114300" indent="0">
              <a:buNone/>
              <a:defRPr/>
            </a:pPr>
            <a:r>
              <a:rPr lang="en-US" sz="2000" dirty="0"/>
              <a:t>K63.8212 	Small intestinal bacterial overgrowth, hydrogen sulfide-		subtype</a:t>
            </a:r>
          </a:p>
          <a:p>
            <a:pPr marL="114300" indent="0">
              <a:buNone/>
              <a:defRPr/>
            </a:pPr>
            <a:r>
              <a:rPr lang="en-US" sz="2000" dirty="0"/>
              <a:t>K63.8219 	Small intestinal bacterial overgrowth, unspecified</a:t>
            </a:r>
          </a:p>
          <a:p>
            <a:pPr marL="114300" indent="0">
              <a:buNone/>
              <a:defRPr/>
            </a:pPr>
            <a:r>
              <a:rPr lang="en-US" sz="2000" dirty="0"/>
              <a:t>K63.822  	Small intestinal fungal overgrowth</a:t>
            </a:r>
          </a:p>
          <a:p>
            <a:pPr marL="114300" indent="0">
              <a:buNone/>
              <a:defRPr/>
            </a:pPr>
            <a:r>
              <a:rPr lang="en-US" sz="2000" dirty="0"/>
              <a:t>K63.829  	Intestinal methanogen overgrowth, unspecified</a:t>
            </a:r>
          </a:p>
          <a:p>
            <a:pPr marL="0" indent="0">
              <a:buNone/>
              <a:defRPr/>
            </a:pPr>
            <a:endParaRPr lang="en-US" dirty="0"/>
          </a:p>
          <a:p>
            <a:pPr>
              <a:defRPr/>
            </a:pPr>
            <a:endParaRPr lang="en-US" dirty="0"/>
          </a:p>
        </p:txBody>
      </p:sp>
    </p:spTree>
  </p:cSld>
  <p:clrMapOvr>
    <a:masterClrMapping/>
  </p:clrMapOvr>
  <p:transition spd="med">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B46477B-8FAC-1A41-AE12-C1D2E46377D1}"/>
              </a:ext>
            </a:extLst>
          </p:cNvPr>
          <p:cNvSpPr>
            <a:spLocks noGrp="1" noChangeArrowheads="1"/>
          </p:cNvSpPr>
          <p:nvPr>
            <p:ph type="title"/>
          </p:nvPr>
        </p:nvSpPr>
        <p:spPr/>
        <p:txBody>
          <a:bodyPr/>
          <a:lstStyle/>
          <a:p>
            <a:pPr eaLnBrk="1" hangingPunct="1">
              <a:defRPr/>
            </a:pPr>
            <a:r>
              <a:rPr lang="en-US" altLang="en-US" dirty="0">
                <a:solidFill>
                  <a:schemeClr val="hlink"/>
                </a:solidFill>
                <a:latin typeface="+mn-lt"/>
              </a:rPr>
              <a:t>Thanks for Your Participation!</a:t>
            </a:r>
            <a:endParaRPr altLang="en-US" dirty="0">
              <a:solidFill>
                <a:schemeClr val="hlink"/>
              </a:solidFill>
              <a:latin typeface="+mn-lt"/>
            </a:endParaRPr>
          </a:p>
        </p:txBody>
      </p:sp>
      <p:sp>
        <p:nvSpPr>
          <p:cNvPr id="129026" name="Rectangle 3">
            <a:extLst>
              <a:ext uri="{FF2B5EF4-FFF2-40B4-BE49-F238E27FC236}">
                <a16:creationId xmlns:a16="http://schemas.microsoft.com/office/drawing/2014/main" id="{C5BF13CF-BDAD-5643-A52A-CF4DF0445597}"/>
              </a:ext>
            </a:extLst>
          </p:cNvPr>
          <p:cNvSpPr>
            <a:spLocks noGrp="1" noChangeArrowheads="1"/>
          </p:cNvSpPr>
          <p:nvPr>
            <p:ph idx="1"/>
          </p:nvPr>
        </p:nvSpPr>
        <p:spPr/>
        <p:txBody>
          <a:bodyPr/>
          <a:lstStyle/>
          <a:p>
            <a:pPr marL="114300" indent="0" eaLnBrk="1" hangingPunct="1">
              <a:buFont typeface="Arial" panose="020B0604020202020204" pitchFamily="34" charset="0"/>
              <a:buNone/>
            </a:pPr>
            <a:r>
              <a:rPr lang="en-US" altLang="en-US" b="1" dirty="0"/>
              <a:t>Kristin Vaughn, CPC, CPMA, QMC, QMGC, ICDCT-CM</a:t>
            </a:r>
          </a:p>
          <a:p>
            <a:pPr marL="114300" indent="0" eaLnBrk="1" hangingPunct="1"/>
            <a:r>
              <a:rPr lang="en-US" altLang="en-US" b="1" dirty="0"/>
              <a:t>573.332.8348</a:t>
            </a:r>
          </a:p>
          <a:p>
            <a:pPr marL="114300" indent="0" eaLnBrk="1" hangingPunct="1"/>
            <a:r>
              <a:rPr lang="en-US" altLang="en-US" b="1" dirty="0"/>
              <a:t>E-mail:  </a:t>
            </a:r>
            <a:r>
              <a:rPr lang="en-US" altLang="en-US" b="1" dirty="0">
                <a:hlinkClick r:id="rId3"/>
              </a:rPr>
              <a:t>kristin@askmuellerconsulting.com</a:t>
            </a:r>
            <a:endParaRPr lang="en-US" altLang="en-US" b="1" dirty="0"/>
          </a:p>
          <a:p>
            <a:pPr marL="114300" indent="0" eaLnBrk="1" hangingPunct="1"/>
            <a:r>
              <a:rPr lang="en-US" altLang="en-US" b="1" dirty="0">
                <a:hlinkClick r:id="rId4"/>
              </a:rPr>
              <a:t>http://www.askmuellerconsulting.com</a:t>
            </a:r>
            <a:endParaRPr lang="en-US" altLang="en-US" b="1" dirty="0"/>
          </a:p>
          <a:p>
            <a:pPr marL="114300" indent="0" eaLnBrk="1" hangingPunct="1"/>
            <a:endParaRPr lang="en-US" altLang="en-US" b="1" dirty="0"/>
          </a:p>
          <a:p>
            <a:pPr marL="114300" indent="0" eaLnBrk="1" hangingPunct="1">
              <a:buFont typeface="Arial" panose="020B0604020202020204" pitchFamily="34" charset="0"/>
              <a:buNone/>
            </a:pPr>
            <a:endParaRPr lang="en-US" altLang="en-US" b="1"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nodeType="withEffect">
                                  <p:stCondLst>
                                    <p:cond delay="0"/>
                                  </p:stCondLst>
                                  <p:childTnLst>
                                    <p:animEffect transition="out" filter="fade">
                                      <p:cBhvr>
                                        <p:cTn id="6" dur="500"/>
                                        <p:tgtEl>
                                          <p:spTgt spid="25602"/>
                                        </p:tgtEl>
                                      </p:cBhvr>
                                    </p:animEffect>
                                    <p:animScale>
                                      <p:cBhvr>
                                        <p:cTn id="7" dur="250" autoRev="1" fill="hold"/>
                                        <p:tgtEl>
                                          <p:spTgt spid="25602"/>
                                        </p:tgtEl>
                                      </p:cBhvr>
                                      <p:by x="104999" y="104999"/>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C4F50-BFE2-D94F-5419-A810DC413014}"/>
              </a:ext>
            </a:extLst>
          </p:cNvPr>
          <p:cNvSpPr>
            <a:spLocks noGrp="1"/>
          </p:cNvSpPr>
          <p:nvPr>
            <p:ph type="title"/>
          </p:nvPr>
        </p:nvSpPr>
        <p:spPr/>
        <p:txBody>
          <a:bodyPr/>
          <a:lstStyle/>
          <a:p>
            <a:pPr>
              <a:defRPr/>
            </a:pPr>
            <a:r>
              <a:rPr lang="en-US" sz="4400" dirty="0">
                <a:latin typeface="+mn-lt"/>
              </a:rPr>
              <a:t>2024 ICD-10 GI Specific Changes</a:t>
            </a:r>
          </a:p>
        </p:txBody>
      </p:sp>
      <p:sp>
        <p:nvSpPr>
          <p:cNvPr id="3" name="Content Placeholder 2">
            <a:extLst>
              <a:ext uri="{FF2B5EF4-FFF2-40B4-BE49-F238E27FC236}">
                <a16:creationId xmlns:a16="http://schemas.microsoft.com/office/drawing/2014/main" id="{09489F81-27D9-BFDF-60EB-F800A333DEB0}"/>
              </a:ext>
            </a:extLst>
          </p:cNvPr>
          <p:cNvSpPr>
            <a:spLocks noGrp="1"/>
          </p:cNvSpPr>
          <p:nvPr>
            <p:ph idx="1"/>
          </p:nvPr>
        </p:nvSpPr>
        <p:spPr>
          <a:xfrm>
            <a:off x="493776" y="1752600"/>
            <a:ext cx="7886700" cy="4191000"/>
          </a:xfrm>
        </p:spPr>
        <p:txBody>
          <a:bodyPr>
            <a:normAutofit/>
          </a:bodyPr>
          <a:lstStyle/>
          <a:p>
            <a:pPr marL="114300" indent="0">
              <a:buNone/>
              <a:defRPr/>
            </a:pPr>
            <a:r>
              <a:rPr lang="en-US" sz="2000" dirty="0"/>
              <a:t>K90.821  	Short bowel syndrome with colon in continuity</a:t>
            </a:r>
          </a:p>
          <a:p>
            <a:pPr marL="114300" indent="0">
              <a:buNone/>
              <a:defRPr/>
            </a:pPr>
            <a:r>
              <a:rPr lang="en-US" sz="2000" dirty="0"/>
              <a:t>K90.822  	Short bowel syndrome without colon in continuity</a:t>
            </a:r>
          </a:p>
          <a:p>
            <a:pPr marL="114300" indent="0">
              <a:buNone/>
              <a:defRPr/>
            </a:pPr>
            <a:r>
              <a:rPr lang="en-US" sz="2000" dirty="0"/>
              <a:t>K90.829  	Short bowel syndrome, unspecified</a:t>
            </a:r>
          </a:p>
          <a:p>
            <a:pPr marL="114300" indent="0">
              <a:buNone/>
              <a:defRPr/>
            </a:pPr>
            <a:r>
              <a:rPr lang="en-US" sz="2000" dirty="0"/>
              <a:t>K90.83   	Intestinal failure</a:t>
            </a:r>
          </a:p>
          <a:p>
            <a:pPr marL="114300" indent="0">
              <a:buNone/>
              <a:defRPr/>
            </a:pPr>
            <a:r>
              <a:rPr lang="en-US" sz="2000" dirty="0"/>
              <a:t>Q44.70		Other congenital malformation of liver, unspecified</a:t>
            </a:r>
          </a:p>
          <a:p>
            <a:pPr marL="114300" indent="0">
              <a:buNone/>
              <a:defRPr/>
            </a:pPr>
            <a:r>
              <a:rPr lang="en-US" sz="2000" dirty="0"/>
              <a:t>Q44.71		Alagille syndrome</a:t>
            </a:r>
          </a:p>
          <a:p>
            <a:pPr marL="114300" indent="0">
              <a:buNone/>
              <a:defRPr/>
            </a:pPr>
            <a:r>
              <a:rPr lang="en-US" sz="2000" dirty="0"/>
              <a:t>Q44.79		Other congenital malformations of liver</a:t>
            </a:r>
          </a:p>
          <a:p>
            <a:pPr marL="0" indent="0">
              <a:buNone/>
              <a:defRPr/>
            </a:pPr>
            <a:r>
              <a:rPr lang="en-US" sz="2000" dirty="0"/>
              <a:t>  R09.A2		Foreign body sensation, throat</a:t>
            </a:r>
          </a:p>
          <a:p>
            <a:pPr marL="0" indent="0">
              <a:buNone/>
              <a:defRPr/>
            </a:pPr>
            <a:r>
              <a:rPr lang="en-US" sz="2000" dirty="0"/>
              <a:t>  R09.A9		Foreign body sensation, other site</a:t>
            </a:r>
          </a:p>
          <a:p>
            <a:pPr marL="0" indent="0">
              <a:buNone/>
              <a:defRPr/>
            </a:pPr>
            <a:endParaRPr lang="en-US" dirty="0"/>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36735-D811-918E-E199-B5376F9A03FA}"/>
              </a:ext>
            </a:extLst>
          </p:cNvPr>
          <p:cNvSpPr>
            <a:spLocks noGrp="1"/>
          </p:cNvSpPr>
          <p:nvPr>
            <p:ph type="title"/>
          </p:nvPr>
        </p:nvSpPr>
        <p:spPr/>
        <p:txBody>
          <a:bodyPr/>
          <a:lstStyle/>
          <a:p>
            <a:pPr>
              <a:defRPr/>
            </a:pPr>
            <a:r>
              <a:rPr lang="en-US" dirty="0">
                <a:latin typeface="+mn-lt"/>
              </a:rPr>
              <a:t>2024 ICD-10 GI Specific Changes</a:t>
            </a:r>
          </a:p>
        </p:txBody>
      </p:sp>
      <p:sp>
        <p:nvSpPr>
          <p:cNvPr id="3" name="Content Placeholder 2">
            <a:extLst>
              <a:ext uri="{FF2B5EF4-FFF2-40B4-BE49-F238E27FC236}">
                <a16:creationId xmlns:a16="http://schemas.microsoft.com/office/drawing/2014/main" id="{18E033A8-340B-3172-B234-E7822710CC76}"/>
              </a:ext>
            </a:extLst>
          </p:cNvPr>
          <p:cNvSpPr>
            <a:spLocks noGrp="1"/>
          </p:cNvSpPr>
          <p:nvPr>
            <p:ph idx="1"/>
          </p:nvPr>
        </p:nvSpPr>
        <p:spPr>
          <a:xfrm>
            <a:off x="457200" y="1676400"/>
            <a:ext cx="7922419" cy="4254104"/>
          </a:xfrm>
        </p:spPr>
        <p:txBody>
          <a:bodyPr>
            <a:normAutofit fontScale="92500"/>
          </a:bodyPr>
          <a:lstStyle/>
          <a:p>
            <a:pPr marL="0" indent="0">
              <a:buNone/>
              <a:defRPr/>
            </a:pPr>
            <a:r>
              <a:rPr lang="en-US" dirty="0"/>
              <a:t>Z83.710		Family history of adenomatous and serrated polyps</a:t>
            </a:r>
          </a:p>
          <a:p>
            <a:pPr marL="0" indent="0">
              <a:buNone/>
              <a:defRPr/>
            </a:pPr>
            <a:r>
              <a:rPr lang="en-US" dirty="0"/>
              <a:t>Z83.711		Family history of hyperplastic colon polyps</a:t>
            </a:r>
          </a:p>
          <a:p>
            <a:pPr marL="0" indent="0">
              <a:buNone/>
              <a:defRPr/>
            </a:pPr>
            <a:r>
              <a:rPr lang="en-US" dirty="0"/>
              <a:t>Z83.718		Other family history of colon polyps</a:t>
            </a:r>
          </a:p>
          <a:p>
            <a:pPr marL="0" indent="0">
              <a:buNone/>
              <a:defRPr/>
            </a:pPr>
            <a:r>
              <a:rPr lang="en-US" dirty="0"/>
              <a:t>Z83.719		Family history of colon polyps, unspecified</a:t>
            </a:r>
          </a:p>
          <a:p>
            <a:pPr marL="0" indent="0">
              <a:buNone/>
              <a:defRPr/>
            </a:pPr>
            <a:r>
              <a:rPr lang="en-US" dirty="0"/>
              <a:t>Z91.A41		Caregiver's other noncompliance with patient’s 			medication regimen due to financial hardship</a:t>
            </a:r>
          </a:p>
          <a:p>
            <a:pPr marL="0" indent="0">
              <a:buNone/>
              <a:defRPr/>
            </a:pPr>
            <a:r>
              <a:rPr lang="en-US" dirty="0"/>
              <a:t>Z91.A48		Caregiver's other noncompliance with patient’s 			medication regimen for other reason</a:t>
            </a:r>
          </a:p>
          <a:p>
            <a:pPr marL="0" indent="0">
              <a:buNone/>
              <a:defRPr/>
            </a:pPr>
            <a:r>
              <a:rPr lang="en-US" dirty="0"/>
              <a:t>Z91.A91		Caregiver's noncompliance with patient's other medical 		treatment and regimen due to financial hardship</a:t>
            </a:r>
          </a:p>
          <a:p>
            <a:pPr marL="0" indent="0">
              <a:buNone/>
              <a:defRPr/>
            </a:pPr>
            <a:r>
              <a:rPr lang="en-US" dirty="0"/>
              <a:t>Z91.A98		Caregiver's noncompliance with patient's other medical 		treatment and regimen for other reason</a:t>
            </a:r>
          </a:p>
          <a:p>
            <a:pPr marL="0" indent="0">
              <a:buNone/>
              <a:defRPr/>
            </a:pPr>
            <a:endParaRPr lang="en-US" dirty="0"/>
          </a:p>
          <a:p>
            <a:pPr marL="0" indent="0">
              <a:buNone/>
              <a:defRPr/>
            </a:pPr>
            <a:endParaRPr lang="en-US" dirty="0"/>
          </a:p>
          <a:p>
            <a:pPr marL="0" indent="0">
              <a:buNone/>
              <a:defRPr/>
            </a:pPr>
            <a:endParaRPr lang="en-US" dirty="0"/>
          </a:p>
          <a:p>
            <a:pPr>
              <a:defRPr/>
            </a:pPr>
            <a:endParaRPr lang="en-US" dirty="0"/>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3111F-5AED-618E-93E9-8033D9046935}"/>
              </a:ext>
            </a:extLst>
          </p:cNvPr>
          <p:cNvSpPr>
            <a:spLocks noGrp="1"/>
          </p:cNvSpPr>
          <p:nvPr>
            <p:ph type="title"/>
          </p:nvPr>
        </p:nvSpPr>
        <p:spPr/>
        <p:txBody>
          <a:bodyPr/>
          <a:lstStyle/>
          <a:p>
            <a:pPr>
              <a:defRPr/>
            </a:pPr>
            <a:r>
              <a:rPr lang="en-US" dirty="0">
                <a:latin typeface="+mn-lt"/>
              </a:rPr>
              <a:t>2024 ICD-10 GI Specific Changes</a:t>
            </a:r>
          </a:p>
        </p:txBody>
      </p:sp>
      <p:sp>
        <p:nvSpPr>
          <p:cNvPr id="3" name="Content Placeholder 2">
            <a:extLst>
              <a:ext uri="{FF2B5EF4-FFF2-40B4-BE49-F238E27FC236}">
                <a16:creationId xmlns:a16="http://schemas.microsoft.com/office/drawing/2014/main" id="{7F647362-0470-30BE-8700-367C1F16B2DC}"/>
              </a:ext>
            </a:extLst>
          </p:cNvPr>
          <p:cNvSpPr>
            <a:spLocks noGrp="1"/>
          </p:cNvSpPr>
          <p:nvPr>
            <p:ph idx="1"/>
          </p:nvPr>
        </p:nvSpPr>
        <p:spPr>
          <a:xfrm>
            <a:off x="457200" y="1600200"/>
            <a:ext cx="8001000" cy="4800600"/>
          </a:xfrm>
        </p:spPr>
        <p:txBody>
          <a:bodyPr/>
          <a:lstStyle/>
          <a:p>
            <a:pPr marL="0" indent="0">
              <a:buNone/>
              <a:defRPr/>
            </a:pPr>
            <a:r>
              <a:rPr lang="en-US" dirty="0"/>
              <a:t>Movement of Excludes-1 status to Excludes-2 status</a:t>
            </a:r>
          </a:p>
          <a:p>
            <a:pPr>
              <a:defRPr/>
            </a:pPr>
            <a:r>
              <a:rPr lang="en-US" dirty="0"/>
              <a:t>D12.X codes (Benign neoplasm of the colon) and K63.5 colon polyp are currently Excludes-1 codes which can’t be billed together.  On October 1, 2023, they will be Excludes-2 codes, meaning that a patient may have these two conditions.</a:t>
            </a:r>
          </a:p>
          <a:p>
            <a:pPr>
              <a:defRPr/>
            </a:pPr>
            <a:endParaRPr lang="en-US" dirty="0"/>
          </a:p>
          <a:p>
            <a:pPr marL="114300" indent="0">
              <a:buNone/>
              <a:defRPr/>
            </a:pPr>
            <a:r>
              <a:rPr lang="en-US" dirty="0"/>
              <a:t>Example: Polyps in the sigmoid and ascending colon removed by snare – pathology confirms the sigmoid polyp is an adenoma and the ascending colon polyp is a hyperplastic polyp:</a:t>
            </a:r>
          </a:p>
          <a:p>
            <a:pPr>
              <a:defRPr/>
            </a:pPr>
            <a:r>
              <a:rPr lang="en-US" dirty="0"/>
              <a:t>45385: D12.5 (benign neoplasm of sigmoid colon) and K63.5 (hyperplastic colon polyp) can be reported together.</a:t>
            </a:r>
          </a:p>
          <a:p>
            <a:pPr marL="114300" indent="0">
              <a:buNone/>
              <a:defRPr/>
            </a:pPr>
            <a:endParaRPr lang="en-US" dirty="0"/>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95C2-D771-078B-1A2B-74945F38BB1B}"/>
              </a:ext>
            </a:extLst>
          </p:cNvPr>
          <p:cNvSpPr>
            <a:spLocks noGrp="1"/>
          </p:cNvSpPr>
          <p:nvPr>
            <p:ph type="ctrTitle"/>
          </p:nvPr>
        </p:nvSpPr>
        <p:spPr>
          <a:xfrm>
            <a:off x="800100" y="4343400"/>
            <a:ext cx="6667500" cy="692944"/>
          </a:xfrm>
        </p:spPr>
        <p:txBody>
          <a:bodyPr>
            <a:normAutofit fontScale="90000"/>
          </a:bodyPr>
          <a:lstStyle/>
          <a:p>
            <a:pPr>
              <a:defRPr/>
            </a:pPr>
            <a:r>
              <a:rPr lang="en-US" sz="3300" dirty="0">
                <a:latin typeface="+mn-lt"/>
              </a:rPr>
              <a:t>2024 Medicare Physician Fee Schedule </a:t>
            </a:r>
            <a:r>
              <a:rPr lang="en-US" sz="3300" u="sng" dirty="0">
                <a:latin typeface="+mn-lt"/>
              </a:rPr>
              <a:t>Proposed</a:t>
            </a:r>
            <a:r>
              <a:rPr lang="en-US" sz="3300" dirty="0">
                <a:latin typeface="+mn-lt"/>
              </a:rPr>
              <a:t> Rule</a:t>
            </a:r>
          </a:p>
        </p:txBody>
      </p:sp>
    </p:spTree>
  </p:cSld>
  <p:clrMapOvr>
    <a:masterClrMapping/>
  </p:clrMapOvr>
  <p:transition spd="med">
    <p:random/>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skMueller lighthouse">
  <a:themeElements>
    <a:clrScheme name="Custom 3">
      <a:dk1>
        <a:sysClr val="windowText" lastClr="000000"/>
      </a:dk1>
      <a:lt1>
        <a:sysClr val="window" lastClr="FFFFFF"/>
      </a:lt1>
      <a:dk2>
        <a:srgbClr val="464646"/>
      </a:dk2>
      <a:lt2>
        <a:srgbClr val="DEF5FA"/>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2">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skMueller lighthouse">
  <a:themeElements>
    <a:clrScheme name="Custom 3">
      <a:dk1>
        <a:sysClr val="windowText" lastClr="000000"/>
      </a:dk1>
      <a:lt1>
        <a:sysClr val="window" lastClr="FFFFFF"/>
      </a:lt1>
      <a:dk2>
        <a:srgbClr val="464646"/>
      </a:dk2>
      <a:lt2>
        <a:srgbClr val="DEF5FA"/>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2">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10629</TotalTime>
  <Words>4719</Words>
  <Application>Microsoft Macintosh PowerPoint</Application>
  <PresentationFormat>On-screen Show (4:3)</PresentationFormat>
  <Paragraphs>299</Paragraphs>
  <Slides>50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50</vt:i4>
      </vt:variant>
    </vt:vector>
  </HeadingPairs>
  <TitlesOfParts>
    <vt:vector size="56" baseType="lpstr">
      <vt:lpstr>Arial</vt:lpstr>
      <vt:lpstr>Calibri</vt:lpstr>
      <vt:lpstr>Cambria</vt:lpstr>
      <vt:lpstr>Muli</vt:lpstr>
      <vt:lpstr>AskMueller lighthouse</vt:lpstr>
      <vt:lpstr>1_AskMueller lighthouse</vt:lpstr>
      <vt:lpstr>Top Coding &amp; Billing Issues Impacting GI Practices</vt:lpstr>
      <vt:lpstr>Disclosure  </vt:lpstr>
      <vt:lpstr>Objectives:   </vt:lpstr>
      <vt:lpstr>2024 ICD-10 GI Changes</vt:lpstr>
      <vt:lpstr>2024 ICD-10 GI Specific Changes</vt:lpstr>
      <vt:lpstr>2024 ICD-10 GI Specific Changes</vt:lpstr>
      <vt:lpstr>2024 ICD-10 GI Specific Changes</vt:lpstr>
      <vt:lpstr>2024 ICD-10 GI Specific Changes</vt:lpstr>
      <vt:lpstr>2024 Medicare Physician Fee Schedule Proposed Rule</vt:lpstr>
      <vt:lpstr>CY 2024 PFS Ratesetting and Conversion Factor</vt:lpstr>
      <vt:lpstr>Split (or Shared) Evaluation and Management (E/M) visits</vt:lpstr>
      <vt:lpstr>Medical Necessity: Diagnostic Upper Endoscopy</vt:lpstr>
      <vt:lpstr>Medical Necessity: Diagnostic Upper Endoscopy</vt:lpstr>
      <vt:lpstr>Upper GI Endoscopy Preauthorization Requirements</vt:lpstr>
      <vt:lpstr>Medical Necessity: Biopsies of Normal Tissue</vt:lpstr>
      <vt:lpstr>Medical Necessity: Biopsies of Normal Tissue</vt:lpstr>
      <vt:lpstr>Screening Colonoscopy Updates</vt:lpstr>
      <vt:lpstr>Medicare Screening Colonoscopy Loophole</vt:lpstr>
      <vt:lpstr>Medicare Screening Colonoscopy Loophole</vt:lpstr>
      <vt:lpstr>Colorectal Cancer Screening</vt:lpstr>
      <vt:lpstr>MLN #MM13017 – Modifier KX </vt:lpstr>
      <vt:lpstr>ACA Update on Follow-Up Colonoscopy after Positive Stool Based Screening Findings</vt:lpstr>
      <vt:lpstr>Screening vs. Diagnostic Colonoscopy </vt:lpstr>
      <vt:lpstr>Screening versus Diagnostic Colonoscopy</vt:lpstr>
      <vt:lpstr>Screening versus Diagnostic Colonoscopy</vt:lpstr>
      <vt:lpstr>Screening versus Diagnostic Colonoscopy</vt:lpstr>
      <vt:lpstr>Average Risk Screening</vt:lpstr>
      <vt:lpstr>High Risk Screening</vt:lpstr>
      <vt:lpstr>Surveillance Colonoscopy</vt:lpstr>
      <vt:lpstr>Surveillance Colonoscopy</vt:lpstr>
      <vt:lpstr>You were supposed to bill a screening…</vt:lpstr>
      <vt:lpstr>You were supposed to bill a screening…</vt:lpstr>
      <vt:lpstr>Screening Modifiers</vt:lpstr>
      <vt:lpstr>Visit before screening colonoscopy</vt:lpstr>
      <vt:lpstr>2023 E&amp;M Updates</vt:lpstr>
      <vt:lpstr>2023 Evaluation and Management Changes</vt:lpstr>
      <vt:lpstr>2023 Evaluation and Management Changes</vt:lpstr>
      <vt:lpstr>Levels of Evaluation &amp; Management Services</vt:lpstr>
      <vt:lpstr>E&amp;M Services by Medical Decision Making</vt:lpstr>
      <vt:lpstr>E&amp;M Services by Time</vt:lpstr>
      <vt:lpstr>E&amp;M Services by Time</vt:lpstr>
      <vt:lpstr>CPT Code Descriptions</vt:lpstr>
      <vt:lpstr>Inpatient and Observation Care Services</vt:lpstr>
      <vt:lpstr>Inpatient and Observation Care Services</vt:lpstr>
      <vt:lpstr>Inpatient and Observation Consultation Services</vt:lpstr>
      <vt:lpstr>Documentation Tips</vt:lpstr>
      <vt:lpstr>Documentation Tips – Initial Hospital Visits:</vt:lpstr>
      <vt:lpstr>Documentation Tips – Initial Hospital Visits:</vt:lpstr>
      <vt:lpstr>Documentation Tips – Subsequent Hospital Visits:</vt:lpstr>
      <vt:lpstr>Thanks for Your Participation!</vt:lpstr>
    </vt:vector>
  </TitlesOfParts>
  <Company>Kathleen Mueller, RN, CPC, CCS-P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Endoscopy Coding and Billing</dc:title>
  <dc:creator>Kathy</dc:creator>
  <cp:lastModifiedBy>Jill Smith</cp:lastModifiedBy>
  <cp:revision>384</cp:revision>
  <cp:lastPrinted>2021-05-24T15:13:09Z</cp:lastPrinted>
  <dcterms:created xsi:type="dcterms:W3CDTF">2009-07-17T21:53:23Z</dcterms:created>
  <dcterms:modified xsi:type="dcterms:W3CDTF">2023-09-22T17:19:02Z</dcterms:modified>
</cp:coreProperties>
</file>