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Lst>
  <p:notesMasterIdLst>
    <p:notesMasterId r:id="rId60"/>
  </p:notesMasterIdLst>
  <p:handoutMasterIdLst>
    <p:handoutMasterId r:id="rId61"/>
  </p:handoutMasterIdLst>
  <p:sldIdLst>
    <p:sldId id="258" r:id="rId5"/>
    <p:sldId id="2726" r:id="rId6"/>
    <p:sldId id="777" r:id="rId7"/>
    <p:sldId id="399" r:id="rId8"/>
    <p:sldId id="456" r:id="rId9"/>
    <p:sldId id="564" r:id="rId10"/>
    <p:sldId id="403" r:id="rId11"/>
    <p:sldId id="404" r:id="rId12"/>
    <p:sldId id="405" r:id="rId13"/>
    <p:sldId id="644" r:id="rId14"/>
    <p:sldId id="408" r:id="rId15"/>
    <p:sldId id="409" r:id="rId16"/>
    <p:sldId id="410" r:id="rId17"/>
    <p:sldId id="411" r:id="rId18"/>
    <p:sldId id="412" r:id="rId19"/>
    <p:sldId id="416" r:id="rId20"/>
    <p:sldId id="413" r:id="rId21"/>
    <p:sldId id="635" r:id="rId22"/>
    <p:sldId id="415" r:id="rId23"/>
    <p:sldId id="425" r:id="rId24"/>
    <p:sldId id="426" r:id="rId25"/>
    <p:sldId id="428" r:id="rId26"/>
    <p:sldId id="429" r:id="rId27"/>
    <p:sldId id="430" r:id="rId28"/>
    <p:sldId id="433" r:id="rId29"/>
    <p:sldId id="434" r:id="rId30"/>
    <p:sldId id="435" r:id="rId31"/>
    <p:sldId id="632" r:id="rId32"/>
    <p:sldId id="436" r:id="rId33"/>
    <p:sldId id="439" r:id="rId34"/>
    <p:sldId id="440" r:id="rId35"/>
    <p:sldId id="442" r:id="rId36"/>
    <p:sldId id="637" r:id="rId37"/>
    <p:sldId id="452" r:id="rId38"/>
    <p:sldId id="543" r:id="rId39"/>
    <p:sldId id="638" r:id="rId40"/>
    <p:sldId id="645" r:id="rId41"/>
    <p:sldId id="457" r:id="rId42"/>
    <p:sldId id="629" r:id="rId43"/>
    <p:sldId id="256" r:id="rId44"/>
    <p:sldId id="776" r:id="rId45"/>
    <p:sldId id="780" r:id="rId46"/>
    <p:sldId id="781" r:id="rId47"/>
    <p:sldId id="778" r:id="rId48"/>
    <p:sldId id="454" r:id="rId49"/>
    <p:sldId id="521" r:id="rId50"/>
    <p:sldId id="784" r:id="rId51"/>
    <p:sldId id="471" r:id="rId52"/>
    <p:sldId id="474" r:id="rId53"/>
    <p:sldId id="459" r:id="rId54"/>
    <p:sldId id="560" r:id="rId55"/>
    <p:sldId id="566" r:id="rId56"/>
    <p:sldId id="561" r:id="rId57"/>
    <p:sldId id="495" r:id="rId58"/>
    <p:sldId id="643"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cky Johnson Rescola" initials="BJR" lastIdx="3" clrIdx="0">
    <p:extLst>
      <p:ext uri="{19B8F6BF-5375-455C-9EA6-DF929625EA0E}">
        <p15:presenceInfo xmlns:p15="http://schemas.microsoft.com/office/powerpoint/2012/main" userId="S::bjohnsonrescola@ccfa.org::87203659-6663-4e65-a822-d870e33e2d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26"/>
  </p:normalViewPr>
  <p:slideViewPr>
    <p:cSldViewPr snapToGrid="0">
      <p:cViewPr varScale="1">
        <p:scale>
          <a:sx n="105" d="100"/>
          <a:sy n="105" d="100"/>
        </p:scale>
        <p:origin x="117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25608258264298"/>
          <c:y val="0.17550922994202145"/>
          <c:w val="0.82222295598660555"/>
          <c:h val="0.7179862045030585"/>
        </c:manualLayout>
      </c:layout>
      <c:barChart>
        <c:barDir val="col"/>
        <c:grouping val="stacked"/>
        <c:varyColors val="0"/>
        <c:ser>
          <c:idx val="0"/>
          <c:order val="0"/>
          <c:tx>
            <c:strRef>
              <c:f>Sheet1!$C$1</c:f>
              <c:strCache>
                <c:ptCount val="1"/>
                <c:pt idx="0">
                  <c:v>Inpatient</c:v>
                </c:pt>
              </c:strCache>
            </c:strRef>
          </c:tx>
          <c:spPr>
            <a:solidFill>
              <a:srgbClr val="A1205D"/>
            </a:solidFill>
            <a:ln w="19050">
              <a:solidFill>
                <a:schemeClr val="bg1"/>
              </a:solid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5804-476E-98DF-37907E2F2D0F}"/>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PAF CD</c:v>
                </c:pt>
                <c:pt idx="1">
                  <c:v>Non-PAF CD</c:v>
                </c:pt>
                <c:pt idx="2">
                  <c:v>PAF CD</c:v>
                </c:pt>
                <c:pt idx="3">
                  <c:v>Non-PAF CD</c:v>
                </c:pt>
              </c:strCache>
            </c:strRef>
          </c:cat>
          <c:val>
            <c:numRef>
              <c:f>Sheet1!$C$2:$C$5</c:f>
              <c:numCache>
                <c:formatCode>#,##0</c:formatCode>
                <c:ptCount val="4"/>
                <c:pt idx="0">
                  <c:v>22441.34</c:v>
                </c:pt>
                <c:pt idx="1">
                  <c:v>3963.92</c:v>
                </c:pt>
                <c:pt idx="2">
                  <c:v>18504.650000000001</c:v>
                </c:pt>
                <c:pt idx="3">
                  <c:v>2138.3200000000002</c:v>
                </c:pt>
              </c:numCache>
            </c:numRef>
          </c:val>
          <c:extLst>
            <c:ext xmlns:c16="http://schemas.microsoft.com/office/drawing/2014/chart" uri="{C3380CC4-5D6E-409C-BE32-E72D297353CC}">
              <c16:uniqueId val="{00000001-5804-476E-98DF-37907E2F2D0F}"/>
            </c:ext>
          </c:extLst>
        </c:ser>
        <c:ser>
          <c:idx val="1"/>
          <c:order val="1"/>
          <c:tx>
            <c:strRef>
              <c:f>Sheet1!$D$1</c:f>
              <c:strCache>
                <c:ptCount val="1"/>
                <c:pt idx="0">
                  <c:v>Outpatient </c:v>
                </c:pt>
              </c:strCache>
            </c:strRef>
          </c:tx>
          <c:spPr>
            <a:solidFill>
              <a:srgbClr val="F48F30"/>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PAF CD</c:v>
                </c:pt>
                <c:pt idx="1">
                  <c:v>Non-PAF CD</c:v>
                </c:pt>
                <c:pt idx="2">
                  <c:v>PAF CD</c:v>
                </c:pt>
                <c:pt idx="3">
                  <c:v>Non-PAF CD</c:v>
                </c:pt>
              </c:strCache>
            </c:strRef>
          </c:cat>
          <c:val>
            <c:numRef>
              <c:f>Sheet1!$D$2:$D$5</c:f>
              <c:numCache>
                <c:formatCode>#,##0</c:formatCode>
                <c:ptCount val="4"/>
                <c:pt idx="0">
                  <c:v>33559.67</c:v>
                </c:pt>
                <c:pt idx="1">
                  <c:v>18188.560000000001</c:v>
                </c:pt>
                <c:pt idx="2">
                  <c:v>26821.119999999999</c:v>
                </c:pt>
                <c:pt idx="3">
                  <c:v>11975.92</c:v>
                </c:pt>
              </c:numCache>
            </c:numRef>
          </c:val>
          <c:extLst>
            <c:ext xmlns:c16="http://schemas.microsoft.com/office/drawing/2014/chart" uri="{C3380CC4-5D6E-409C-BE32-E72D297353CC}">
              <c16:uniqueId val="{00000002-5804-476E-98DF-37907E2F2D0F}"/>
            </c:ext>
          </c:extLst>
        </c:ser>
        <c:ser>
          <c:idx val="2"/>
          <c:order val="2"/>
          <c:tx>
            <c:strRef>
              <c:f>Sheet1!$E$1</c:f>
              <c:strCache>
                <c:ptCount val="1"/>
                <c:pt idx="0">
                  <c:v>Pharmacy</c:v>
                </c:pt>
              </c:strCache>
            </c:strRef>
          </c:tx>
          <c:spPr>
            <a:solidFill>
              <a:schemeClr val="accent3"/>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PAF CD</c:v>
                </c:pt>
                <c:pt idx="1">
                  <c:v>Non-PAF CD</c:v>
                </c:pt>
                <c:pt idx="2">
                  <c:v>PAF CD</c:v>
                </c:pt>
                <c:pt idx="3">
                  <c:v>Non-PAF CD</c:v>
                </c:pt>
              </c:strCache>
            </c:strRef>
          </c:cat>
          <c:val>
            <c:numRef>
              <c:f>Sheet1!$E$2:$E$5</c:f>
              <c:numCache>
                <c:formatCode>#,##0</c:formatCode>
                <c:ptCount val="4"/>
                <c:pt idx="0">
                  <c:v>28634.65</c:v>
                </c:pt>
                <c:pt idx="1">
                  <c:v>17756.16</c:v>
                </c:pt>
                <c:pt idx="2">
                  <c:v>25204.22</c:v>
                </c:pt>
                <c:pt idx="3">
                  <c:v>14799.1</c:v>
                </c:pt>
              </c:numCache>
            </c:numRef>
          </c:val>
          <c:extLst>
            <c:ext xmlns:c16="http://schemas.microsoft.com/office/drawing/2014/chart" uri="{C3380CC4-5D6E-409C-BE32-E72D297353CC}">
              <c16:uniqueId val="{00000003-5804-476E-98DF-37907E2F2D0F}"/>
            </c:ext>
          </c:extLst>
        </c:ser>
        <c:dLbls>
          <c:dLblPos val="ctr"/>
          <c:showLegendKey val="0"/>
          <c:showVal val="1"/>
          <c:showCatName val="0"/>
          <c:showSerName val="0"/>
          <c:showPercent val="0"/>
          <c:showBubbleSize val="0"/>
        </c:dLbls>
        <c:gapWidth val="80"/>
        <c:overlap val="100"/>
        <c:axId val="635284888"/>
        <c:axId val="635288168"/>
      </c:barChart>
      <c:catAx>
        <c:axId val="6352848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5288168"/>
        <c:crosses val="autoZero"/>
        <c:auto val="1"/>
        <c:lblAlgn val="ctr"/>
        <c:lblOffset val="100"/>
        <c:noMultiLvlLbl val="0"/>
      </c:catAx>
      <c:valAx>
        <c:axId val="635288168"/>
        <c:scaling>
          <c:orientation val="minMax"/>
          <c:max val="9000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a:t>Mean PPPY Cost</a:t>
                </a:r>
              </a:p>
            </c:rich>
          </c:tx>
          <c:layout>
            <c:manualLayout>
              <c:xMode val="edge"/>
              <c:yMode val="edge"/>
              <c:x val="2.8622943704851914E-2"/>
              <c:y val="0.3813055361174560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quot;$&quot;#,##0_);[Red]\(&quot;$&quot;#,##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5284888"/>
        <c:crosses val="autoZero"/>
        <c:crossBetween val="between"/>
        <c:majorUnit val="10000"/>
        <c:minorUnit val="2000"/>
      </c:valAx>
      <c:spPr>
        <a:noFill/>
        <a:ln>
          <a:noFill/>
        </a:ln>
        <a:effectLst/>
      </c:spPr>
    </c:plotArea>
    <c:legend>
      <c:legendPos val="b"/>
      <c:layout>
        <c:manualLayout>
          <c:xMode val="edge"/>
          <c:yMode val="edge"/>
          <c:x val="0.79954435668649493"/>
          <c:y val="0.25701365403368337"/>
          <c:w val="0.16302575116579343"/>
          <c:h val="0.1297969299047684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0.17699</cdr:x>
      <cdr:y>0.03988</cdr:y>
    </cdr:from>
    <cdr:to>
      <cdr:x>0.35668</cdr:x>
      <cdr:y>1</cdr:y>
    </cdr:to>
    <cdr:sp macro="" textlink="">
      <cdr:nvSpPr>
        <cdr:cNvPr id="2" name="Oval 1">
          <a:extLst xmlns:a="http://schemas.openxmlformats.org/drawingml/2006/main">
            <a:ext uri="{FF2B5EF4-FFF2-40B4-BE49-F238E27FC236}">
              <a16:creationId xmlns:a16="http://schemas.microsoft.com/office/drawing/2014/main" id="{197B7F19-D571-4013-992F-BCF2A93504E8}"/>
            </a:ext>
          </a:extLst>
        </cdr:cNvPr>
        <cdr:cNvSpPr/>
      </cdr:nvSpPr>
      <cdr:spPr>
        <a:xfrm xmlns:a="http://schemas.openxmlformats.org/drawingml/2006/main">
          <a:off x="1482375" y="349344"/>
          <a:ext cx="1505025" cy="3817709"/>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0.58778</cdr:x>
      <cdr:y>0.12236</cdr:y>
    </cdr:from>
    <cdr:to>
      <cdr:x>0.76322</cdr:x>
      <cdr:y>1</cdr:y>
    </cdr:to>
    <cdr:sp macro="" textlink="">
      <cdr:nvSpPr>
        <cdr:cNvPr id="3" name="Oval 2">
          <a:extLst xmlns:a="http://schemas.openxmlformats.org/drawingml/2006/main">
            <a:ext uri="{FF2B5EF4-FFF2-40B4-BE49-F238E27FC236}">
              <a16:creationId xmlns:a16="http://schemas.microsoft.com/office/drawing/2014/main" id="{8743A483-2D1F-42D7-9673-19645849744A}"/>
            </a:ext>
          </a:extLst>
        </cdr:cNvPr>
        <cdr:cNvSpPr/>
      </cdr:nvSpPr>
      <cdr:spPr>
        <a:xfrm xmlns:a="http://schemas.openxmlformats.org/drawingml/2006/main">
          <a:off x="4922939" y="569209"/>
          <a:ext cx="1469444" cy="3489758"/>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96172D-E38C-F245-AA8C-FBB2DC5CC759}" type="datetimeFigureOut">
              <a:rPr lang="en-US" smtClean="0"/>
              <a:t>9/30/23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CA1C67-FBF8-DD48-A4C3-80F0327BD472}" type="slidenum">
              <a:rPr lang="en-US" smtClean="0"/>
              <a:t>‹#›</a:t>
            </a:fld>
            <a:endParaRPr lang="en-US"/>
          </a:p>
        </p:txBody>
      </p:sp>
    </p:spTree>
    <p:extLst>
      <p:ext uri="{BB962C8B-B14F-4D97-AF65-F5344CB8AC3E}">
        <p14:creationId xmlns:p14="http://schemas.microsoft.com/office/powerpoint/2010/main" val="21121692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6E3BBD-EB4E-EC47-9758-5460AD0AAA45}" type="datetimeFigureOut">
              <a:rPr lang="en-US" smtClean="0"/>
              <a:t>9/30/23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2C62E-880E-DA41-BF14-A3BDA11749E7}" type="slidenum">
              <a:rPr lang="en-US" smtClean="0"/>
              <a:t>‹#›</a:t>
            </a:fld>
            <a:endParaRPr lang="en-US"/>
          </a:p>
        </p:txBody>
      </p:sp>
    </p:spTree>
    <p:extLst>
      <p:ext uri="{BB962C8B-B14F-4D97-AF65-F5344CB8AC3E}">
        <p14:creationId xmlns:p14="http://schemas.microsoft.com/office/powerpoint/2010/main" val="13876106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astrojournal.org/search/quic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55025A3-2D22-4419-837E-ACABAAA6E4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9C79485-5D5E-46FE-8162-A3DF8E791F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340" name="Slide Number Placeholder 3">
            <a:extLst>
              <a:ext uri="{FF2B5EF4-FFF2-40B4-BE49-F238E27FC236}">
                <a16:creationId xmlns:a16="http://schemas.microsoft.com/office/drawing/2014/main" id="{0378D8C1-3191-4209-A344-EE63EF46F9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03E4DFB-B952-4ADA-A935-5D2333D460FE}" type="slidenum">
              <a:rPr lang="en-US" altLang="en-US">
                <a:latin typeface="Garamond" panose="02020404030301010803" pitchFamily="18" charset="0"/>
              </a:rPr>
              <a:pPr/>
              <a:t>4</a:t>
            </a:fld>
            <a:endParaRPr lang="en-US" altLang="en-US">
              <a:latin typeface="Garamond" panose="02020404030301010803" pitchFamily="18" charset="0"/>
            </a:endParaRPr>
          </a:p>
        </p:txBody>
      </p:sp>
    </p:spTree>
    <p:extLst>
      <p:ext uri="{BB962C8B-B14F-4D97-AF65-F5344CB8AC3E}">
        <p14:creationId xmlns:p14="http://schemas.microsoft.com/office/powerpoint/2010/main" val="103277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BD9932A-9C9B-462F-9025-C05DBFADA9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7792840D-72E3-4010-BE15-5825030855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5BA8A6E6-66C5-47F1-84CF-2985B49BEC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A040DB-B258-44BC-9B3D-AA6774A0AF15}" type="slidenum">
              <a:rPr lang="en-US" altLang="en-US">
                <a:latin typeface="Garamond" panose="02020404030301010803" pitchFamily="18" charset="0"/>
              </a:rPr>
              <a:pPr/>
              <a:t>18</a:t>
            </a:fld>
            <a:endParaRPr lang="en-US" altLang="en-US">
              <a:latin typeface="Garamond" panose="02020404030301010803" pitchFamily="18" charset="0"/>
            </a:endParaRPr>
          </a:p>
        </p:txBody>
      </p:sp>
    </p:spTree>
    <p:extLst>
      <p:ext uri="{BB962C8B-B14F-4D97-AF65-F5344CB8AC3E}">
        <p14:creationId xmlns:p14="http://schemas.microsoft.com/office/powerpoint/2010/main" val="1167548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0D2FDB4-5582-4320-8B7F-2672574808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0CE0AF1A-931E-488D-9075-F629D3316F7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a:defRPr/>
            </a:pPr>
            <a:r>
              <a:rPr lang="en-US" altLang="en-US"/>
              <a:t>Dewint P, Hansen BE, Verhey E, Oldenburg B, Daniel W. Hommes, Marie J. Pierik, Cyriel Ponsioen, Hendrik M. van Dullemen, Maurice G. Russel, Adriaan A. van Bodegraven, Christien J. van der Woude </a:t>
            </a:r>
            <a:r>
              <a:rPr lang="en-US" altLang="en-US">
                <a:hlinkClick r:id="rId3"/>
              </a:rPr>
              <a:t>et al.</a:t>
            </a:r>
            <a:r>
              <a:rPr lang="en-US" altLang="en-US"/>
              <a:t> Adding Ciprofloxacin to Adalimumab Results in a Higher Fistula Closure Rate in Perianal Fistulizing Crohn's Disease. Gastroenterology 2012 Vol. 142, Issue 5, Supplement 1, Page S-212.</a:t>
            </a:r>
          </a:p>
          <a:p>
            <a:pPr>
              <a:defRPr/>
            </a:pPr>
            <a:endParaRPr lang="en-US" altLang="en-US"/>
          </a:p>
          <a:p>
            <a:pPr>
              <a:defRPr/>
            </a:pPr>
            <a:endParaRPr lang="en-US" altLang="en-US"/>
          </a:p>
          <a:p>
            <a:pPr>
              <a:defRPr/>
            </a:pPr>
            <a:r>
              <a:rPr lang="en-US" altLang="en-US"/>
              <a:t>AddingCiprofloxacintoAdalimumabResultsinaHigherFistulaClosureRateinPerianalFistulizingCrohn'sDiseasePieterDewint,BettinaE.Hansen,ElkeVerhey,BasOldenburg,DanielW.Hommes,MarieJ.Pierik,CyrielPonsioen,HendrikM.vanDullemen,MauriceG.Russel,AdriaanA.vanBodegraven,ChristienJ.vanderWoudeBACKGROUND:Bothanti-TNFagentsandantibioticshaveshowntheirefficacyfortheclosureofperianalCrohn'sfistulas.Theexistenceofanadditiveeffectofcombinationtherapyforfistulaclosureremainstobedemonstrated.METHODS:Amulticenter,double-blind,placebocontrolledtrialwasconducted,evaluatingadalimumabincombinationwithcipro-floxacinorplacebointhetreatmentofactivefistulizing,perianaldiseaseinCrohn'sdiseasepatients(ADAFI).Seventy-sixpatientswereenrolledandreceivedinductiontherapywithadalimumabsubcutaneously(160mgonweek0,80mgonweek2),followedbymaintenancetherapy(40mgeveryotherweek)togetherwithplaceboorciprofloxacin500mgtwicedailyfor12weeks,dependingontherandomizationarm.Theanalyseswerebasedonthemodifiedintention-to-treatpopulationafterexclusionof4patientswithspontaneousfistulaclosurebeforestudystartand2patientsinwhomperianaldrainswereleftinsitu.Theprimaryendpointwasclinicalresponse,definedasareductionof≥50%ofthenumberofdrainingperianalfistulasfrombaselinetoweek12.Patientsnotevaluatedatthesheduledtimepointswerecodedasnon-responders.SecondaryendpointswerechangeinPerianalCrohn'sDiseaseActivityIndex(PDAI)frombaselineandinductionofremissionofCrohn'sdiseasebasedonCrohn'sDiseaseActivityIndex(CDAI).RESULTS:Seventeen(47,2%)of36patientsassignedtoadalimumabplusplaceboand24(70,6%)of34assignedtoadalimumabincombinationwithciprofloxacinshowedclinicalresponseatweek12(p=0.047).Atweek24,nosignificantdifferencebetweenthe2groups(17/36resp21/34)couldbewithheld(p=0.22).Theoverall,medianPDAIatweek12andweek24(medianPDAI=3resp3)wassignificantlylowerthanatbaseline(medianPDAI=7)(p&lt;0.001).However,comparingthe2treatmentarms,nosignificantdifferenceinthechangeofPDAIfrombaselinecouldbedetectedatweek12noratweek24(p=0.16respp=0.32).CombinationtherapywithciprofloxacinwasmoresuccessfulthanadalimumabaloneatinducingremissionofCrohn'sdisease(CDAI&lt;150)atweek12(68.8%vs26.7%,p=0.02).Intotal,24(34,3%)of70patientshadpreviouslyreceivedinfliximab.Thisdidnotinfluenceperianalfistularesponseratetotreatmentwithadalimumab,comparedtopatientsnaivetoinfliximab(62.5%resp56.5%(p=0.63)).CONCLUSION:FortheinductionofperianalfistulaclosureinCrohn'sDisease,combinationtherapyofadalimumabandciprofloxacinishighlyeffectiveandcanbeadvocatedoveradalimumabalone.Afterdiscontinuationofantibiotictherapy,theinitialbeneficialeffectofco-administrationonfistulaclosurerateisnotmaintained.Previoustreatmentwithinfliximabdoesnotinfluencethepotencyofadalimumabtoinduceperianalfistulaclosure.</a:t>
            </a:r>
          </a:p>
        </p:txBody>
      </p:sp>
      <p:sp>
        <p:nvSpPr>
          <p:cNvPr id="47108" name="Slide Number Placeholder 3">
            <a:extLst>
              <a:ext uri="{FF2B5EF4-FFF2-40B4-BE49-F238E27FC236}">
                <a16:creationId xmlns:a16="http://schemas.microsoft.com/office/drawing/2014/main" id="{7C40CD66-CAB8-4898-BC91-22F25F0718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7C3BCD9-4597-4636-B77F-1C9E9FAC89A9}" type="slidenum">
              <a:rPr lang="en-US" altLang="en-US">
                <a:solidFill>
                  <a:srgbClr val="000000"/>
                </a:solidFill>
                <a:latin typeface="Garamond" panose="02020404030301010803" pitchFamily="18" charset="0"/>
              </a:rPr>
              <a:pPr/>
              <a:t>22</a:t>
            </a:fld>
            <a:endParaRPr lang="en-US" altLang="en-US">
              <a:solidFill>
                <a:srgbClr val="000000"/>
              </a:solidFill>
              <a:latin typeface="Garamond" panose="02020404030301010803" pitchFamily="18" charset="0"/>
            </a:endParaRPr>
          </a:p>
        </p:txBody>
      </p:sp>
    </p:spTree>
    <p:extLst>
      <p:ext uri="{BB962C8B-B14F-4D97-AF65-F5344CB8AC3E}">
        <p14:creationId xmlns:p14="http://schemas.microsoft.com/office/powerpoint/2010/main" val="83590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36BBC9AF-AC87-47DC-962D-CA22EA476CD7}"/>
              </a:ext>
            </a:extLst>
          </p:cNvPr>
          <p:cNvSpPr>
            <a:spLocks noGrp="1" noRot="1" noChangeAspect="1" noTextEdit="1"/>
          </p:cNvSpPr>
          <p:nvPr>
            <p:ph type="sldImg"/>
          </p:nvPr>
        </p:nvSpPr>
        <p:spPr bwMode="auto">
          <a:xfrm>
            <a:off x="949325" y="320675"/>
            <a:ext cx="5035550" cy="37766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2A38A5C-8CE6-4A76-88A4-D616AAF77C54}"/>
              </a:ext>
            </a:extLst>
          </p:cNvPr>
          <p:cNvSpPr>
            <a:spLocks noGrp="1"/>
          </p:cNvSpPr>
          <p:nvPr>
            <p:ph type="body" idx="1"/>
          </p:nvPr>
        </p:nvSpPr>
        <p:spPr/>
        <p:txBody>
          <a:bodyPr>
            <a:normAutofit fontScale="47500" lnSpcReduction="20000"/>
          </a:bodyPr>
          <a:lstStyle/>
          <a:p>
            <a:pPr>
              <a:defRPr/>
            </a:pPr>
            <a:r>
              <a:rPr lang="en-US" b="1" dirty="0"/>
              <a:t>514</a:t>
            </a:r>
          </a:p>
          <a:p>
            <a:pPr>
              <a:defRPr/>
            </a:pPr>
            <a:r>
              <a:rPr lang="en-US" b="1" dirty="0"/>
              <a:t>Higher Infliximab Trough Levels Are Associated With a Higher Rate of</a:t>
            </a:r>
          </a:p>
          <a:p>
            <a:pPr>
              <a:defRPr/>
            </a:pPr>
            <a:r>
              <a:rPr lang="en-US" b="1" dirty="0"/>
              <a:t>Perianal Fistula Healing in Patients With Crohn's Disease</a:t>
            </a:r>
          </a:p>
          <a:p>
            <a:pPr>
              <a:defRPr/>
            </a:pPr>
            <a:r>
              <a:rPr lang="en-US" dirty="0"/>
              <a:t>Andres </a:t>
            </a:r>
            <a:r>
              <a:rPr lang="en-US" dirty="0" err="1"/>
              <a:t>Yarur</a:t>
            </a:r>
            <a:r>
              <a:rPr lang="en-US" dirty="0"/>
              <a:t>, </a:t>
            </a:r>
            <a:r>
              <a:rPr lang="en-US" dirty="0" err="1"/>
              <a:t>Vikram</a:t>
            </a:r>
            <a:r>
              <a:rPr lang="en-US" dirty="0"/>
              <a:t> </a:t>
            </a:r>
            <a:r>
              <a:rPr lang="en-US" dirty="0" err="1"/>
              <a:t>Kanagala</a:t>
            </a:r>
            <a:r>
              <a:rPr lang="en-US" dirty="0"/>
              <a:t>, Daniel Stein, Frank </a:t>
            </a:r>
            <a:r>
              <a:rPr lang="en-US" dirty="0" err="1"/>
              <a:t>Czul</a:t>
            </a:r>
            <a:r>
              <a:rPr lang="en-US" dirty="0"/>
              <a:t>, </a:t>
            </a:r>
            <a:r>
              <a:rPr lang="en-US" dirty="0" err="1"/>
              <a:t>Dilpesh</a:t>
            </a:r>
            <a:r>
              <a:rPr lang="en-US" dirty="0"/>
              <a:t> Agrawal, Yelena</a:t>
            </a:r>
          </a:p>
          <a:p>
            <a:pPr>
              <a:defRPr/>
            </a:pPr>
            <a:r>
              <a:rPr lang="pt-BR" dirty="0"/>
              <a:t>Zadvornova, Maria A. Quintero, Maria T. Abreu</a:t>
            </a:r>
          </a:p>
          <a:p>
            <a:pPr>
              <a:defRPr/>
            </a:pPr>
            <a:r>
              <a:rPr lang="en-US" dirty="0"/>
              <a:t>BACKGROUND: Perianal complications are common in Crohn's disease (CD) and are usually</a:t>
            </a:r>
          </a:p>
          <a:p>
            <a:pPr>
              <a:defRPr/>
            </a:pPr>
            <a:r>
              <a:rPr lang="en-US" dirty="0"/>
              <a:t>associated with a more aggressive disease behavior. While antibiotics and immunomodulators</a:t>
            </a:r>
          </a:p>
          <a:p>
            <a:pPr>
              <a:defRPr/>
            </a:pPr>
            <a:r>
              <a:rPr lang="en-US" dirty="0"/>
              <a:t>had been used with some success, anti-tumor necrosis factor (anti-TNF) agents likely represent</a:t>
            </a:r>
          </a:p>
          <a:p>
            <a:pPr>
              <a:defRPr/>
            </a:pPr>
            <a:r>
              <a:rPr lang="en-US" dirty="0"/>
              <a:t>the most efficacious medical therapy. Nevertheless, some patients with perianal fistulas</a:t>
            </a:r>
          </a:p>
          <a:p>
            <a:pPr>
              <a:defRPr/>
            </a:pPr>
            <a:r>
              <a:rPr lang="en-US" dirty="0"/>
              <a:t>do not benefit from therapy, which could be explained by the lack of sufficient drug. The</a:t>
            </a:r>
          </a:p>
          <a:p>
            <a:pPr>
              <a:defRPr/>
            </a:pPr>
            <a:r>
              <a:rPr lang="en-US" dirty="0"/>
              <a:t>aim of this study was to assess the correlation between perianal fistula healing (FH) and</a:t>
            </a:r>
          </a:p>
          <a:p>
            <a:pPr>
              <a:defRPr/>
            </a:pPr>
            <a:r>
              <a:rPr lang="en-US" dirty="0"/>
              <a:t>serum infliximab (IFX) trough levels. METHODS: This was a multicenter cross sectional</a:t>
            </a:r>
          </a:p>
          <a:p>
            <a:pPr>
              <a:defRPr/>
            </a:pPr>
            <a:r>
              <a:rPr lang="en-US" dirty="0"/>
              <a:t>study including patients with Crohn's disease (CD) with active perianal fistulas that were</a:t>
            </a:r>
          </a:p>
          <a:p>
            <a:pPr>
              <a:defRPr/>
            </a:pPr>
            <a:r>
              <a:rPr lang="en-US" dirty="0"/>
              <a:t>started on IFX and had been on the drug for at least 24 weeks. We excluded patients that</a:t>
            </a:r>
          </a:p>
          <a:p>
            <a:pPr>
              <a:defRPr/>
            </a:pPr>
            <a:r>
              <a:rPr lang="en-US" dirty="0"/>
              <a:t>underwent a fecal diversion procedure or proctectomy. Predictive variables included patient</a:t>
            </a:r>
          </a:p>
          <a:p>
            <a:pPr>
              <a:defRPr/>
            </a:pPr>
            <a:r>
              <a:rPr lang="en-US" dirty="0"/>
              <a:t>demographics, disease phenotype, Harvey Bradshaw index, trough IFX levels, anti-IFX</a:t>
            </a:r>
          </a:p>
          <a:p>
            <a:pPr>
              <a:defRPr/>
            </a:pPr>
            <a:r>
              <a:rPr lang="en-US" dirty="0"/>
              <a:t>antibodies (ATI), and medical therapy the patients were receiving at the time drug levels</a:t>
            </a:r>
          </a:p>
          <a:p>
            <a:pPr>
              <a:defRPr/>
            </a:pPr>
            <a:r>
              <a:rPr lang="en-US" dirty="0"/>
              <a:t>was measured. The primary outcome was FH defined as the absence of drainage. The</a:t>
            </a:r>
          </a:p>
          <a:p>
            <a:pPr>
              <a:defRPr/>
            </a:pPr>
            <a:r>
              <a:rPr lang="en-US" dirty="0"/>
              <a:t>secondary outcome was fistula closure. Rate of fistula healing was determined at each IFX</a:t>
            </a:r>
          </a:p>
          <a:p>
            <a:pPr>
              <a:defRPr/>
            </a:pPr>
            <a:r>
              <a:rPr lang="en-US" dirty="0"/>
              <a:t>quartile level in order to assess optimal IFX </a:t>
            </a:r>
            <a:r>
              <a:rPr lang="en-US" dirty="0" err="1"/>
              <a:t>threashold</a:t>
            </a:r>
            <a:r>
              <a:rPr lang="en-US" dirty="0"/>
              <a:t> levels. Receiver operating characteristic</a:t>
            </a:r>
          </a:p>
          <a:p>
            <a:pPr>
              <a:defRPr/>
            </a:pPr>
            <a:r>
              <a:rPr lang="en-US" dirty="0"/>
              <a:t>(ROC) analysis was also performed to evaluate how IFX levels predicted the primary and</a:t>
            </a:r>
          </a:p>
          <a:p>
            <a:pPr>
              <a:defRPr/>
            </a:pPr>
            <a:r>
              <a:rPr lang="en-US" dirty="0"/>
              <a:t>secondary outcomes. RESULTS: 117 patients were included. Mean age was 39 (SD: 14.8)</a:t>
            </a:r>
          </a:p>
          <a:p>
            <a:pPr>
              <a:defRPr/>
            </a:pPr>
            <a:r>
              <a:rPr lang="en-US" dirty="0"/>
              <a:t>and mean time between starting IFX and drug level measurement was 32 months (SD: 36).</a:t>
            </a:r>
          </a:p>
          <a:p>
            <a:pPr>
              <a:defRPr/>
            </a:pPr>
            <a:r>
              <a:rPr lang="en-US" dirty="0"/>
              <a:t>63 patents (53.9 %) had fistula healing while 36 (31%) also had fistula closure. 17 patients</a:t>
            </a:r>
          </a:p>
          <a:p>
            <a:pPr>
              <a:defRPr/>
            </a:pPr>
            <a:r>
              <a:rPr lang="en-US" dirty="0"/>
              <a:t>(14.5%) had setons placed. Patients with FH had significantly higher IFX level when compared</a:t>
            </a:r>
          </a:p>
          <a:p>
            <a:pPr>
              <a:defRPr/>
            </a:pPr>
            <a:r>
              <a:rPr lang="en-US" dirty="0"/>
              <a:t>to those with active fistulas (18.5 vs. 6.5 </a:t>
            </a:r>
            <a:r>
              <a:rPr lang="en-US" dirty="0" err="1"/>
              <a:t>μg</a:t>
            </a:r>
            <a:r>
              <a:rPr lang="en-US" dirty="0"/>
              <a:t>/mL respectively [p&lt;0.0001]). Other differences</a:t>
            </a:r>
          </a:p>
          <a:p>
            <a:pPr>
              <a:defRPr/>
            </a:pPr>
            <a:r>
              <a:rPr lang="en-US" dirty="0"/>
              <a:t>between those patients with and without FH are shown in Table 1. There was an incremental</a:t>
            </a:r>
          </a:p>
          <a:p>
            <a:pPr>
              <a:defRPr/>
            </a:pPr>
            <a:r>
              <a:rPr lang="en-US" dirty="0"/>
              <a:t>gain in FH with higher IFX levels (Figure 1). The AUC for the association between FH and</a:t>
            </a:r>
          </a:p>
          <a:p>
            <a:pPr>
              <a:defRPr/>
            </a:pPr>
            <a:r>
              <a:rPr lang="en-US" dirty="0"/>
              <a:t>IFX levels was 0.82 (p&lt;0.0001), while the AUC for the association of IFX levels and fistula</a:t>
            </a:r>
          </a:p>
          <a:p>
            <a:pPr>
              <a:defRPr/>
            </a:pPr>
            <a:r>
              <a:rPr lang="en-US" dirty="0"/>
              <a:t>closure was 0.69 (p=0.014). Patients with ATIs had a lower chance of developing FH (OR:</a:t>
            </a:r>
          </a:p>
          <a:p>
            <a:pPr>
              <a:defRPr/>
            </a:pPr>
            <a:r>
              <a:rPr lang="en-US" dirty="0"/>
              <a:t>0.04 [95%CI: 0.005-0.3], p&lt;0.001) and fistula closure (OR: 0.038 [95%CI: 0.005-0.3],</a:t>
            </a:r>
          </a:p>
          <a:p>
            <a:pPr>
              <a:defRPr/>
            </a:pPr>
            <a:r>
              <a:rPr lang="en-US" dirty="0"/>
              <a:t>p&gt;0.0001) but combination therapy with an immunomodulator did not increase the odds of</a:t>
            </a:r>
          </a:p>
          <a:p>
            <a:pPr>
              <a:defRPr/>
            </a:pPr>
            <a:r>
              <a:rPr lang="en-US" dirty="0"/>
              <a:t>achieving FH (OR: 1.7 [95%CI:0.8-3.7], p=0.157). CONCLUSIONS: We found a significant</a:t>
            </a:r>
          </a:p>
          <a:p>
            <a:pPr>
              <a:defRPr/>
            </a:pPr>
            <a:r>
              <a:rPr lang="en-US" dirty="0"/>
              <a:t>association between serum IFX levels and rates of FH. This association was stronger with</a:t>
            </a:r>
          </a:p>
          <a:p>
            <a:pPr>
              <a:defRPr/>
            </a:pPr>
            <a:r>
              <a:rPr lang="en-US" dirty="0"/>
              <a:t>FH (absence of drainage from the fistula) than with fistula closure. Notably, IFX levels</a:t>
            </a:r>
          </a:p>
          <a:p>
            <a:pPr>
              <a:defRPr/>
            </a:pPr>
            <a:r>
              <a:rPr lang="en-US" dirty="0"/>
              <a:t>needed to achieve FH were higher than what was been described for mucosal healing.</a:t>
            </a:r>
          </a:p>
          <a:p>
            <a:pPr>
              <a:defRPr/>
            </a:pPr>
            <a:endParaRPr lang="en-US" dirty="0"/>
          </a:p>
          <a:p>
            <a:pPr>
              <a:defRPr/>
            </a:pPr>
            <a:r>
              <a:rPr lang="en-US" dirty="0"/>
              <a:t>Achieving higher IFX levels in patients with CD and perianal fistulas may improve outcomes</a:t>
            </a:r>
          </a:p>
          <a:p>
            <a:pPr>
              <a:defRPr/>
            </a:pPr>
            <a:r>
              <a:rPr lang="en-US" dirty="0"/>
              <a:t>and should be considered in a treat-to-target strategy.</a:t>
            </a:r>
          </a:p>
          <a:p>
            <a:pPr>
              <a:defRPr/>
            </a:pPr>
            <a:r>
              <a:rPr lang="en-US" dirty="0"/>
              <a:t>TABLE 1: Differences between patients with and without fistula healing</a:t>
            </a:r>
          </a:p>
          <a:p>
            <a:pPr>
              <a:defRPr/>
            </a:pPr>
            <a:endParaRPr lang="en-US" dirty="0"/>
          </a:p>
          <a:p>
            <a:pPr>
              <a:defRPr/>
            </a:pPr>
            <a:r>
              <a:rPr lang="en-US" dirty="0"/>
              <a:t>Figure 1: Incremental gain in fistula healing (FH) rates in relation to infliximab (IFX)</a:t>
            </a:r>
          </a:p>
          <a:p>
            <a:pPr>
              <a:defRPr/>
            </a:pPr>
            <a:r>
              <a:rPr lang="en-US" dirty="0"/>
              <a:t>serum level</a:t>
            </a:r>
          </a:p>
          <a:p>
            <a:pPr>
              <a:defRPr/>
            </a:pPr>
            <a:endParaRPr lang="en-US" dirty="0"/>
          </a:p>
          <a:p>
            <a:pPr>
              <a:defRPr/>
            </a:pPr>
            <a:endParaRPr lang="en-US" sz="800" dirty="0"/>
          </a:p>
          <a:p>
            <a:pPr>
              <a:defRPr/>
            </a:pPr>
            <a:r>
              <a:rPr lang="en-US" sz="800" dirty="0"/>
              <a:t>	</a:t>
            </a:r>
          </a:p>
          <a:p>
            <a:pPr>
              <a:defRPr/>
            </a:pPr>
            <a:r>
              <a:rPr lang="en-US" sz="800" b="1" dirty="0"/>
              <a:t>#### PLEASE DO NOT DELETE CONTENT BELOW THIS LINE ! ####</a:t>
            </a:r>
          </a:p>
          <a:p>
            <a:pPr>
              <a:defRPr/>
            </a:pPr>
            <a:r>
              <a:rPr lang="en-US" sz="800" dirty="0"/>
              <a:t>			</a:t>
            </a:r>
          </a:p>
          <a:p>
            <a:pPr>
              <a:defRPr/>
            </a:pPr>
            <a:r>
              <a:rPr lang="en-US" sz="800" b="1" dirty="0"/>
              <a:t>###########  Presentation 'IFX_GLM_UST_DDW Abstracts of Interest_Final.pptx' created on May 22, 2016 ###########</a:t>
            </a:r>
          </a:p>
          <a:p>
            <a:pPr>
              <a:defRPr/>
            </a:pPr>
            <a:r>
              <a:rPr lang="en-US" sz="800" b="1" dirty="0"/>
              <a:t>Author:</a:t>
            </a:r>
            <a:r>
              <a:rPr lang="en-US" sz="800" dirty="0"/>
              <a:t> </a:t>
            </a:r>
            <a:r>
              <a:rPr lang="en-US" sz="800" dirty="0" err="1"/>
              <a:t>CEichelb</a:t>
            </a:r>
            <a:r>
              <a:rPr lang="en-US" sz="800" dirty="0"/>
              <a:t>     </a:t>
            </a:r>
            <a:r>
              <a:rPr lang="en-US" sz="800" b="1" dirty="0"/>
              <a:t>Intended Use:</a:t>
            </a:r>
            <a:r>
              <a:rPr lang="en-US" sz="800" dirty="0"/>
              <a:t> Unsolicited Not for Dissemination     </a:t>
            </a:r>
            <a:r>
              <a:rPr lang="en-US" sz="800" b="1" dirty="0"/>
              <a:t>Approval Date:</a:t>
            </a:r>
            <a:r>
              <a:rPr lang="en-US" sz="800" dirty="0"/>
              <a:t> 5/22/2016     </a:t>
            </a:r>
            <a:r>
              <a:rPr lang="en-US" sz="800" b="1" dirty="0"/>
              <a:t>Review By:</a:t>
            </a:r>
            <a:r>
              <a:rPr lang="en-US" sz="800" dirty="0"/>
              <a:t> 5/22/2017</a:t>
            </a:r>
          </a:p>
          <a:p>
            <a:pPr>
              <a:defRPr/>
            </a:pPr>
            <a:r>
              <a:rPr lang="en-US" sz="800" dirty="0"/>
              <a:t>***************  </a:t>
            </a:r>
            <a:r>
              <a:rPr lang="en-US" sz="800" b="1" dirty="0"/>
              <a:t>User Comments</a:t>
            </a:r>
            <a:r>
              <a:rPr lang="en-US" sz="800" dirty="0"/>
              <a:t> **************</a:t>
            </a:r>
          </a:p>
          <a:p>
            <a:pPr>
              <a:defRPr/>
            </a:pPr>
            <a:r>
              <a:rPr lang="en-US" sz="800" dirty="0"/>
              <a:t>*Developed by GI MSL team, lead by Nancy </a:t>
            </a:r>
            <a:r>
              <a:rPr lang="en-US" sz="800" dirty="0" err="1"/>
              <a:t>Rayhorn</a:t>
            </a:r>
            <a:r>
              <a:rPr lang="en-US" sz="800" dirty="0"/>
              <a:t>. Reviewed and approved by Jay Popp. </a:t>
            </a:r>
          </a:p>
          <a:p>
            <a:pPr>
              <a:defRPr/>
            </a:pPr>
            <a:r>
              <a:rPr lang="en-US" sz="800" dirty="0"/>
              <a:t>*</a:t>
            </a:r>
          </a:p>
          <a:p>
            <a:pPr>
              <a:defRPr/>
            </a:pPr>
            <a:r>
              <a:rPr lang="en-US" sz="800" dirty="0"/>
              <a:t>*******************************************</a:t>
            </a:r>
          </a:p>
          <a:p>
            <a:pPr>
              <a:defRPr/>
            </a:pPr>
            <a:r>
              <a:rPr lang="en-US" sz="800" b="1" dirty="0"/>
              <a:t>Presenter:</a:t>
            </a:r>
            <a:r>
              <a:rPr lang="en-US" sz="800" dirty="0"/>
              <a:t> MA Personnel     </a:t>
            </a:r>
            <a:r>
              <a:rPr lang="en-US" sz="800" b="1" dirty="0"/>
              <a:t>Intended for:</a:t>
            </a:r>
            <a:r>
              <a:rPr lang="en-US" sz="800" dirty="0"/>
              <a:t> HCP</a:t>
            </a:r>
          </a:p>
          <a:p>
            <a:pPr>
              <a:defRPr/>
            </a:pPr>
            <a:r>
              <a:rPr lang="en-US" sz="800" b="1" dirty="0"/>
              <a:t>Slide #:</a:t>
            </a:r>
            <a:r>
              <a:rPr lang="en-US" sz="800" dirty="0"/>
              <a:t>81</a:t>
            </a:r>
          </a:p>
        </p:txBody>
      </p:sp>
      <p:sp>
        <p:nvSpPr>
          <p:cNvPr id="56324" name="Slide Number Placeholder 3">
            <a:extLst>
              <a:ext uri="{FF2B5EF4-FFF2-40B4-BE49-F238E27FC236}">
                <a16:creationId xmlns:a16="http://schemas.microsoft.com/office/drawing/2014/main" id="{4EB1D18C-CEA1-4D9A-B5E7-81433459BD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ADA2EFB-B8E4-42E8-A26F-EAABD5EDA65B}" type="slidenum">
              <a:rPr lang="en-US" altLang="en-US"/>
              <a:pPr/>
              <a:t>28</a:t>
            </a:fld>
            <a:endParaRPr lang="en-US" altLang="en-US"/>
          </a:p>
        </p:txBody>
      </p:sp>
    </p:spTree>
    <p:extLst>
      <p:ext uri="{BB962C8B-B14F-4D97-AF65-F5344CB8AC3E}">
        <p14:creationId xmlns:p14="http://schemas.microsoft.com/office/powerpoint/2010/main" val="75771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B66F846E-1BF4-4A69-B6BE-18BE458C15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569777B-535A-4ADA-B4D4-912709AD62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8612" name="Slide Number Placeholder 3">
            <a:extLst>
              <a:ext uri="{FF2B5EF4-FFF2-40B4-BE49-F238E27FC236}">
                <a16:creationId xmlns:a16="http://schemas.microsoft.com/office/drawing/2014/main" id="{C8EDE758-E5C3-4DBB-ADCF-A4318C5853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CD536A-9E8F-49FE-B66E-4D0818E90E74}" type="slidenum">
              <a:rPr lang="en-US" altLang="en-US">
                <a:latin typeface="Garamond" panose="02020404030301010803" pitchFamily="18" charset="0"/>
              </a:rPr>
              <a:pPr/>
              <a:t>35</a:t>
            </a:fld>
            <a:endParaRPr lang="en-US" altLang="en-US">
              <a:latin typeface="Garamond" panose="02020404030301010803" pitchFamily="18" charset="0"/>
            </a:endParaRPr>
          </a:p>
        </p:txBody>
      </p:sp>
    </p:spTree>
    <p:extLst>
      <p:ext uri="{BB962C8B-B14F-4D97-AF65-F5344CB8AC3E}">
        <p14:creationId xmlns:p14="http://schemas.microsoft.com/office/powerpoint/2010/main" val="2704053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A9606751-1F02-452B-92CC-5DDE9CE9F1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4F386688-27A5-4AE6-8C3A-B349C3F35E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9F33461D-1006-4F95-935B-D82BA130E6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1935D3B-7A38-4F7F-AD05-833D6209525C}" type="slidenum">
              <a:rPr lang="en-US" altLang="en-US"/>
              <a:pPr/>
              <a:t>38</a:t>
            </a:fld>
            <a:endParaRPr lang="en-US" altLang="en-US"/>
          </a:p>
        </p:txBody>
      </p:sp>
    </p:spTree>
    <p:extLst>
      <p:ext uri="{BB962C8B-B14F-4D97-AF65-F5344CB8AC3E}">
        <p14:creationId xmlns:p14="http://schemas.microsoft.com/office/powerpoint/2010/main" val="4294499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EA741493-4A85-4A33-BA69-54F74A50FB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87796A1A-4FF7-4074-92D8-27C3F79623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2708" name="Slide Number Placeholder 3">
            <a:extLst>
              <a:ext uri="{FF2B5EF4-FFF2-40B4-BE49-F238E27FC236}">
                <a16:creationId xmlns:a16="http://schemas.microsoft.com/office/drawing/2014/main" id="{44E6F62A-7EC5-4AC1-9EF8-A21A2F2CAF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FC4330C-F328-49E3-A7F9-D71D3DD42680}" type="slidenum">
              <a:rPr lang="en-US" altLang="en-US">
                <a:latin typeface="Garamond" panose="02020404030301010803" pitchFamily="18" charset="0"/>
              </a:rPr>
              <a:pPr/>
              <a:t>39</a:t>
            </a:fld>
            <a:endParaRPr lang="en-US" altLang="en-US">
              <a:latin typeface="Garamond" panose="02020404030301010803" pitchFamily="18" charset="0"/>
            </a:endParaRPr>
          </a:p>
        </p:txBody>
      </p:sp>
    </p:spTree>
    <p:extLst>
      <p:ext uri="{BB962C8B-B14F-4D97-AF65-F5344CB8AC3E}">
        <p14:creationId xmlns:p14="http://schemas.microsoft.com/office/powerpoint/2010/main" val="284942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5AA5188-E814-4A19-9AF5-7B5189BE755C}" type="slidenum">
              <a:rPr lang="en-US" altLang="en-US" sz="1200">
                <a:latin typeface="Calibri" pitchFamily="34" charset="0"/>
              </a:rPr>
              <a:pPr eaLnBrk="1" hangingPunct="1"/>
              <a:t>47</a:t>
            </a:fld>
            <a:endParaRPr lang="en-US" altLang="en-US" sz="1200">
              <a:latin typeface="Calibri" pitchFamily="34" charset="0"/>
            </a:endParaRPr>
          </a:p>
        </p:txBody>
      </p:sp>
    </p:spTree>
    <p:extLst>
      <p:ext uri="{BB962C8B-B14F-4D97-AF65-F5344CB8AC3E}">
        <p14:creationId xmlns:p14="http://schemas.microsoft.com/office/powerpoint/2010/main" val="156123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4BE173A-2BA5-48E6-8682-13C4C078300C}"/>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5702EE97-034D-4F79-82CA-B12BE3B4CBB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BC36B9F7-8167-408D-B427-FF5A14288B18}"/>
              </a:ext>
            </a:extLst>
          </p:cNvPr>
          <p:cNvSpPr>
            <a:spLocks noGrp="1" noChangeArrowheads="1"/>
          </p:cNvSpPr>
          <p:nvPr>
            <p:ph type="sldNum" sz="quarter" idx="12"/>
          </p:nvPr>
        </p:nvSpPr>
        <p:spPr>
          <a:ln/>
        </p:spPr>
        <p:txBody>
          <a:bodyPr/>
          <a:lstStyle>
            <a:lvl1pPr>
              <a:defRPr/>
            </a:lvl1pPr>
          </a:lstStyle>
          <a:p>
            <a:pPr>
              <a:defRPr/>
            </a:pPr>
            <a:fld id="{6B786B91-E717-4708-A372-90EF77B59564}" type="slidenum">
              <a:rPr lang="en-US" altLang="en-US"/>
              <a:pPr>
                <a:defRPr/>
              </a:pPr>
              <a:t>‹#›</a:t>
            </a:fld>
            <a:endParaRPr lang="en-US" altLang="en-US"/>
          </a:p>
        </p:txBody>
      </p:sp>
    </p:spTree>
    <p:extLst>
      <p:ext uri="{BB962C8B-B14F-4D97-AF65-F5344CB8AC3E}">
        <p14:creationId xmlns:p14="http://schemas.microsoft.com/office/powerpoint/2010/main" val="786188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5D1468-1087-4D5E-9B87-BD769464E1B7}"/>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F877F174-7354-414E-84C5-3B504171E72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77353FEF-13C6-47ED-AFAE-E6E6F39E415C}"/>
              </a:ext>
            </a:extLst>
          </p:cNvPr>
          <p:cNvSpPr>
            <a:spLocks noGrp="1" noChangeArrowheads="1"/>
          </p:cNvSpPr>
          <p:nvPr>
            <p:ph type="sldNum" sz="quarter" idx="12"/>
          </p:nvPr>
        </p:nvSpPr>
        <p:spPr>
          <a:ln/>
        </p:spPr>
        <p:txBody>
          <a:bodyPr/>
          <a:lstStyle>
            <a:lvl1pPr>
              <a:defRPr/>
            </a:lvl1pPr>
          </a:lstStyle>
          <a:p>
            <a:pPr>
              <a:defRPr/>
            </a:pPr>
            <a:fld id="{9FFB65A7-CE1B-44DC-ABC5-0773525E61BD}" type="slidenum">
              <a:rPr lang="en-US" altLang="en-US"/>
              <a:pPr>
                <a:defRPr/>
              </a:pPr>
              <a:t>‹#›</a:t>
            </a:fld>
            <a:endParaRPr lang="en-US" altLang="en-US"/>
          </a:p>
        </p:txBody>
      </p:sp>
    </p:spTree>
    <p:extLst>
      <p:ext uri="{BB962C8B-B14F-4D97-AF65-F5344CB8AC3E}">
        <p14:creationId xmlns:p14="http://schemas.microsoft.com/office/powerpoint/2010/main" val="153691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6253D9-29E3-461D-8A88-4C9AFAC9CE7F}"/>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53AAA6F4-C678-40FE-92B3-6A8EBB81CAD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D9D9AC70-7977-45FE-871D-E9C659BD93FF}"/>
              </a:ext>
            </a:extLst>
          </p:cNvPr>
          <p:cNvSpPr>
            <a:spLocks noGrp="1" noChangeArrowheads="1"/>
          </p:cNvSpPr>
          <p:nvPr>
            <p:ph type="sldNum" sz="quarter" idx="12"/>
          </p:nvPr>
        </p:nvSpPr>
        <p:spPr>
          <a:ln/>
        </p:spPr>
        <p:txBody>
          <a:bodyPr/>
          <a:lstStyle>
            <a:lvl1pPr>
              <a:defRPr/>
            </a:lvl1pPr>
          </a:lstStyle>
          <a:p>
            <a:pPr>
              <a:defRPr/>
            </a:pPr>
            <a:fld id="{270B7D88-98D3-46BE-975A-A8CE7E732FB5}" type="slidenum">
              <a:rPr lang="en-US" altLang="en-US"/>
              <a:pPr>
                <a:defRPr/>
              </a:pPr>
              <a:t>‹#›</a:t>
            </a:fld>
            <a:endParaRPr lang="en-US" altLang="en-US"/>
          </a:p>
        </p:txBody>
      </p:sp>
    </p:spTree>
    <p:extLst>
      <p:ext uri="{BB962C8B-B14F-4D97-AF65-F5344CB8AC3E}">
        <p14:creationId xmlns:p14="http://schemas.microsoft.com/office/powerpoint/2010/main" val="81473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57190" y="1462091"/>
            <a:ext cx="8562974" cy="4956175"/>
          </a:xfrm>
        </p:spPr>
        <p:txBody>
          <a:bodyPr/>
          <a:lstStyle>
            <a:lvl1pPr>
              <a:defRPr/>
            </a:lvl1pPr>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9">
            <a:extLst>
              <a:ext uri="{FF2B5EF4-FFF2-40B4-BE49-F238E27FC236}">
                <a16:creationId xmlns:a16="http://schemas.microsoft.com/office/drawing/2014/main" id="{50BB1742-780B-42C4-82C5-BA54961659FF}"/>
              </a:ext>
            </a:extLst>
          </p:cNvPr>
          <p:cNvSpPr>
            <a:spLocks noGrp="1"/>
          </p:cNvSpPr>
          <p:nvPr>
            <p:ph type="ftr" sz="quarter" idx="10"/>
          </p:nvPr>
        </p:nvSpPr>
        <p:spPr>
          <a:xfrm>
            <a:off x="0" y="0"/>
            <a:ext cx="0" cy="0"/>
          </a:xfrm>
        </p:spPr>
        <p:txBody>
          <a:bodyPr/>
          <a:lstStyle>
            <a:lvl1pPr>
              <a:defRPr/>
            </a:lvl1pPr>
          </a:lstStyle>
          <a:p>
            <a:pPr>
              <a:defRPr/>
            </a:pPr>
            <a:r>
              <a:rPr lang="en-US"/>
              <a:t>Footer</a:t>
            </a:r>
            <a:endParaRPr lang="en-US" dirty="0"/>
          </a:p>
        </p:txBody>
      </p:sp>
      <p:sp>
        <p:nvSpPr>
          <p:cNvPr id="5" name="Date Placeholder 10">
            <a:extLst>
              <a:ext uri="{FF2B5EF4-FFF2-40B4-BE49-F238E27FC236}">
                <a16:creationId xmlns:a16="http://schemas.microsoft.com/office/drawing/2014/main" id="{45CD8490-58C7-4CDB-8BCE-6DE8FF69B99C}"/>
              </a:ext>
            </a:extLst>
          </p:cNvPr>
          <p:cNvSpPr>
            <a:spLocks noGrp="1"/>
          </p:cNvSpPr>
          <p:nvPr>
            <p:ph type="dt" sz="half" idx="11"/>
          </p:nvPr>
        </p:nvSpPr>
        <p:spPr>
          <a:xfrm>
            <a:off x="0" y="0"/>
            <a:ext cx="0" cy="0"/>
          </a:xfrm>
        </p:spPr>
        <p:txBody>
          <a:bodyPr/>
          <a:lstStyle>
            <a:lvl1pPr>
              <a:defRPr/>
            </a:lvl1pPr>
          </a:lstStyle>
          <a:p>
            <a:pPr>
              <a:defRPr/>
            </a:pPr>
            <a:r>
              <a:rPr lang="en-US"/>
              <a:t>Trial Name</a:t>
            </a:r>
            <a:endParaRPr lang="en-US" dirty="0"/>
          </a:p>
        </p:txBody>
      </p:sp>
      <p:sp>
        <p:nvSpPr>
          <p:cNvPr id="6" name="Slide Number Placeholder 11">
            <a:extLst>
              <a:ext uri="{FF2B5EF4-FFF2-40B4-BE49-F238E27FC236}">
                <a16:creationId xmlns:a16="http://schemas.microsoft.com/office/drawing/2014/main" id="{FB117D9F-2566-4BB0-B927-65379D00EECB}"/>
              </a:ext>
            </a:extLst>
          </p:cNvPr>
          <p:cNvSpPr>
            <a:spLocks noGrp="1"/>
          </p:cNvSpPr>
          <p:nvPr>
            <p:ph type="sldNum" sz="quarter" idx="12"/>
          </p:nvPr>
        </p:nvSpPr>
        <p:spPr>
          <a:xfrm>
            <a:off x="0" y="0"/>
            <a:ext cx="0" cy="0"/>
          </a:xfrm>
        </p:spPr>
        <p:txBody>
          <a:bodyPr/>
          <a:lstStyle>
            <a:lvl1pPr>
              <a:defRPr/>
            </a:lvl1pPr>
          </a:lstStyle>
          <a:p>
            <a:pPr>
              <a:defRPr/>
            </a:pPr>
            <a:fld id="{3D9A4E46-EA00-4183-8A3D-EDAEB44A900C}" type="slidenum">
              <a:rPr lang="en-US" altLang="en-US"/>
              <a:pPr>
                <a:defRPr/>
              </a:pPr>
              <a:t>‹#›</a:t>
            </a:fld>
            <a:endParaRPr lang="en-US" altLang="en-US"/>
          </a:p>
        </p:txBody>
      </p:sp>
    </p:spTree>
    <p:extLst>
      <p:ext uri="{BB962C8B-B14F-4D97-AF65-F5344CB8AC3E}">
        <p14:creationId xmlns:p14="http://schemas.microsoft.com/office/powerpoint/2010/main" val="4043085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D2954CD0-3308-424A-B18D-E3D222578E3A}"/>
              </a:ext>
            </a:extLst>
          </p:cNvPr>
          <p:cNvSpPr>
            <a:spLocks noGrp="1"/>
          </p:cNvSpPr>
          <p:nvPr>
            <p:ph type="dt" sz="half" idx="10"/>
          </p:nvPr>
        </p:nvSpPr>
        <p:spPr>
          <a:xfrm>
            <a:off x="685800" y="6248400"/>
            <a:ext cx="1905000" cy="457200"/>
          </a:xfr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D68E7D4-049E-45B2-A0B6-74325E8B38F3}"/>
              </a:ext>
            </a:extLst>
          </p:cNvPr>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C5E4402-4584-43B9-A94B-E4635722DB9A}"/>
              </a:ext>
            </a:extLst>
          </p:cNvPr>
          <p:cNvSpPr>
            <a:spLocks noGrp="1"/>
          </p:cNvSpPr>
          <p:nvPr>
            <p:ph type="sldNum" sz="quarter" idx="12"/>
          </p:nvPr>
        </p:nvSpPr>
        <p:spPr>
          <a:xfrm>
            <a:off x="6553200" y="6248400"/>
            <a:ext cx="1905000" cy="457200"/>
          </a:xfrm>
        </p:spPr>
        <p:txBody>
          <a:bodyPr/>
          <a:lstStyle>
            <a:lvl1pPr>
              <a:defRPr/>
            </a:lvl1pPr>
          </a:lstStyle>
          <a:p>
            <a:pPr>
              <a:defRPr/>
            </a:pPr>
            <a:fld id="{187B5B24-493D-4AD4-8E48-7F9E17B2E5A9}" type="slidenum">
              <a:rPr lang="en-US" altLang="en-US"/>
              <a:pPr>
                <a:defRPr/>
              </a:pPr>
              <a:t>‹#›</a:t>
            </a:fld>
            <a:endParaRPr lang="en-US" altLang="en-US"/>
          </a:p>
        </p:txBody>
      </p:sp>
    </p:spTree>
    <p:extLst>
      <p:ext uri="{BB962C8B-B14F-4D97-AF65-F5344CB8AC3E}">
        <p14:creationId xmlns:p14="http://schemas.microsoft.com/office/powerpoint/2010/main" val="2816373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2 SPLIT RH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0" name="Content Placeholder 2"/>
          <p:cNvSpPr>
            <a:spLocks noGrp="1"/>
          </p:cNvSpPr>
          <p:nvPr>
            <p:ph sz="half" idx="1"/>
          </p:nvPr>
        </p:nvSpPr>
        <p:spPr>
          <a:xfrm>
            <a:off x="4658763" y="1447803"/>
            <a:ext cx="4180438" cy="2286001"/>
          </a:xfrm>
        </p:spPr>
        <p:txBody>
          <a:bodyPr/>
          <a:lstStyle>
            <a:lvl1pPr>
              <a:defRPr sz="1013"/>
            </a:lvl1pPr>
            <a:lvl2pPr>
              <a:defRPr sz="900"/>
            </a:lvl2pPr>
            <a:lvl3pPr>
              <a:defRPr sz="788"/>
            </a:lvl3pPr>
            <a:lvl4pPr>
              <a:defRPr sz="675"/>
            </a:lvl4pPr>
            <a:lvl5pPr>
              <a:defRPr sz="675"/>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p:cNvSpPr>
            <a:spLocks noGrp="1"/>
          </p:cNvSpPr>
          <p:nvPr>
            <p:ph sz="half" idx="13"/>
          </p:nvPr>
        </p:nvSpPr>
        <p:spPr>
          <a:xfrm>
            <a:off x="304800" y="1447803"/>
            <a:ext cx="4191000" cy="4724401"/>
          </a:xfrm>
        </p:spPr>
        <p:txBody>
          <a:bodyPr/>
          <a:lstStyle>
            <a:lvl1pPr>
              <a:defRPr sz="1013"/>
            </a:lvl1pPr>
            <a:lvl2pPr>
              <a:defRPr sz="900"/>
            </a:lvl2pPr>
            <a:lvl3pPr>
              <a:defRPr sz="788"/>
            </a:lvl3pPr>
            <a:lvl4pPr>
              <a:defRPr sz="675"/>
            </a:lvl4pPr>
            <a:lvl5pPr>
              <a:defRPr sz="675"/>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2"/>
          <p:cNvSpPr>
            <a:spLocks noGrp="1"/>
          </p:cNvSpPr>
          <p:nvPr>
            <p:ph sz="half" idx="14"/>
          </p:nvPr>
        </p:nvSpPr>
        <p:spPr>
          <a:xfrm>
            <a:off x="4658763" y="3886202"/>
            <a:ext cx="4180438" cy="2286001"/>
          </a:xfrm>
        </p:spPr>
        <p:txBody>
          <a:bodyPr/>
          <a:lstStyle>
            <a:lvl1pPr>
              <a:defRPr sz="1013"/>
            </a:lvl1pPr>
            <a:lvl2pPr>
              <a:defRPr sz="900"/>
            </a:lvl2pPr>
            <a:lvl3pPr>
              <a:defRPr sz="788"/>
            </a:lvl3pPr>
            <a:lvl4pPr>
              <a:defRPr sz="675"/>
            </a:lvl4pPr>
            <a:lvl5pPr>
              <a:defRPr sz="675"/>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a:extLst>
              <a:ext uri="{FF2B5EF4-FFF2-40B4-BE49-F238E27FC236}">
                <a16:creationId xmlns:a16="http://schemas.microsoft.com/office/drawing/2014/main" id="{71ECC0B2-AC02-4756-8F1E-61F79ED811B0}"/>
              </a:ext>
            </a:extLst>
          </p:cNvPr>
          <p:cNvSpPr>
            <a:spLocks noGrp="1"/>
          </p:cNvSpPr>
          <p:nvPr>
            <p:ph type="sldNum" sz="quarter" idx="15"/>
          </p:nvPr>
        </p:nvSpPr>
        <p:spPr>
          <a:xfrm>
            <a:off x="8458200" y="6564313"/>
            <a:ext cx="381000" cy="215900"/>
          </a:xfrm>
        </p:spPr>
        <p:txBody>
          <a:bodyPr/>
          <a:lstStyle>
            <a:lvl1pPr>
              <a:defRPr/>
            </a:lvl1pPr>
          </a:lstStyle>
          <a:p>
            <a:pPr>
              <a:defRPr/>
            </a:pPr>
            <a:fld id="{DEFB09A4-B3DB-481A-BB9A-D3F6F939CE9F}" type="slidenum">
              <a:rPr lang="en-US" altLang="en-US"/>
              <a:pPr>
                <a:defRPr/>
              </a:pPr>
              <a:t>‹#›</a:t>
            </a:fld>
            <a:endParaRPr lang="en-US" altLang="en-US"/>
          </a:p>
        </p:txBody>
      </p:sp>
    </p:spTree>
    <p:extLst>
      <p:ext uri="{BB962C8B-B14F-4D97-AF65-F5344CB8AC3E}">
        <p14:creationId xmlns:p14="http://schemas.microsoft.com/office/powerpoint/2010/main" val="691230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457200" y="510092"/>
            <a:ext cx="8229600" cy="715962"/>
          </a:xfrm>
          <a:prstGeom prst="rect">
            <a:avLst/>
          </a:prstGeom>
        </p:spPr>
        <p:txBody>
          <a:bodyPr/>
          <a:lstStyle>
            <a:lvl1pPr algn="ctr">
              <a:defRPr sz="2250">
                <a:latin typeface="+mj-lt"/>
                <a:ea typeface="Calibri" charset="0"/>
                <a:cs typeface="Calibri" charset="0"/>
              </a:defRPr>
            </a:lvl1pPr>
          </a:lstStyle>
          <a:p>
            <a:r>
              <a:rPr lang="en-US" dirty="0"/>
              <a:t>Click to edit Master title style</a:t>
            </a:r>
          </a:p>
        </p:txBody>
      </p:sp>
      <p:sp>
        <p:nvSpPr>
          <p:cNvPr id="9" name="Text Placeholder 7"/>
          <p:cNvSpPr>
            <a:spLocks noGrp="1"/>
          </p:cNvSpPr>
          <p:nvPr>
            <p:ph type="body" sz="quarter" idx="13"/>
          </p:nvPr>
        </p:nvSpPr>
        <p:spPr>
          <a:xfrm>
            <a:off x="457200" y="1600200"/>
            <a:ext cx="8229600" cy="3886200"/>
          </a:xfrm>
        </p:spPr>
        <p:txBody>
          <a:bodyPr>
            <a:normAutofit/>
          </a:bodyPr>
          <a:lstStyle>
            <a:lvl1pPr marL="160735" indent="-160735">
              <a:lnSpc>
                <a:spcPct val="100000"/>
              </a:lnSpc>
              <a:spcBef>
                <a:spcPts val="0"/>
              </a:spcBef>
              <a:spcAft>
                <a:spcPts val="338"/>
              </a:spcAft>
              <a:buClrTx/>
              <a:buFont typeface="Arial" charset="0"/>
              <a:buChar char="•"/>
              <a:defRPr sz="1350" baseline="0">
                <a:latin typeface="+mj-lt"/>
                <a:ea typeface="Calibri" charset="0"/>
                <a:cs typeface="Calibri" charset="0"/>
              </a:defRPr>
            </a:lvl1pPr>
            <a:lvl2pPr marL="282893" indent="0">
              <a:buNone/>
              <a:defRPr/>
            </a:lvl2pPr>
          </a:lstStyle>
          <a:p>
            <a:pPr lvl="0"/>
            <a:r>
              <a:rPr lang="en-US" dirty="0"/>
              <a:t>Click to edit Master text styles</a:t>
            </a:r>
          </a:p>
        </p:txBody>
      </p:sp>
    </p:spTree>
    <p:extLst>
      <p:ext uri="{BB962C8B-B14F-4D97-AF65-F5344CB8AC3E}">
        <p14:creationId xmlns:p14="http://schemas.microsoft.com/office/powerpoint/2010/main" val="3856660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 Line Header_No Subhead">
    <p:spTree>
      <p:nvGrpSpPr>
        <p:cNvPr id="1" name=""/>
        <p:cNvGrpSpPr/>
        <p:nvPr/>
      </p:nvGrpSpPr>
      <p:grpSpPr>
        <a:xfrm>
          <a:off x="0" y="0"/>
          <a:ext cx="0" cy="0"/>
          <a:chOff x="0" y="0"/>
          <a:chExt cx="0" cy="0"/>
        </a:xfrm>
      </p:grpSpPr>
      <p:sp>
        <p:nvSpPr>
          <p:cNvPr id="2" name="Title 1"/>
          <p:cNvSpPr>
            <a:spLocks noGrp="1"/>
          </p:cNvSpPr>
          <p:nvPr>
            <p:ph type="title"/>
          </p:nvPr>
        </p:nvSpPr>
        <p:spPr>
          <a:xfrm>
            <a:off x="292608" y="91443"/>
            <a:ext cx="7886700" cy="718457"/>
          </a:xfrm>
        </p:spPr>
        <p:txBody>
          <a:bodyPr/>
          <a:lstStyle/>
          <a:p>
            <a:r>
              <a:rPr lang="en-US"/>
              <a:t>Click to edit Master title style</a:t>
            </a:r>
            <a:endParaRPr lang="en-US" dirty="0"/>
          </a:p>
        </p:txBody>
      </p:sp>
      <p:sp>
        <p:nvSpPr>
          <p:cNvPr id="3" name="Content Placeholder 2"/>
          <p:cNvSpPr>
            <a:spLocks noGrp="1"/>
          </p:cNvSpPr>
          <p:nvPr>
            <p:ph idx="1"/>
          </p:nvPr>
        </p:nvSpPr>
        <p:spPr>
          <a:xfrm>
            <a:off x="292608" y="1152144"/>
            <a:ext cx="8485632" cy="53629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213465" y="6612192"/>
            <a:ext cx="5564777" cy="178960"/>
          </a:xfrm>
        </p:spPr>
        <p:txBody>
          <a:bodyPr anchor="b">
            <a:spAutoFit/>
          </a:bodyPr>
          <a:lstStyle>
            <a:lvl1pPr marL="0" indent="0" algn="r">
              <a:buNone/>
              <a:defRPr sz="563"/>
            </a:lvl1pPr>
            <a:lvl2pPr marL="161628" indent="0" algn="r">
              <a:buNone/>
              <a:defRPr sz="675"/>
            </a:lvl2pPr>
            <a:lvl3pPr marL="386655" indent="0" algn="r">
              <a:buNone/>
              <a:defRPr sz="675"/>
            </a:lvl3pPr>
            <a:lvl4pPr marL="577751" indent="0" algn="r">
              <a:buNone/>
              <a:defRPr sz="675"/>
            </a:lvl4pPr>
            <a:lvl5pPr marL="774204" indent="0" algn="r">
              <a:buNone/>
              <a:defRPr sz="675"/>
            </a:lvl5pPr>
          </a:lstStyle>
          <a:p>
            <a:pPr lvl="0"/>
            <a:r>
              <a:rPr lang="en-US"/>
              <a:t>Edit Master text styles</a:t>
            </a:r>
          </a:p>
        </p:txBody>
      </p:sp>
      <p:sp>
        <p:nvSpPr>
          <p:cNvPr id="5" name="Footer Placeholder 4">
            <a:extLst>
              <a:ext uri="{FF2B5EF4-FFF2-40B4-BE49-F238E27FC236}">
                <a16:creationId xmlns:a16="http://schemas.microsoft.com/office/drawing/2014/main" id="{02AFC849-99B2-4277-8E24-9154AAE0A306}"/>
              </a:ext>
            </a:extLst>
          </p:cNvPr>
          <p:cNvSpPr>
            <a:spLocks noGrp="1"/>
          </p:cNvSpPr>
          <p:nvPr>
            <p:ph type="ftr" sz="quarter" idx="14"/>
          </p:nvPr>
        </p:nvSpPr>
        <p:spPr>
          <a:xfrm>
            <a:off x="293688" y="6545263"/>
            <a:ext cx="4114800" cy="178960"/>
          </a:xfrm>
        </p:spPr>
        <p:txBody>
          <a:bodyPr>
            <a:spAutoFit/>
          </a:bodyPr>
          <a:lstStyle>
            <a:lvl1pPr>
              <a:defRPr sz="563"/>
            </a:lvl1pPr>
          </a:lstStyle>
          <a:p>
            <a:pPr>
              <a:defRPr/>
            </a:pPr>
            <a:endParaRPr lang="en-US"/>
          </a:p>
        </p:txBody>
      </p:sp>
      <p:sp>
        <p:nvSpPr>
          <p:cNvPr id="6" name="Slide Number Placeholder 5">
            <a:extLst>
              <a:ext uri="{FF2B5EF4-FFF2-40B4-BE49-F238E27FC236}">
                <a16:creationId xmlns:a16="http://schemas.microsoft.com/office/drawing/2014/main" id="{49BCC3AE-C34F-4F9D-A895-C8C245FE6520}"/>
              </a:ext>
            </a:extLst>
          </p:cNvPr>
          <p:cNvSpPr>
            <a:spLocks noGrp="1"/>
          </p:cNvSpPr>
          <p:nvPr>
            <p:ph type="sldNum" sz="quarter" idx="15"/>
          </p:nvPr>
        </p:nvSpPr>
        <p:spPr>
          <a:xfrm>
            <a:off x="0" y="0"/>
            <a:ext cx="0" cy="0"/>
          </a:xfrm>
        </p:spPr>
        <p:txBody>
          <a:bodyPr/>
          <a:lstStyle>
            <a:lvl1pPr>
              <a:defRPr/>
            </a:lvl1pPr>
          </a:lstStyle>
          <a:p>
            <a:pPr>
              <a:defRPr/>
            </a:pPr>
            <a:fld id="{96E97A12-BF6C-4700-941D-CC63078D2052}" type="slidenum">
              <a:rPr lang="en-US" altLang="en-US"/>
              <a:pPr>
                <a:defRPr/>
              </a:pPr>
              <a:t>‹#›</a:t>
            </a:fld>
            <a:endParaRPr lang="en-US" altLang="en-US"/>
          </a:p>
        </p:txBody>
      </p:sp>
    </p:spTree>
    <p:extLst>
      <p:ext uri="{BB962C8B-B14F-4D97-AF65-F5344CB8AC3E}">
        <p14:creationId xmlns:p14="http://schemas.microsoft.com/office/powerpoint/2010/main" val="3550902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628650" y="936624"/>
            <a:ext cx="7886700" cy="1325563"/>
          </a:xfrm>
          <a:prstGeom prst="rect">
            <a:avLst/>
          </a:prstGeom>
        </p:spPr>
        <p:txBody>
          <a:bodyPr anchor="ctr"/>
          <a:lstStyle>
            <a:lvl1pPr algn="ctr">
              <a:defRPr sz="4200" b="1">
                <a:solidFill>
                  <a:srgbClr val="1A3668"/>
                </a:solidFill>
              </a:defRPr>
            </a:lvl1pPr>
          </a:lstStyle>
          <a:p>
            <a:r>
              <a:rPr lang="en-US" dirty="0"/>
              <a:t>Click to edit Master title style</a:t>
            </a:r>
          </a:p>
        </p:txBody>
      </p:sp>
      <p:sp>
        <p:nvSpPr>
          <p:cNvPr id="4" name="Text Placeholder 3"/>
          <p:cNvSpPr>
            <a:spLocks noGrp="1"/>
          </p:cNvSpPr>
          <p:nvPr>
            <p:ph type="body" sz="quarter" idx="10"/>
          </p:nvPr>
        </p:nvSpPr>
        <p:spPr>
          <a:xfrm>
            <a:off x="1023598" y="2514829"/>
            <a:ext cx="7096805" cy="3281816"/>
          </a:xfrm>
          <a:prstGeom prst="rect">
            <a:avLst/>
          </a:prstGeom>
        </p:spPr>
        <p:txBody>
          <a:bodyPr/>
          <a:lstStyle>
            <a:lvl1pPr marL="0" indent="0" algn="ctr">
              <a:buNone/>
              <a:defRPr sz="255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3590290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
        <p:nvSpPr>
          <p:cNvPr id="14" name="Title 8"/>
          <p:cNvSpPr txBox="1">
            <a:spLocks/>
          </p:cNvSpPr>
          <p:nvPr userDrawn="1"/>
        </p:nvSpPr>
        <p:spPr>
          <a:xfrm>
            <a:off x="660654" y="1371600"/>
            <a:ext cx="7851648" cy="1828800"/>
          </a:xfrm>
          <a:prstGeom prst="rect">
            <a:avLst/>
          </a:prstGeom>
          <a:ln>
            <a:noFill/>
          </a:ln>
        </p:spPr>
        <p:txBody>
          <a:bodyPr vert="horz" tIns="0" rIns="13716" bIns="0" anchor="b">
            <a:normAutofit/>
            <a:scene3d>
              <a:camera prst="orthographicFront"/>
              <a:lightRig rig="freezing" dir="t">
                <a:rot lat="0" lon="0" rev="5640000"/>
              </a:lightRig>
            </a:scene3d>
            <a:sp3d prstMaterial="flat">
              <a:bevelT w="38100" h="38100"/>
              <a:contourClr>
                <a:schemeClr val="tx2"/>
              </a:contourClr>
            </a:sp3d>
          </a:bodyPr>
          <a:lstStyle>
            <a:lvl1pPr algn="ctr" defTabSz="914400" rtl="0" eaLnBrk="1" latinLnBrk="0" hangingPunct="1">
              <a:lnSpc>
                <a:spcPct val="90000"/>
              </a:lnSpc>
              <a:spcBef>
                <a:spcPct val="0"/>
              </a:spcBef>
              <a:buNone/>
              <a:defRPr sz="5600" b="1" kern="1200">
                <a:ln>
                  <a:noFill/>
                </a:ln>
                <a:solidFill>
                  <a:srgbClr val="FFDC47"/>
                </a:solidFill>
                <a:effectLst>
                  <a:outerShdw blurRad="38100" dist="25400" dir="5400000" algn="tl" rotWithShape="0">
                    <a:srgbClr val="000000">
                      <a:alpha val="43000"/>
                    </a:srgbClr>
                  </a:outerShdw>
                </a:effectLst>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4200" b="1" i="0" u="none" strike="noStrike" kern="1200" cap="none" spc="0" normalizeH="0" baseline="0" noProof="0" dirty="0">
              <a:ln>
                <a:noFill/>
              </a:ln>
              <a:solidFill>
                <a:srgbClr val="1A3668"/>
              </a:solidFill>
              <a:effectLst/>
              <a:uLnTx/>
              <a:uFillTx/>
              <a:latin typeface="Calibri"/>
              <a:ea typeface="+mj-ea"/>
              <a:cs typeface="+mj-cs"/>
            </a:endParaRPr>
          </a:p>
        </p:txBody>
      </p:sp>
      <p:sp>
        <p:nvSpPr>
          <p:cNvPr id="15" name="Subtitle 16"/>
          <p:cNvSpPr txBox="1">
            <a:spLocks/>
          </p:cNvSpPr>
          <p:nvPr userDrawn="1"/>
        </p:nvSpPr>
        <p:spPr>
          <a:xfrm>
            <a:off x="660654" y="3228536"/>
            <a:ext cx="7854696" cy="1752600"/>
          </a:xfrm>
          <a:prstGeom prst="rect">
            <a:avLst/>
          </a:prstGeom>
        </p:spPr>
        <p:txBody>
          <a:bodyPr lIns="0" rIns="13716"/>
          <a:lstStyle>
            <a:lvl1pPr marL="0" marR="4572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marR="3429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schemeClr val="tx1"/>
              </a:solidFill>
              <a:effectLst/>
              <a:uLnTx/>
              <a:uFillTx/>
              <a:latin typeface="Constantia"/>
              <a:ea typeface="+mn-ea"/>
              <a:cs typeface="+mn-cs"/>
            </a:endParaRPr>
          </a:p>
        </p:txBody>
      </p:sp>
    </p:spTree>
    <p:extLst>
      <p:ext uri="{BB962C8B-B14F-4D97-AF65-F5344CB8AC3E}">
        <p14:creationId xmlns:p14="http://schemas.microsoft.com/office/powerpoint/2010/main" val="2419809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4589" y="511178"/>
            <a:ext cx="7082366" cy="558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32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B8B63A-52A4-44F1-AFF1-F84AE4177541}"/>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DB6815B0-DF36-4FA9-B0EA-6E37EF595CCF}"/>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6932A9C9-02DC-46F7-A3BA-70AA67B9BE81}"/>
              </a:ext>
            </a:extLst>
          </p:cNvPr>
          <p:cNvSpPr>
            <a:spLocks noGrp="1" noChangeArrowheads="1"/>
          </p:cNvSpPr>
          <p:nvPr>
            <p:ph type="sldNum" sz="quarter" idx="12"/>
          </p:nvPr>
        </p:nvSpPr>
        <p:spPr>
          <a:ln/>
        </p:spPr>
        <p:txBody>
          <a:bodyPr/>
          <a:lstStyle>
            <a:lvl1pPr>
              <a:defRPr/>
            </a:lvl1pPr>
          </a:lstStyle>
          <a:p>
            <a:pPr>
              <a:defRPr/>
            </a:pPr>
            <a:fld id="{3606FFCD-FFBE-4ADF-961E-7649F872D797}" type="slidenum">
              <a:rPr lang="en-US" altLang="en-US"/>
              <a:pPr>
                <a:defRPr/>
              </a:pPr>
              <a:t>‹#›</a:t>
            </a:fld>
            <a:endParaRPr lang="en-US" altLang="en-US"/>
          </a:p>
        </p:txBody>
      </p:sp>
    </p:spTree>
    <p:extLst>
      <p:ext uri="{BB962C8B-B14F-4D97-AF65-F5344CB8AC3E}">
        <p14:creationId xmlns:p14="http://schemas.microsoft.com/office/powerpoint/2010/main" val="1926056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91" y="226472"/>
            <a:ext cx="9131011" cy="851707"/>
          </a:xfrm>
          <a:prstGeom prst="rect">
            <a:avLst/>
          </a:prstGeom>
        </p:spPr>
        <p:txBody>
          <a:bodyPr lIns="114300" tIns="57150" rIns="114300" bIns="57150"/>
          <a:lstStyle>
            <a:lvl1pPr>
              <a:defRPr sz="2400" b="1">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285750" y="1226344"/>
            <a:ext cx="4224540" cy="5176731"/>
          </a:xfrm>
          <a:prstGeom prst="rect">
            <a:avLst/>
          </a:prstGeom>
        </p:spPr>
        <p:txBody>
          <a:bodyPr lIns="114300" tIns="57150" rIns="114300" bIns="57150"/>
          <a:lstStyle>
            <a:lvl1pPr>
              <a:defRPr sz="18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150"/>
            </a:lvl6pPr>
            <a:lvl7pPr>
              <a:defRPr sz="1150"/>
            </a:lvl7pPr>
            <a:lvl8pPr>
              <a:defRPr sz="1150"/>
            </a:lvl8pPr>
            <a:lvl9pPr>
              <a:defRPr sz="11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40" y="1226344"/>
            <a:ext cx="4226200" cy="5176731"/>
          </a:xfrm>
          <a:prstGeom prst="rect">
            <a:avLst/>
          </a:prstGeom>
        </p:spPr>
        <p:txBody>
          <a:bodyPr lIns="114300" tIns="57150" rIns="114300" bIns="57150"/>
          <a:lstStyle>
            <a:lvl1pPr>
              <a:defRPr sz="18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150"/>
            </a:lvl6pPr>
            <a:lvl7pPr>
              <a:defRPr sz="1150"/>
            </a:lvl7pPr>
            <a:lvl8pPr>
              <a:defRPr sz="1150"/>
            </a:lvl8pPr>
            <a:lvl9pPr>
              <a:defRPr sz="11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287195" y="6496846"/>
            <a:ext cx="8584046" cy="256085"/>
          </a:xfrm>
          <a:prstGeom prst="rect">
            <a:avLst/>
          </a:prstGeom>
        </p:spPr>
        <p:txBody>
          <a:bodyPr lIns="114300" tIns="57150" rIns="114300" bIns="57150" anchor="b"/>
          <a:lstStyle>
            <a:lvl1pPr marL="0" indent="0">
              <a:buNone/>
              <a:defRPr sz="900" b="1">
                <a:solidFill>
                  <a:schemeClr val="bg1"/>
                </a:solidFill>
              </a:defRPr>
            </a:lvl1pPr>
            <a:lvl2pPr marL="285731" indent="0">
              <a:buNone/>
              <a:defRPr sz="750">
                <a:solidFill>
                  <a:schemeClr val="bg1"/>
                </a:solidFill>
              </a:defRPr>
            </a:lvl2pPr>
            <a:lvl3pPr marL="571461" indent="0">
              <a:buNone/>
              <a:defRPr sz="750">
                <a:solidFill>
                  <a:schemeClr val="bg1"/>
                </a:solidFill>
              </a:defRPr>
            </a:lvl3pPr>
            <a:lvl4pPr marL="857192" indent="0">
              <a:buNone/>
              <a:defRPr sz="750">
                <a:solidFill>
                  <a:schemeClr val="bg1"/>
                </a:solidFill>
              </a:defRPr>
            </a:lvl4pPr>
            <a:lvl5pPr marL="1142924" indent="0">
              <a:buNone/>
              <a:defRPr sz="75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011462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2133600"/>
            <a:ext cx="8686800" cy="399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BE60-E2A1-8D46-8C10-49017D9C8C8E}" type="slidenum">
              <a:rPr lang="en-US" smtClean="0"/>
              <a:pPr/>
              <a:t>‹#›</a:t>
            </a:fld>
            <a:endParaRPr lang="en-US"/>
          </a:p>
        </p:txBody>
      </p:sp>
      <p:sp>
        <p:nvSpPr>
          <p:cNvPr id="8" name="Text Placeholder 7"/>
          <p:cNvSpPr>
            <a:spLocks noGrp="1"/>
          </p:cNvSpPr>
          <p:nvPr>
            <p:ph type="body" sz="quarter" idx="13"/>
          </p:nvPr>
        </p:nvSpPr>
        <p:spPr>
          <a:xfrm>
            <a:off x="228600" y="1524000"/>
            <a:ext cx="8686800" cy="685800"/>
          </a:xfrm>
        </p:spPr>
        <p:txBody>
          <a:bodyPr anchor="ctr">
            <a:normAutofit/>
          </a:bodyPr>
          <a:lstStyle>
            <a:lvl1pPr>
              <a:defRPr sz="2000" b="1" i="0" cap="all">
                <a:solidFill>
                  <a:srgbClr val="00B3F0"/>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1491610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25CD1726-1379-402E-994E-E4606476B969}"/>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1166BBB5-B942-4401-82DC-1CF3FBDD516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43F365A2-C924-4B58-841E-D0A76B241072}"/>
              </a:ext>
            </a:extLst>
          </p:cNvPr>
          <p:cNvSpPr>
            <a:spLocks noGrp="1" noChangeArrowheads="1"/>
          </p:cNvSpPr>
          <p:nvPr>
            <p:ph type="sldNum" sz="quarter" idx="12"/>
          </p:nvPr>
        </p:nvSpPr>
        <p:spPr>
          <a:ln/>
        </p:spPr>
        <p:txBody>
          <a:bodyPr/>
          <a:lstStyle>
            <a:lvl1pPr>
              <a:defRPr/>
            </a:lvl1pPr>
          </a:lstStyle>
          <a:p>
            <a:pPr>
              <a:defRPr/>
            </a:pPr>
            <a:fld id="{AB866410-EC80-476B-B0A8-A09F14448BCA}" type="slidenum">
              <a:rPr lang="en-US" altLang="en-US"/>
              <a:pPr>
                <a:defRPr/>
              </a:pPr>
              <a:t>‹#›</a:t>
            </a:fld>
            <a:endParaRPr lang="en-US" altLang="en-US"/>
          </a:p>
        </p:txBody>
      </p:sp>
    </p:spTree>
    <p:extLst>
      <p:ext uri="{BB962C8B-B14F-4D97-AF65-F5344CB8AC3E}">
        <p14:creationId xmlns:p14="http://schemas.microsoft.com/office/powerpoint/2010/main" val="2429022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12C22C-CF57-46D3-85C2-CA0C7426C343}"/>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EDD5DDC9-D93F-40A1-9735-5E15701015A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E3A1D56A-9E81-4FF7-9CA9-A2DA49AC2423}"/>
              </a:ext>
            </a:extLst>
          </p:cNvPr>
          <p:cNvSpPr>
            <a:spLocks noGrp="1" noChangeArrowheads="1"/>
          </p:cNvSpPr>
          <p:nvPr>
            <p:ph type="sldNum" sz="quarter" idx="12"/>
          </p:nvPr>
        </p:nvSpPr>
        <p:spPr>
          <a:ln/>
        </p:spPr>
        <p:txBody>
          <a:bodyPr/>
          <a:lstStyle>
            <a:lvl1pPr>
              <a:defRPr/>
            </a:lvl1pPr>
          </a:lstStyle>
          <a:p>
            <a:pPr>
              <a:defRPr/>
            </a:pPr>
            <a:fld id="{B655ABE3-033E-4FD8-A25E-49252065EE9E}" type="slidenum">
              <a:rPr lang="en-US" altLang="en-US"/>
              <a:pPr>
                <a:defRPr/>
              </a:pPr>
              <a:t>‹#›</a:t>
            </a:fld>
            <a:endParaRPr lang="en-US" altLang="en-US"/>
          </a:p>
        </p:txBody>
      </p:sp>
    </p:spTree>
    <p:extLst>
      <p:ext uri="{BB962C8B-B14F-4D97-AF65-F5344CB8AC3E}">
        <p14:creationId xmlns:p14="http://schemas.microsoft.com/office/powerpoint/2010/main" val="353980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EC24A0-A165-4233-AD8A-6AAA5845129C}"/>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E91C3334-D873-4AD0-8E53-3BACF68F7CDF}"/>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DDC858D6-CD5B-4847-BEAB-DD2A25701F0B}"/>
              </a:ext>
            </a:extLst>
          </p:cNvPr>
          <p:cNvSpPr>
            <a:spLocks noGrp="1" noChangeArrowheads="1"/>
          </p:cNvSpPr>
          <p:nvPr>
            <p:ph type="sldNum" sz="quarter" idx="12"/>
          </p:nvPr>
        </p:nvSpPr>
        <p:spPr>
          <a:ln/>
        </p:spPr>
        <p:txBody>
          <a:bodyPr/>
          <a:lstStyle>
            <a:lvl1pPr>
              <a:defRPr/>
            </a:lvl1pPr>
          </a:lstStyle>
          <a:p>
            <a:pPr>
              <a:defRPr/>
            </a:pPr>
            <a:fld id="{030160A8-EF44-49B3-A771-6514B3FCA71D}" type="slidenum">
              <a:rPr lang="en-US" altLang="en-US"/>
              <a:pPr>
                <a:defRPr/>
              </a:pPr>
              <a:t>‹#›</a:t>
            </a:fld>
            <a:endParaRPr lang="en-US" altLang="en-US"/>
          </a:p>
        </p:txBody>
      </p:sp>
    </p:spTree>
    <p:extLst>
      <p:ext uri="{BB962C8B-B14F-4D97-AF65-F5344CB8AC3E}">
        <p14:creationId xmlns:p14="http://schemas.microsoft.com/office/powerpoint/2010/main" val="121614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918C96-C9FC-4615-87DF-56212CD41F7D}"/>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0E054985-94E7-442B-B77A-F1B2EF09498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8C927E1A-7E2E-4B95-9871-025B2C950FA1}"/>
              </a:ext>
            </a:extLst>
          </p:cNvPr>
          <p:cNvSpPr>
            <a:spLocks noGrp="1" noChangeArrowheads="1"/>
          </p:cNvSpPr>
          <p:nvPr>
            <p:ph type="sldNum" sz="quarter" idx="12"/>
          </p:nvPr>
        </p:nvSpPr>
        <p:spPr>
          <a:ln/>
        </p:spPr>
        <p:txBody>
          <a:bodyPr/>
          <a:lstStyle>
            <a:lvl1pPr>
              <a:defRPr/>
            </a:lvl1pPr>
          </a:lstStyle>
          <a:p>
            <a:pPr>
              <a:defRPr/>
            </a:pPr>
            <a:fld id="{114DCFB5-465D-46E8-BBBB-AF1FA7D416FE}" type="slidenum">
              <a:rPr lang="en-US" altLang="en-US"/>
              <a:pPr>
                <a:defRPr/>
              </a:pPr>
              <a:t>‹#›</a:t>
            </a:fld>
            <a:endParaRPr lang="en-US" altLang="en-US"/>
          </a:p>
        </p:txBody>
      </p:sp>
    </p:spTree>
    <p:extLst>
      <p:ext uri="{BB962C8B-B14F-4D97-AF65-F5344CB8AC3E}">
        <p14:creationId xmlns:p14="http://schemas.microsoft.com/office/powerpoint/2010/main" val="2264649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8906DD-952E-419B-945D-7754AA1FF071}"/>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7860CACA-45B2-4968-B36E-B887C0BF56B6}"/>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D17E91DB-5692-4888-B8C2-375945ED22B5}"/>
              </a:ext>
            </a:extLst>
          </p:cNvPr>
          <p:cNvSpPr>
            <a:spLocks noGrp="1" noChangeArrowheads="1"/>
          </p:cNvSpPr>
          <p:nvPr>
            <p:ph type="sldNum" sz="quarter" idx="12"/>
          </p:nvPr>
        </p:nvSpPr>
        <p:spPr>
          <a:ln/>
        </p:spPr>
        <p:txBody>
          <a:bodyPr/>
          <a:lstStyle>
            <a:lvl1pPr>
              <a:defRPr/>
            </a:lvl1pPr>
          </a:lstStyle>
          <a:p>
            <a:pPr>
              <a:defRPr/>
            </a:pPr>
            <a:fld id="{C79A17E3-3DA3-43F6-86AA-8086E719BABB}" type="slidenum">
              <a:rPr lang="en-US" altLang="en-US"/>
              <a:pPr>
                <a:defRPr/>
              </a:pPr>
              <a:t>‹#›</a:t>
            </a:fld>
            <a:endParaRPr lang="en-US" altLang="en-US"/>
          </a:p>
        </p:txBody>
      </p:sp>
    </p:spTree>
    <p:extLst>
      <p:ext uri="{BB962C8B-B14F-4D97-AF65-F5344CB8AC3E}">
        <p14:creationId xmlns:p14="http://schemas.microsoft.com/office/powerpoint/2010/main" val="1292246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8719FB0-1741-4190-9B35-CEE29039EE4A}"/>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F142E14F-1571-421C-9C44-49AC5E0BCE70}"/>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599D4CA7-CD2C-47E1-B639-17AA05CD4D45}"/>
              </a:ext>
            </a:extLst>
          </p:cNvPr>
          <p:cNvSpPr>
            <a:spLocks noGrp="1" noChangeArrowheads="1"/>
          </p:cNvSpPr>
          <p:nvPr>
            <p:ph type="sldNum" sz="quarter" idx="12"/>
          </p:nvPr>
        </p:nvSpPr>
        <p:spPr>
          <a:ln/>
        </p:spPr>
        <p:txBody>
          <a:bodyPr/>
          <a:lstStyle>
            <a:lvl1pPr>
              <a:defRPr/>
            </a:lvl1pPr>
          </a:lstStyle>
          <a:p>
            <a:pPr>
              <a:defRPr/>
            </a:pPr>
            <a:fld id="{D5BC9925-3402-4447-B5EE-DAA84A2A07A1}" type="slidenum">
              <a:rPr lang="en-US" altLang="en-US"/>
              <a:pPr>
                <a:defRPr/>
              </a:pPr>
              <a:t>‹#›</a:t>
            </a:fld>
            <a:endParaRPr lang="en-US" altLang="en-US"/>
          </a:p>
        </p:txBody>
      </p:sp>
    </p:spTree>
    <p:extLst>
      <p:ext uri="{BB962C8B-B14F-4D97-AF65-F5344CB8AC3E}">
        <p14:creationId xmlns:p14="http://schemas.microsoft.com/office/powerpoint/2010/main" val="118642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E3688DE8-A246-4281-9485-FA072DE38408}"/>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DE7DCE04-DEDB-469E-A9D1-19AB945451C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AC2A0EA7-22C4-493F-8872-2F8EE8D8E46B}"/>
              </a:ext>
            </a:extLst>
          </p:cNvPr>
          <p:cNvSpPr>
            <a:spLocks noGrp="1" noChangeArrowheads="1"/>
          </p:cNvSpPr>
          <p:nvPr>
            <p:ph type="sldNum" sz="quarter" idx="12"/>
          </p:nvPr>
        </p:nvSpPr>
        <p:spPr>
          <a:ln/>
        </p:spPr>
        <p:txBody>
          <a:bodyPr/>
          <a:lstStyle>
            <a:lvl1pPr>
              <a:defRPr/>
            </a:lvl1pPr>
          </a:lstStyle>
          <a:p>
            <a:pPr>
              <a:defRPr/>
            </a:pPr>
            <a:fld id="{0092BABD-5EBE-438B-A1B2-9692F65283BE}" type="slidenum">
              <a:rPr lang="en-US" altLang="en-US"/>
              <a:pPr>
                <a:defRPr/>
              </a:pPr>
              <a:t>‹#›</a:t>
            </a:fld>
            <a:endParaRPr lang="en-US" altLang="en-US"/>
          </a:p>
        </p:txBody>
      </p:sp>
    </p:spTree>
    <p:extLst>
      <p:ext uri="{BB962C8B-B14F-4D97-AF65-F5344CB8AC3E}">
        <p14:creationId xmlns:p14="http://schemas.microsoft.com/office/powerpoint/2010/main" val="3718532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F54AAE-6C85-44AC-8ACB-A14CBCE5105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et modifiez le titre</a:t>
            </a:r>
          </a:p>
        </p:txBody>
      </p:sp>
      <p:sp>
        <p:nvSpPr>
          <p:cNvPr id="1027" name="Rectangle 3">
            <a:extLst>
              <a:ext uri="{FF2B5EF4-FFF2-40B4-BE49-F238E27FC236}">
                <a16:creationId xmlns:a16="http://schemas.microsoft.com/office/drawing/2014/main" id="{F4A89452-A564-47E9-A96E-B837FA656F2A}"/>
              </a:ext>
            </a:extLst>
          </p:cNvPr>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Cliquez pour modifier les styles du texte du masque</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7172" name="Rectangle 4">
            <a:extLst>
              <a:ext uri="{FF2B5EF4-FFF2-40B4-BE49-F238E27FC236}">
                <a16:creationId xmlns:a16="http://schemas.microsoft.com/office/drawing/2014/main" id="{3BD44C27-7563-4B0E-8090-7CB9F6A4884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ea typeface="ＭＳ Ｐゴシック" pitchFamily="1" charset="-128"/>
              </a:defRPr>
            </a:lvl1pPr>
          </a:lstStyle>
          <a:p>
            <a:pPr>
              <a:defRPr/>
            </a:pPr>
            <a:endParaRPr lang="fr-FR"/>
          </a:p>
        </p:txBody>
      </p:sp>
      <p:sp>
        <p:nvSpPr>
          <p:cNvPr id="7173" name="Rectangle 5">
            <a:extLst>
              <a:ext uri="{FF2B5EF4-FFF2-40B4-BE49-F238E27FC236}">
                <a16:creationId xmlns:a16="http://schemas.microsoft.com/office/drawing/2014/main" id="{8B83EE58-620E-47F4-B9D9-FA35C3027F5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ea typeface="ＭＳ Ｐゴシック" pitchFamily="1" charset="-128"/>
              </a:defRPr>
            </a:lvl1pPr>
          </a:lstStyle>
          <a:p>
            <a:pPr>
              <a:defRPr/>
            </a:pPr>
            <a:endParaRPr lang="fr-FR"/>
          </a:p>
        </p:txBody>
      </p:sp>
      <p:sp>
        <p:nvSpPr>
          <p:cNvPr id="7174" name="Rectangle 6">
            <a:extLst>
              <a:ext uri="{FF2B5EF4-FFF2-40B4-BE49-F238E27FC236}">
                <a16:creationId xmlns:a16="http://schemas.microsoft.com/office/drawing/2014/main" id="{6CC381B3-A67A-4F8C-B47F-9C681A3055C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ea typeface="MS PGothic" panose="020B0600070205080204" pitchFamily="34" charset="-128"/>
              </a:defRPr>
            </a:lvl1pPr>
          </a:lstStyle>
          <a:p>
            <a:pPr>
              <a:defRPr/>
            </a:pPr>
            <a:fld id="{A18701FD-7196-4615-BBA5-42D093C3DC96}" type="slidenum">
              <a:rPr lang="en-US" altLang="en-US"/>
              <a:pPr>
                <a:defRPr/>
              </a:pPr>
              <a:t>‹#›</a:t>
            </a:fld>
            <a:endParaRPr lang="en-US" altLang="en-US"/>
          </a:p>
        </p:txBody>
      </p:sp>
    </p:spTree>
    <p:extLst>
      <p:ext uri="{BB962C8B-B14F-4D97-AF65-F5344CB8AC3E}">
        <p14:creationId xmlns:p14="http://schemas.microsoft.com/office/powerpoint/2010/main" val="31950908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Lst>
  <p:txStyles>
    <p:titleStyle>
      <a:lvl1pPr algn="ctr" rtl="0" eaLnBrk="0" fontAlgn="base" hangingPunct="0">
        <a:spcBef>
          <a:spcPct val="0"/>
        </a:spcBef>
        <a:spcAft>
          <a:spcPct val="0"/>
        </a:spcAft>
        <a:defRPr sz="3300">
          <a:solidFill>
            <a:schemeClr val="tx2"/>
          </a:solidFill>
          <a:latin typeface="+mj-lt"/>
          <a:ea typeface="ＭＳ Ｐゴシック" panose="020B0600070205080204" pitchFamily="34" charset="-128"/>
          <a:cs typeface="+mj-cs"/>
        </a:defRPr>
      </a:lvl1pPr>
      <a:lvl2pPr algn="ctr" rtl="0" eaLnBrk="0" fontAlgn="base" hangingPunct="0">
        <a:spcBef>
          <a:spcPct val="0"/>
        </a:spcBef>
        <a:spcAft>
          <a:spcPct val="0"/>
        </a:spcAft>
        <a:defRPr sz="3300">
          <a:solidFill>
            <a:schemeClr val="tx2"/>
          </a:solidFill>
          <a:latin typeface="Arial" pitchFamily="-108" charset="-52"/>
          <a:ea typeface="ＭＳ Ｐゴシック" panose="020B0600070205080204" pitchFamily="34" charset="-128"/>
        </a:defRPr>
      </a:lvl2pPr>
      <a:lvl3pPr algn="ctr" rtl="0" eaLnBrk="0" fontAlgn="base" hangingPunct="0">
        <a:spcBef>
          <a:spcPct val="0"/>
        </a:spcBef>
        <a:spcAft>
          <a:spcPct val="0"/>
        </a:spcAft>
        <a:defRPr sz="3300">
          <a:solidFill>
            <a:schemeClr val="tx2"/>
          </a:solidFill>
          <a:latin typeface="Arial" pitchFamily="-108" charset="-52"/>
          <a:ea typeface="ＭＳ Ｐゴシック" panose="020B0600070205080204" pitchFamily="34" charset="-128"/>
        </a:defRPr>
      </a:lvl3pPr>
      <a:lvl4pPr algn="ctr" rtl="0" eaLnBrk="0" fontAlgn="base" hangingPunct="0">
        <a:spcBef>
          <a:spcPct val="0"/>
        </a:spcBef>
        <a:spcAft>
          <a:spcPct val="0"/>
        </a:spcAft>
        <a:defRPr sz="3300">
          <a:solidFill>
            <a:schemeClr val="tx2"/>
          </a:solidFill>
          <a:latin typeface="Arial" pitchFamily="-108" charset="-52"/>
          <a:ea typeface="ＭＳ Ｐゴシック" panose="020B0600070205080204" pitchFamily="34" charset="-128"/>
        </a:defRPr>
      </a:lvl4pPr>
      <a:lvl5pPr algn="ctr" rtl="0" eaLnBrk="0" fontAlgn="base" hangingPunct="0">
        <a:spcBef>
          <a:spcPct val="0"/>
        </a:spcBef>
        <a:spcAft>
          <a:spcPct val="0"/>
        </a:spcAft>
        <a:defRPr sz="3300">
          <a:solidFill>
            <a:schemeClr val="tx2"/>
          </a:solidFill>
          <a:latin typeface="Arial" pitchFamily="-108" charset="-52"/>
          <a:ea typeface="ＭＳ Ｐゴシック" panose="020B0600070205080204" pitchFamily="34" charset="-128"/>
        </a:defRPr>
      </a:lvl5pPr>
      <a:lvl6pPr marL="342900" algn="ctr" rtl="0" fontAlgn="base">
        <a:spcBef>
          <a:spcPct val="0"/>
        </a:spcBef>
        <a:spcAft>
          <a:spcPct val="0"/>
        </a:spcAft>
        <a:defRPr sz="3300">
          <a:solidFill>
            <a:schemeClr val="tx2"/>
          </a:solidFill>
          <a:latin typeface="Arial" pitchFamily="-108" charset="-52"/>
        </a:defRPr>
      </a:lvl6pPr>
      <a:lvl7pPr marL="685800" algn="ctr" rtl="0" fontAlgn="base">
        <a:spcBef>
          <a:spcPct val="0"/>
        </a:spcBef>
        <a:spcAft>
          <a:spcPct val="0"/>
        </a:spcAft>
        <a:defRPr sz="3300">
          <a:solidFill>
            <a:schemeClr val="tx2"/>
          </a:solidFill>
          <a:latin typeface="Arial" pitchFamily="-108" charset="-52"/>
        </a:defRPr>
      </a:lvl7pPr>
      <a:lvl8pPr marL="1028700" algn="ctr" rtl="0" fontAlgn="base">
        <a:spcBef>
          <a:spcPct val="0"/>
        </a:spcBef>
        <a:spcAft>
          <a:spcPct val="0"/>
        </a:spcAft>
        <a:defRPr sz="3300">
          <a:solidFill>
            <a:schemeClr val="tx2"/>
          </a:solidFill>
          <a:latin typeface="Arial" pitchFamily="-108" charset="-52"/>
        </a:defRPr>
      </a:lvl8pPr>
      <a:lvl9pPr marL="1371600" algn="ctr" rtl="0" fontAlgn="base">
        <a:spcBef>
          <a:spcPct val="0"/>
        </a:spcBef>
        <a:spcAft>
          <a:spcPct val="0"/>
        </a:spcAft>
        <a:defRPr sz="3300">
          <a:solidFill>
            <a:schemeClr val="tx2"/>
          </a:solidFill>
          <a:latin typeface="Arial" pitchFamily="-108" charset="-52"/>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n-cs"/>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anose="020B0600070205080204" pitchFamily="34"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panose="020B0600070205080204" pitchFamily="34"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panose="020B0600070205080204" pitchFamily="34"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panose="020B0600070205080204" pitchFamily="34"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Dreaded Duo: </a:t>
            </a:r>
            <a:br>
              <a:rPr lang="en-US" sz="5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r>
              <a:rPr lang="en-US" sz="5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Strictures and Fistulas</a:t>
            </a:r>
          </a:p>
        </p:txBody>
      </p:sp>
      <p:sp>
        <p:nvSpPr>
          <p:cNvPr id="3" name="Text Placeholder 2"/>
          <p:cNvSpPr>
            <a:spLocks noGrp="1"/>
          </p:cNvSpPr>
          <p:nvPr>
            <p:ph type="body" sz="quarter" idx="10"/>
          </p:nvPr>
        </p:nvSpPr>
        <p:spPr>
          <a:xfrm>
            <a:off x="1104221" y="2915842"/>
            <a:ext cx="7096805" cy="2461362"/>
          </a:xfrm>
        </p:spPr>
        <p:txBody>
          <a:bodyPr/>
          <a:lstStyle/>
          <a:p>
            <a:r>
              <a:rPr lang="en-US" sz="2400" b="1" dirty="0">
                <a:solidFill>
                  <a:schemeClr val="bg2">
                    <a:lumMod val="10000"/>
                  </a:schemeClr>
                </a:solidFill>
                <a:effectLst>
                  <a:outerShdw blurRad="38100" dist="38100" dir="2700000" algn="tl">
                    <a:srgbClr val="C0C0C0"/>
                  </a:outerShdw>
                </a:effectLst>
              </a:rPr>
              <a:t>David A. Schwartz, MD, FACG, AGAF</a:t>
            </a:r>
            <a:br>
              <a:rPr lang="en-US" sz="2400" b="1" dirty="0">
                <a:solidFill>
                  <a:schemeClr val="bg2">
                    <a:lumMod val="10000"/>
                  </a:schemeClr>
                </a:solidFill>
                <a:effectLst>
                  <a:outerShdw blurRad="38100" dist="38100" dir="2700000" algn="tl">
                    <a:srgbClr val="C0C0C0"/>
                  </a:outerShdw>
                </a:effectLst>
              </a:rPr>
            </a:br>
            <a:r>
              <a:rPr lang="en-US" sz="2400" b="1" dirty="0">
                <a:solidFill>
                  <a:schemeClr val="bg2">
                    <a:lumMod val="10000"/>
                  </a:schemeClr>
                </a:solidFill>
                <a:ea typeface="MS PGothic" pitchFamily="34" charset="-128"/>
              </a:rPr>
              <a:t>Director, McClain Family Directorship in Gastroenterology</a:t>
            </a:r>
            <a:br>
              <a:rPr lang="en-US" sz="2400" b="1" dirty="0">
                <a:solidFill>
                  <a:schemeClr val="bg2">
                    <a:lumMod val="10000"/>
                  </a:schemeClr>
                </a:solidFill>
              </a:rPr>
            </a:br>
            <a:r>
              <a:rPr lang="en-US" sz="2400" b="1" i="1" dirty="0">
                <a:solidFill>
                  <a:schemeClr val="bg2">
                    <a:lumMod val="10000"/>
                  </a:schemeClr>
                </a:solidFill>
              </a:rPr>
              <a:t>Director, Inflammatory Bowel Disease Center</a:t>
            </a:r>
          </a:p>
          <a:p>
            <a:r>
              <a:rPr lang="en-US" sz="2400" b="1" i="1" dirty="0">
                <a:solidFill>
                  <a:schemeClr val="bg2">
                    <a:lumMod val="10000"/>
                  </a:schemeClr>
                </a:solidFill>
              </a:rPr>
              <a:t>Director, OHO Endoscopy Unit</a:t>
            </a:r>
            <a:br>
              <a:rPr lang="en-US" sz="2400" b="1" i="1" dirty="0">
                <a:solidFill>
                  <a:schemeClr val="bg2">
                    <a:lumMod val="10000"/>
                  </a:schemeClr>
                </a:solidFill>
              </a:rPr>
            </a:br>
            <a:r>
              <a:rPr lang="en-US" sz="2400" b="1" i="1" dirty="0">
                <a:solidFill>
                  <a:schemeClr val="bg2">
                    <a:lumMod val="10000"/>
                  </a:schemeClr>
                </a:solidFill>
              </a:rPr>
              <a:t>Professor of Medicine</a:t>
            </a:r>
            <a:br>
              <a:rPr lang="en-US" sz="2400" b="1" i="1" dirty="0">
                <a:solidFill>
                  <a:schemeClr val="bg2">
                    <a:lumMod val="10000"/>
                  </a:schemeClr>
                </a:solidFill>
              </a:rPr>
            </a:br>
            <a:r>
              <a:rPr lang="en-US" sz="2400" b="1" i="1" dirty="0">
                <a:solidFill>
                  <a:schemeClr val="bg2">
                    <a:lumMod val="10000"/>
                  </a:schemeClr>
                </a:solidFill>
              </a:rPr>
              <a:t>Vanderbilt University Medical Center</a:t>
            </a:r>
            <a:endParaRPr lang="en-US" sz="2400" b="1" dirty="0">
              <a:solidFill>
                <a:schemeClr val="bg2">
                  <a:lumMod val="10000"/>
                </a:schemeClr>
              </a:solidFill>
            </a:endParaRPr>
          </a:p>
        </p:txBody>
      </p:sp>
    </p:spTree>
    <p:extLst>
      <p:ext uri="{BB962C8B-B14F-4D97-AF65-F5344CB8AC3E}">
        <p14:creationId xmlns:p14="http://schemas.microsoft.com/office/powerpoint/2010/main" val="3351557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12D6-7545-D9A6-5CBC-E94F27406FC6}"/>
              </a:ext>
            </a:extLst>
          </p:cNvPr>
          <p:cNvSpPr>
            <a:spLocks noGrp="1"/>
          </p:cNvSpPr>
          <p:nvPr>
            <p:ph type="title"/>
          </p:nvPr>
        </p:nvSpPr>
        <p:spPr/>
        <p:txBody>
          <a:bodyPr/>
          <a:lstStyle/>
          <a:p>
            <a:r>
              <a:rPr lang="en-US" dirty="0">
                <a:solidFill>
                  <a:schemeClr val="accent2">
                    <a:lumMod val="75000"/>
                  </a:schemeClr>
                </a:solidFill>
              </a:rPr>
              <a:t>Patient Focused Perianal Classification</a:t>
            </a:r>
          </a:p>
        </p:txBody>
      </p:sp>
      <p:pic>
        <p:nvPicPr>
          <p:cNvPr id="4" name="Content Placeholder 3">
            <a:extLst>
              <a:ext uri="{FF2B5EF4-FFF2-40B4-BE49-F238E27FC236}">
                <a16:creationId xmlns:a16="http://schemas.microsoft.com/office/drawing/2014/main" id="{2DCF2E4E-EE3E-5AF7-4F40-333CB696A160}"/>
              </a:ext>
            </a:extLst>
          </p:cNvPr>
          <p:cNvPicPr>
            <a:picLocks noGrp="1" noChangeAspect="1"/>
          </p:cNvPicPr>
          <p:nvPr>
            <p:ph idx="1"/>
          </p:nvPr>
        </p:nvPicPr>
        <p:blipFill>
          <a:blip r:embed="rId2"/>
          <a:stretch>
            <a:fillRect/>
          </a:stretch>
        </p:blipFill>
        <p:spPr>
          <a:xfrm>
            <a:off x="645585" y="1843088"/>
            <a:ext cx="8059490" cy="3951684"/>
          </a:xfrm>
          <a:prstGeom prst="rect">
            <a:avLst/>
          </a:prstGeom>
        </p:spPr>
      </p:pic>
    </p:spTree>
    <p:extLst>
      <p:ext uri="{BB962C8B-B14F-4D97-AF65-F5344CB8AC3E}">
        <p14:creationId xmlns:p14="http://schemas.microsoft.com/office/powerpoint/2010/main" val="939157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0AD5-2CC5-468F-BD03-0A2F3BEF0F87}"/>
              </a:ext>
            </a:extLst>
          </p:cNvPr>
          <p:cNvSpPr>
            <a:spLocks noGrp="1"/>
          </p:cNvSpPr>
          <p:nvPr>
            <p:ph type="title"/>
          </p:nvPr>
        </p:nvSpPr>
        <p:spPr>
          <a:xfrm>
            <a:off x="158527" y="2149874"/>
            <a:ext cx="8687948" cy="1767629"/>
          </a:xfrm>
        </p:spPr>
        <p:txBody>
          <a:bodyPr/>
          <a:lstStyle/>
          <a:p>
            <a:pPr algn="ctr">
              <a:defRPr/>
            </a:pPr>
            <a:r>
              <a:rPr lang="en-US" sz="4050" dirty="0">
                <a:solidFill>
                  <a:srgbClr val="1A3668"/>
                </a:solidFill>
                <a:effectLst>
                  <a:outerShdw blurRad="38100" dist="38100" dir="2700000" algn="tl">
                    <a:srgbClr val="C0C0C0"/>
                  </a:outerShdw>
                </a:effectLst>
                <a:ea typeface="ＭＳ Ｐゴシック" pitchFamily="34" charset="-128"/>
              </a:rPr>
              <a:t>Approach to Initial Diagnosis and Assessment</a:t>
            </a:r>
          </a:p>
        </p:txBody>
      </p:sp>
    </p:spTree>
    <p:extLst>
      <p:ext uri="{BB962C8B-B14F-4D97-AF65-F5344CB8AC3E}">
        <p14:creationId xmlns:p14="http://schemas.microsoft.com/office/powerpoint/2010/main" val="366176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FB96-9A7C-4C98-A4FC-B30EAABFC8C7}"/>
              </a:ext>
            </a:extLst>
          </p:cNvPr>
          <p:cNvSpPr>
            <a:spLocks noGrp="1"/>
          </p:cNvSpPr>
          <p:nvPr>
            <p:ph type="title"/>
          </p:nvPr>
        </p:nvSpPr>
        <p:spPr>
          <a:xfrm>
            <a:off x="361854" y="1257300"/>
            <a:ext cx="8443267" cy="857250"/>
          </a:xfrm>
        </p:spPr>
        <p:txBody>
          <a:bodyPr/>
          <a:lstStyle/>
          <a:p>
            <a:pPr algn="ctr">
              <a:defRPr/>
            </a:pPr>
            <a:r>
              <a:rPr lang="en-US" sz="3000" dirty="0">
                <a:solidFill>
                  <a:srgbClr val="1A3668"/>
                </a:solidFill>
                <a:effectLst>
                  <a:outerShdw blurRad="38100" dist="38100" dir="2700000" algn="tl">
                    <a:srgbClr val="C0C0C0"/>
                  </a:outerShdw>
                </a:effectLst>
                <a:ea typeface="ＭＳ Ｐゴシック" pitchFamily="34" charset="-128"/>
              </a:rPr>
              <a:t>Why is a precise evaluation important?</a:t>
            </a:r>
          </a:p>
        </p:txBody>
      </p:sp>
      <p:sp>
        <p:nvSpPr>
          <p:cNvPr id="27651" name="TextBox 4">
            <a:extLst>
              <a:ext uri="{FF2B5EF4-FFF2-40B4-BE49-F238E27FC236}">
                <a16:creationId xmlns:a16="http://schemas.microsoft.com/office/drawing/2014/main" id="{FACABF8D-C675-4EBE-B87B-8414B734C262}"/>
              </a:ext>
            </a:extLst>
          </p:cNvPr>
          <p:cNvSpPr txBox="1">
            <a:spLocks noChangeArrowheads="1"/>
          </p:cNvSpPr>
          <p:nvPr/>
        </p:nvSpPr>
        <p:spPr bwMode="auto">
          <a:xfrm>
            <a:off x="260019" y="2558654"/>
            <a:ext cx="854510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lvl="1" algn="ctr">
              <a:lnSpc>
                <a:spcPct val="90000"/>
              </a:lnSpc>
              <a:spcBef>
                <a:spcPct val="0"/>
              </a:spcBef>
              <a:buFont typeface="Helvetica Condensed" charset="0"/>
              <a:buNone/>
            </a:pPr>
            <a:r>
              <a:rPr lang="en-US" altLang="en-US" sz="3200" dirty="0">
                <a:solidFill>
                  <a:schemeClr val="accent3">
                    <a:lumMod val="75000"/>
                  </a:schemeClr>
                </a:solidFill>
                <a:cs typeface="Arial" panose="020B0604020202020204" pitchFamily="34" charset="0"/>
              </a:rPr>
              <a:t>The key to successful management is to establish adequate drainage of all abscesses and to control fistula healing. An imaging modality should provide a virtual road map for this purpose.</a:t>
            </a:r>
          </a:p>
        </p:txBody>
      </p:sp>
    </p:spTree>
    <p:extLst>
      <p:ext uri="{BB962C8B-B14F-4D97-AF65-F5344CB8AC3E}">
        <p14:creationId xmlns:p14="http://schemas.microsoft.com/office/powerpoint/2010/main" val="191026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393A-81DE-4350-AB90-9DBEA92D6003}"/>
              </a:ext>
            </a:extLst>
          </p:cNvPr>
          <p:cNvSpPr>
            <a:spLocks noGrp="1"/>
          </p:cNvSpPr>
          <p:nvPr>
            <p:ph type="title"/>
          </p:nvPr>
        </p:nvSpPr>
        <p:spPr>
          <a:xfrm>
            <a:off x="236339" y="496214"/>
            <a:ext cx="8686800" cy="857250"/>
          </a:xfrm>
        </p:spPr>
        <p:txBody>
          <a:bodyPr/>
          <a:lstStyle/>
          <a:p>
            <a:pPr algn="ctr">
              <a:defRPr/>
            </a:pPr>
            <a:r>
              <a:rPr lang="en-US" sz="2700" dirty="0">
                <a:solidFill>
                  <a:srgbClr val="1A3668"/>
                </a:solidFill>
                <a:effectLst>
                  <a:outerShdw blurRad="38100" dist="38100" dir="2700000" algn="tl">
                    <a:srgbClr val="C0C0C0"/>
                  </a:outerShdw>
                </a:effectLst>
                <a:ea typeface="ＭＳ Ｐゴシック" pitchFamily="34" charset="-128"/>
              </a:rPr>
              <a:t>What Happens When Fistulas are Missed at Time of EUA?</a:t>
            </a:r>
          </a:p>
        </p:txBody>
      </p:sp>
      <p:graphicFrame>
        <p:nvGraphicFramePr>
          <p:cNvPr id="28675" name="Content Placeholder 3">
            <a:extLst>
              <a:ext uri="{FF2B5EF4-FFF2-40B4-BE49-F238E27FC236}">
                <a16:creationId xmlns:a16="http://schemas.microsoft.com/office/drawing/2014/main" id="{356EF668-910C-40C4-ACB8-A2CBA35174F9}"/>
              </a:ext>
            </a:extLst>
          </p:cNvPr>
          <p:cNvGraphicFramePr>
            <a:graphicFrameLocks noGrp="1"/>
          </p:cNvGraphicFramePr>
          <p:nvPr/>
        </p:nvGraphicFramePr>
        <p:xfrm>
          <a:off x="1543050" y="1746378"/>
          <a:ext cx="6073378" cy="3282822"/>
        </p:xfrm>
        <a:graphic>
          <a:graphicData uri="http://schemas.openxmlformats.org/presentationml/2006/ole">
            <mc:AlternateContent xmlns:mc="http://schemas.openxmlformats.org/markup-compatibility/2006">
              <mc:Choice xmlns:v="urn:schemas-microsoft-com:vml" Requires="v">
                <p:oleObj r:id="rId2" imgW="8765323" imgH="4650864" progId="Excel.Chart.8">
                  <p:embed/>
                </p:oleObj>
              </mc:Choice>
              <mc:Fallback>
                <p:oleObj r:id="rId2" imgW="8765323" imgH="4650864" progId="Excel.Chart.8">
                  <p:embed/>
                  <p:pic>
                    <p:nvPicPr>
                      <p:cNvPr id="28675" name="Content Placeholder 3">
                        <a:extLst>
                          <a:ext uri="{FF2B5EF4-FFF2-40B4-BE49-F238E27FC236}">
                            <a16:creationId xmlns:a16="http://schemas.microsoft.com/office/drawing/2014/main" id="{356EF668-910C-40C4-ACB8-A2CBA35174F9}"/>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746378"/>
                        <a:ext cx="6073378" cy="3282822"/>
                      </a:xfrm>
                      <a:prstGeom prst="rect">
                        <a:avLst/>
                      </a:prstGeom>
                      <a:solidFill>
                        <a:schemeClr val="bg1">
                          <a:lumMod val="50000"/>
                        </a:schemeClr>
                      </a:solidFill>
                      <a:ln>
                        <a:noFill/>
                      </a:ln>
                    </p:spPr>
                  </p:pic>
                </p:oleObj>
              </mc:Fallback>
            </mc:AlternateContent>
          </a:graphicData>
        </a:graphic>
      </p:graphicFrame>
      <p:sp>
        <p:nvSpPr>
          <p:cNvPr id="28676" name="TextBox 9">
            <a:extLst>
              <a:ext uri="{FF2B5EF4-FFF2-40B4-BE49-F238E27FC236}">
                <a16:creationId xmlns:a16="http://schemas.microsoft.com/office/drawing/2014/main" id="{EE4373FF-74DE-428A-8EA7-387BFEE5E534}"/>
              </a:ext>
            </a:extLst>
          </p:cNvPr>
          <p:cNvSpPr txBox="1">
            <a:spLocks noChangeArrowheads="1"/>
          </p:cNvSpPr>
          <p:nvPr/>
        </p:nvSpPr>
        <p:spPr bwMode="auto">
          <a:xfrm>
            <a:off x="1543050" y="5165438"/>
            <a:ext cx="616566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dirty="0">
                <a:latin typeface="Calibri" panose="020F0502020204030204" pitchFamily="34" charset="0"/>
              </a:rPr>
              <a:t>-In 52% of patients  needed repeat surgery in cases where surgery and MRI disagreed</a:t>
            </a:r>
          </a:p>
          <a:p>
            <a:pPr>
              <a:spcBef>
                <a:spcPct val="0"/>
              </a:spcBef>
              <a:buFontTx/>
              <a:buNone/>
            </a:pPr>
            <a:endParaRPr lang="en-US" altLang="en-US" sz="1350" dirty="0">
              <a:latin typeface="Garamond" panose="02020404030301010803" pitchFamily="18" charset="0"/>
            </a:endParaRPr>
          </a:p>
          <a:p>
            <a:pPr>
              <a:spcBef>
                <a:spcPct val="0"/>
              </a:spcBef>
              <a:buFontTx/>
              <a:buNone/>
            </a:pPr>
            <a:r>
              <a:rPr lang="en-US" altLang="en-US" sz="1350" dirty="0">
                <a:latin typeface="Calibri" panose="020F0502020204030204" pitchFamily="34" charset="0"/>
              </a:rPr>
              <a:t>-Fistula recurrence was always at site predicted by MRI </a:t>
            </a:r>
          </a:p>
        </p:txBody>
      </p:sp>
      <p:sp>
        <p:nvSpPr>
          <p:cNvPr id="28677" name="TextBox 14">
            <a:extLst>
              <a:ext uri="{FF2B5EF4-FFF2-40B4-BE49-F238E27FC236}">
                <a16:creationId xmlns:a16="http://schemas.microsoft.com/office/drawing/2014/main" id="{86B1371E-C591-4467-A6CA-8A3DCCD136A1}"/>
              </a:ext>
            </a:extLst>
          </p:cNvPr>
          <p:cNvSpPr txBox="1">
            <a:spLocks noChangeArrowheads="1"/>
          </p:cNvSpPr>
          <p:nvPr/>
        </p:nvSpPr>
        <p:spPr bwMode="auto">
          <a:xfrm>
            <a:off x="6937188" y="5485209"/>
            <a:ext cx="17331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50" i="1" dirty="0">
                <a:solidFill>
                  <a:schemeClr val="bg1"/>
                </a:solidFill>
                <a:latin typeface="Times" panose="02020603050405020304" pitchFamily="18" charset="0"/>
                <a:cs typeface="Times" panose="02020603050405020304" pitchFamily="18" charset="0"/>
              </a:rPr>
              <a:t>Buchanan et al, Lancet 2002</a:t>
            </a:r>
          </a:p>
        </p:txBody>
      </p:sp>
    </p:spTree>
    <p:extLst>
      <p:ext uri="{BB962C8B-B14F-4D97-AF65-F5344CB8AC3E}">
        <p14:creationId xmlns:p14="http://schemas.microsoft.com/office/powerpoint/2010/main" val="4072902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1CF-FCA9-49D0-859B-5062D1E34FBD}"/>
              </a:ext>
            </a:extLst>
          </p:cNvPr>
          <p:cNvSpPr>
            <a:spLocks noGrp="1"/>
          </p:cNvSpPr>
          <p:nvPr>
            <p:ph type="title"/>
          </p:nvPr>
        </p:nvSpPr>
        <p:spPr>
          <a:xfrm>
            <a:off x="1543050" y="863203"/>
            <a:ext cx="6172200" cy="857250"/>
          </a:xfrm>
        </p:spPr>
        <p:txBody>
          <a:bodyPr/>
          <a:lstStyle/>
          <a:p>
            <a:pPr algn="ctr">
              <a:defRPr/>
            </a:pPr>
            <a:r>
              <a:rPr lang="en-US" sz="3000" dirty="0">
                <a:solidFill>
                  <a:srgbClr val="1A3668"/>
                </a:solidFill>
                <a:effectLst>
                  <a:outerShdw blurRad="38100" dist="38100" dir="2700000" algn="tl">
                    <a:srgbClr val="FFFFFF"/>
                  </a:outerShdw>
                </a:effectLst>
              </a:rPr>
              <a:t>Study Results</a:t>
            </a:r>
          </a:p>
        </p:txBody>
      </p:sp>
      <p:sp>
        <p:nvSpPr>
          <p:cNvPr id="29699" name="Content Placeholder 2">
            <a:extLst>
              <a:ext uri="{FF2B5EF4-FFF2-40B4-BE49-F238E27FC236}">
                <a16:creationId xmlns:a16="http://schemas.microsoft.com/office/drawing/2014/main" id="{CB29AE03-AD1E-4346-8724-9471B2B63176}"/>
              </a:ext>
            </a:extLst>
          </p:cNvPr>
          <p:cNvSpPr>
            <a:spLocks noGrp="1" noChangeArrowheads="1"/>
          </p:cNvSpPr>
          <p:nvPr>
            <p:ph idx="1"/>
          </p:nvPr>
        </p:nvSpPr>
        <p:spPr>
          <a:xfrm>
            <a:off x="491663" y="1806400"/>
            <a:ext cx="8343900" cy="3394472"/>
          </a:xfrm>
        </p:spPr>
        <p:txBody>
          <a:bodyPr/>
          <a:lstStyle/>
          <a:p>
            <a:pPr>
              <a:lnSpc>
                <a:spcPct val="80000"/>
              </a:lnSpc>
            </a:pPr>
            <a:r>
              <a:rPr lang="en-US" altLang="en-US" dirty="0">
                <a:solidFill>
                  <a:srgbClr val="00427A"/>
                </a:solidFill>
                <a:cs typeface="Arial" panose="020B0604020202020204" pitchFamily="34" charset="0"/>
              </a:rPr>
              <a:t>A prospective triple blinded study compared EUS, MRI and EUA in 32 patients with suspect perianal Crohn</a:t>
            </a:r>
            <a:r>
              <a:rPr lang="ja-JP" altLang="en-US" dirty="0">
                <a:solidFill>
                  <a:srgbClr val="00427A"/>
                </a:solidFill>
                <a:cs typeface="Arial" panose="020B0604020202020204" pitchFamily="34" charset="0"/>
              </a:rPr>
              <a:t>’</a:t>
            </a:r>
            <a:r>
              <a:rPr lang="en-US" altLang="ja-JP" dirty="0">
                <a:solidFill>
                  <a:srgbClr val="00427A"/>
                </a:solidFill>
                <a:cs typeface="Arial" panose="020B0604020202020204" pitchFamily="34" charset="0"/>
              </a:rPr>
              <a:t>s disease.</a:t>
            </a:r>
            <a:r>
              <a:rPr lang="en-US" altLang="ja-JP" baseline="30000" dirty="0">
                <a:solidFill>
                  <a:srgbClr val="00427A"/>
                </a:solidFill>
                <a:cs typeface="Arial" panose="020B0604020202020204" pitchFamily="34" charset="0"/>
              </a:rPr>
              <a:t>1</a:t>
            </a:r>
            <a:endParaRPr lang="en-US" altLang="ja-JP" dirty="0">
              <a:solidFill>
                <a:srgbClr val="00427A"/>
              </a:solidFill>
              <a:cs typeface="Arial" panose="020B0604020202020204" pitchFamily="34" charset="0"/>
            </a:endParaRPr>
          </a:p>
          <a:p>
            <a:pPr>
              <a:lnSpc>
                <a:spcPct val="90000"/>
              </a:lnSpc>
            </a:pPr>
            <a:r>
              <a:rPr lang="en-US" altLang="en-US" dirty="0">
                <a:solidFill>
                  <a:srgbClr val="00427A"/>
                </a:solidFill>
                <a:cs typeface="Arial" panose="020B0604020202020204" pitchFamily="34" charset="0"/>
              </a:rPr>
              <a:t>All three methods showed excellent accuracy in assessing these patients</a:t>
            </a:r>
          </a:p>
          <a:p>
            <a:pPr lvl="2">
              <a:lnSpc>
                <a:spcPct val="90000"/>
              </a:lnSpc>
            </a:pPr>
            <a:r>
              <a:rPr lang="en-US" altLang="en-US" dirty="0">
                <a:solidFill>
                  <a:srgbClr val="00427A"/>
                </a:solidFill>
                <a:cs typeface="Arial" panose="020B0604020202020204" pitchFamily="34" charset="0"/>
              </a:rPr>
              <a:t>EUS –  91% (95% CI 75% - 98%) </a:t>
            </a:r>
          </a:p>
          <a:p>
            <a:pPr lvl="2">
              <a:lnSpc>
                <a:spcPct val="90000"/>
              </a:lnSpc>
            </a:pPr>
            <a:r>
              <a:rPr lang="en-US" altLang="en-US" dirty="0">
                <a:solidFill>
                  <a:srgbClr val="00427A"/>
                </a:solidFill>
                <a:cs typeface="Arial" panose="020B0604020202020204" pitchFamily="34" charset="0"/>
              </a:rPr>
              <a:t>EUA –  91% (95% CI 75% - 98%) </a:t>
            </a:r>
          </a:p>
          <a:p>
            <a:pPr lvl="2">
              <a:lnSpc>
                <a:spcPct val="90000"/>
              </a:lnSpc>
            </a:pPr>
            <a:r>
              <a:rPr lang="en-US" altLang="en-US" dirty="0">
                <a:solidFill>
                  <a:srgbClr val="00427A"/>
                </a:solidFill>
                <a:cs typeface="Arial" panose="020B0604020202020204" pitchFamily="34" charset="0"/>
              </a:rPr>
              <a:t>MRI –   87% (95% CI 69% - 96%) </a:t>
            </a:r>
          </a:p>
          <a:p>
            <a:pPr>
              <a:lnSpc>
                <a:spcPct val="90000"/>
              </a:lnSpc>
            </a:pPr>
            <a:r>
              <a:rPr lang="en-US" altLang="en-US" dirty="0">
                <a:solidFill>
                  <a:srgbClr val="00427A"/>
                </a:solidFill>
                <a:cs typeface="Arial" panose="020B0604020202020204" pitchFamily="34" charset="0"/>
              </a:rPr>
              <a:t>Combining either of the imaging modalities with EUA increased the accuracy to 100%</a:t>
            </a:r>
          </a:p>
          <a:p>
            <a:pPr>
              <a:lnSpc>
                <a:spcPct val="90000"/>
              </a:lnSpc>
            </a:pPr>
            <a:endParaRPr lang="en-US" altLang="en-US" dirty="0">
              <a:solidFill>
                <a:srgbClr val="00427A"/>
              </a:solidFill>
              <a:cs typeface="Arial" panose="020B0604020202020204" pitchFamily="34" charset="0"/>
            </a:endParaRPr>
          </a:p>
          <a:p>
            <a:endParaRPr lang="en-US" altLang="en-US" dirty="0">
              <a:solidFill>
                <a:srgbClr val="00427A"/>
              </a:solidFill>
              <a:cs typeface="Arial" panose="020B0604020202020204" pitchFamily="34" charset="0"/>
            </a:endParaRPr>
          </a:p>
        </p:txBody>
      </p:sp>
      <p:sp>
        <p:nvSpPr>
          <p:cNvPr id="29700" name="Text Box 7">
            <a:extLst>
              <a:ext uri="{FF2B5EF4-FFF2-40B4-BE49-F238E27FC236}">
                <a16:creationId xmlns:a16="http://schemas.microsoft.com/office/drawing/2014/main" id="{AC6F5A84-BDE5-4DE2-A526-B85625B0B366}"/>
              </a:ext>
            </a:extLst>
          </p:cNvPr>
          <p:cNvSpPr txBox="1">
            <a:spLocks noChangeArrowheads="1"/>
          </p:cNvSpPr>
          <p:nvPr/>
        </p:nvSpPr>
        <p:spPr bwMode="auto">
          <a:xfrm>
            <a:off x="6649216" y="5372100"/>
            <a:ext cx="234711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i="1" dirty="0">
                <a:latin typeface="Times" panose="02020603050405020304" pitchFamily="18" charset="0"/>
              </a:rPr>
              <a:t>1- Schwartz et al., Gastro 2001</a:t>
            </a:r>
          </a:p>
        </p:txBody>
      </p:sp>
    </p:spTree>
    <p:extLst>
      <p:ext uri="{BB962C8B-B14F-4D97-AF65-F5344CB8AC3E}">
        <p14:creationId xmlns:p14="http://schemas.microsoft.com/office/powerpoint/2010/main" val="2480109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788D04-238F-40CB-875F-6AA7D900D354}"/>
              </a:ext>
            </a:extLst>
          </p:cNvPr>
          <p:cNvSpPr/>
          <p:nvPr/>
        </p:nvSpPr>
        <p:spPr>
          <a:xfrm>
            <a:off x="2286001" y="2743201"/>
            <a:ext cx="4596130" cy="646331"/>
          </a:xfrm>
          <a:prstGeom prst="rect">
            <a:avLst/>
          </a:prstGeom>
        </p:spPr>
        <p:txBody>
          <a:bodyPr wrap="none">
            <a:spAutoFit/>
          </a:bodyPr>
          <a:lstStyle/>
          <a:p>
            <a:pPr>
              <a:defRPr/>
            </a:pPr>
            <a:r>
              <a:rPr lang="en-US" sz="3600" b="1" dirty="0">
                <a:solidFill>
                  <a:srgbClr val="1A3668"/>
                </a:solidFill>
                <a:effectLst>
                  <a:outerShdw blurRad="38100" dist="38100" dir="2700000" algn="tl">
                    <a:srgbClr val="C0C0C0"/>
                  </a:outerShdw>
                </a:effectLst>
                <a:ea typeface="ＭＳ Ｐゴシック" pitchFamily="34" charset="-128"/>
                <a:cs typeface="Arial" pitchFamily="34" charset="0"/>
              </a:rPr>
              <a:t>Options for Therapy</a:t>
            </a:r>
          </a:p>
        </p:txBody>
      </p:sp>
    </p:spTree>
    <p:extLst>
      <p:ext uri="{BB962C8B-B14F-4D97-AF65-F5344CB8AC3E}">
        <p14:creationId xmlns:p14="http://schemas.microsoft.com/office/powerpoint/2010/main" val="4280458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57737E-A082-49B4-85FE-061F68ECEEA5}"/>
              </a:ext>
            </a:extLst>
          </p:cNvPr>
          <p:cNvSpPr/>
          <p:nvPr/>
        </p:nvSpPr>
        <p:spPr>
          <a:xfrm>
            <a:off x="2391966" y="2743201"/>
            <a:ext cx="4339842" cy="646331"/>
          </a:xfrm>
          <a:prstGeom prst="rect">
            <a:avLst/>
          </a:prstGeom>
        </p:spPr>
        <p:txBody>
          <a:bodyPr wrap="none">
            <a:spAutoFit/>
          </a:bodyPr>
          <a:lstStyle/>
          <a:p>
            <a:pPr>
              <a:defRPr/>
            </a:pPr>
            <a:r>
              <a:rPr lang="en-US" sz="3600" b="1" dirty="0">
                <a:solidFill>
                  <a:srgbClr val="1A3668"/>
                </a:solidFill>
                <a:effectLst>
                  <a:outerShdw blurRad="38100" dist="38100" dir="2700000" algn="tl">
                    <a:srgbClr val="C0C0C0"/>
                  </a:outerShdw>
                </a:effectLst>
                <a:ea typeface="ＭＳ Ｐゴシック" pitchFamily="34" charset="-128"/>
                <a:cs typeface="Arial" pitchFamily="34" charset="0"/>
              </a:rPr>
              <a:t>Surgical Treatment</a:t>
            </a:r>
          </a:p>
        </p:txBody>
      </p:sp>
    </p:spTree>
    <p:extLst>
      <p:ext uri="{BB962C8B-B14F-4D97-AF65-F5344CB8AC3E}">
        <p14:creationId xmlns:p14="http://schemas.microsoft.com/office/powerpoint/2010/main" val="108726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EEC01-EB1F-4C5B-B3F4-D6842A6BD30D}"/>
              </a:ext>
            </a:extLst>
          </p:cNvPr>
          <p:cNvSpPr>
            <a:spLocks noGrp="1"/>
          </p:cNvSpPr>
          <p:nvPr>
            <p:ph type="title"/>
          </p:nvPr>
        </p:nvSpPr>
        <p:spPr>
          <a:xfrm>
            <a:off x="434225" y="1028700"/>
            <a:ext cx="8405358" cy="857250"/>
          </a:xfrm>
        </p:spPr>
        <p:txBody>
          <a:bodyPr/>
          <a:lstStyle/>
          <a:p>
            <a:pPr algn="ctr">
              <a:defRPr/>
            </a:pPr>
            <a:r>
              <a:rPr lang="en-US" sz="2700" dirty="0">
                <a:solidFill>
                  <a:srgbClr val="1A3668"/>
                </a:solidFill>
                <a:effectLst>
                  <a:outerShdw blurRad="38100" dist="38100" dir="2700000" algn="tl">
                    <a:srgbClr val="C0C0C0"/>
                  </a:outerShdw>
                </a:effectLst>
                <a:ea typeface="ＭＳ Ｐゴシック" pitchFamily="34" charset="-128"/>
              </a:rPr>
              <a:t>Does Controlling Fistula Healing Make a Difference?</a:t>
            </a:r>
          </a:p>
        </p:txBody>
      </p:sp>
      <p:sp>
        <p:nvSpPr>
          <p:cNvPr id="31747" name="Text Box 9">
            <a:extLst>
              <a:ext uri="{FF2B5EF4-FFF2-40B4-BE49-F238E27FC236}">
                <a16:creationId xmlns:a16="http://schemas.microsoft.com/office/drawing/2014/main" id="{BB98E8D4-C6D3-4016-A8C0-6C4A464FC5ED}"/>
              </a:ext>
            </a:extLst>
          </p:cNvPr>
          <p:cNvSpPr txBox="1">
            <a:spLocks noChangeArrowheads="1"/>
          </p:cNvSpPr>
          <p:nvPr/>
        </p:nvSpPr>
        <p:spPr bwMode="auto">
          <a:xfrm>
            <a:off x="6130529" y="5314951"/>
            <a:ext cx="15392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50" i="1" dirty="0" err="1">
                <a:latin typeface="Times" panose="02020603050405020304" pitchFamily="18" charset="0"/>
                <a:cs typeface="Times" panose="02020603050405020304" pitchFamily="18" charset="0"/>
              </a:rPr>
              <a:t>Requeiro</a:t>
            </a:r>
            <a:r>
              <a:rPr lang="en-US" altLang="en-US" sz="1050" i="1" dirty="0">
                <a:latin typeface="Times" panose="02020603050405020304" pitchFamily="18" charset="0"/>
                <a:cs typeface="Times" panose="02020603050405020304" pitchFamily="18" charset="0"/>
              </a:rPr>
              <a:t> et al, IBD 2003</a:t>
            </a:r>
          </a:p>
        </p:txBody>
      </p:sp>
      <p:pic>
        <p:nvPicPr>
          <p:cNvPr id="31748" name="Picture 4" descr="Slide05.pct">
            <a:extLst>
              <a:ext uri="{FF2B5EF4-FFF2-40B4-BE49-F238E27FC236}">
                <a16:creationId xmlns:a16="http://schemas.microsoft.com/office/drawing/2014/main" id="{CE1554A5-0CDB-4545-BABA-4858FC837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1" y="2343150"/>
            <a:ext cx="6074569" cy="2743200"/>
          </a:xfrm>
          <a:prstGeom prst="rect">
            <a:avLst/>
          </a:prstGeom>
          <a:solidFill>
            <a:schemeClr val="bg2">
              <a:lumMod val="50000"/>
            </a:schemeClr>
          </a:solidFill>
          <a:ln>
            <a:noFill/>
          </a:ln>
        </p:spPr>
      </p:pic>
    </p:spTree>
    <p:extLst>
      <p:ext uri="{BB962C8B-B14F-4D97-AF65-F5344CB8AC3E}">
        <p14:creationId xmlns:p14="http://schemas.microsoft.com/office/powerpoint/2010/main" val="306216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a:extLst>
              <a:ext uri="{FF2B5EF4-FFF2-40B4-BE49-F238E27FC236}">
                <a16:creationId xmlns:a16="http://schemas.microsoft.com/office/drawing/2014/main" id="{C252E309-6ECB-4BAF-85EA-7D8CEB6DDC61}"/>
              </a:ext>
            </a:extLst>
          </p:cNvPr>
          <p:cNvSpPr>
            <a:spLocks noGrp="1" noChangeArrowheads="1"/>
          </p:cNvSpPr>
          <p:nvPr>
            <p:ph type="title"/>
          </p:nvPr>
        </p:nvSpPr>
        <p:spPr>
          <a:xfrm>
            <a:off x="-18954" y="857250"/>
            <a:ext cx="8936078" cy="857250"/>
          </a:xfrm>
        </p:spPr>
        <p:txBody>
          <a:bodyPr>
            <a:normAutofit fontScale="90000"/>
          </a:bodyPr>
          <a:lstStyle/>
          <a:p>
            <a:br>
              <a:rPr lang="en-US" altLang="en-US" sz="2100" dirty="0">
                <a:solidFill>
                  <a:srgbClr val="1A3668"/>
                </a:solidFill>
                <a:cs typeface="Arial" panose="020B0604020202020204" pitchFamily="34" charset="0"/>
              </a:rPr>
            </a:br>
            <a:r>
              <a:rPr lang="en-US" altLang="en-US" sz="2100" dirty="0">
                <a:solidFill>
                  <a:srgbClr val="1A3668"/>
                </a:solidFill>
                <a:cs typeface="Arial" panose="020B0604020202020204" pitchFamily="34" charset="0"/>
              </a:rPr>
              <a:t>	Comparison of Healthcare Utilization in Patients with CD Perianal Fistulas Treated with Biologics with or without Setons</a:t>
            </a:r>
          </a:p>
        </p:txBody>
      </p:sp>
      <p:pic>
        <p:nvPicPr>
          <p:cNvPr id="32773" name="Picture 7" descr="Cover">
            <a:extLst>
              <a:ext uri="{FF2B5EF4-FFF2-40B4-BE49-F238E27FC236}">
                <a16:creationId xmlns:a16="http://schemas.microsoft.com/office/drawing/2014/main" id="{68A31022-0D79-4143-B211-809A1DE39D3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128838" y="2528887"/>
            <a:ext cx="2400300" cy="2014538"/>
          </a:xfrm>
        </p:spPr>
      </p:pic>
      <p:pic>
        <p:nvPicPr>
          <p:cNvPr id="32772" name="Picture 7" descr="Cover">
            <a:extLst>
              <a:ext uri="{FF2B5EF4-FFF2-40B4-BE49-F238E27FC236}">
                <a16:creationId xmlns:a16="http://schemas.microsoft.com/office/drawing/2014/main" id="{16A6F3CD-54CF-4607-9CBD-10DD70AAFEF1}"/>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698206" y="2575322"/>
            <a:ext cx="2271713" cy="2014538"/>
          </a:xfrm>
        </p:spPr>
      </p:pic>
      <p:sp>
        <p:nvSpPr>
          <p:cNvPr id="52227" name="TextBox 1">
            <a:extLst>
              <a:ext uri="{FF2B5EF4-FFF2-40B4-BE49-F238E27FC236}">
                <a16:creationId xmlns:a16="http://schemas.microsoft.com/office/drawing/2014/main" id="{DE5BE32F-9458-4BB0-AE2D-76ACC0B4DC27}"/>
              </a:ext>
            </a:extLst>
          </p:cNvPr>
          <p:cNvSpPr txBox="1">
            <a:spLocks noChangeArrowheads="1"/>
          </p:cNvSpPr>
          <p:nvPr/>
        </p:nvSpPr>
        <p:spPr bwMode="auto">
          <a:xfrm>
            <a:off x="7025625" y="5557527"/>
            <a:ext cx="1207382"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defRPr/>
            </a:pPr>
            <a:r>
              <a:rPr lang="en-US" altLang="en-US" sz="1013" dirty="0">
                <a:latin typeface="Garamond" panose="02020404030301010803" pitchFamily="18" charset="0"/>
              </a:rPr>
              <a:t>Schwartz, IBD 2017</a:t>
            </a:r>
          </a:p>
        </p:txBody>
      </p:sp>
      <p:pic>
        <p:nvPicPr>
          <p:cNvPr id="3" name="Picture 2">
            <a:extLst>
              <a:ext uri="{FF2B5EF4-FFF2-40B4-BE49-F238E27FC236}">
                <a16:creationId xmlns:a16="http://schemas.microsoft.com/office/drawing/2014/main" id="{D503F587-D22C-4102-900F-E20A1811E945}"/>
              </a:ext>
            </a:extLst>
          </p:cNvPr>
          <p:cNvPicPr>
            <a:picLocks noChangeAspect="1"/>
          </p:cNvPicPr>
          <p:nvPr/>
        </p:nvPicPr>
        <p:blipFill>
          <a:blip r:embed="rId5"/>
          <a:stretch>
            <a:fillRect/>
          </a:stretch>
        </p:blipFill>
        <p:spPr>
          <a:xfrm>
            <a:off x="628650" y="2008904"/>
            <a:ext cx="3657600" cy="2694602"/>
          </a:xfrm>
          <a:prstGeom prst="rect">
            <a:avLst/>
          </a:prstGeom>
        </p:spPr>
      </p:pic>
      <p:pic>
        <p:nvPicPr>
          <p:cNvPr id="8" name="Picture 7" descr="Cover">
            <a:extLst>
              <a:ext uri="{FF2B5EF4-FFF2-40B4-BE49-F238E27FC236}">
                <a16:creationId xmlns:a16="http://schemas.microsoft.com/office/drawing/2014/main" id="{85651F28-3B52-4C0A-AB6E-1A92E0171D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9150" y="2106637"/>
            <a:ext cx="3771900" cy="24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567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wwothout.png">
            <a:extLst>
              <a:ext uri="{FF2B5EF4-FFF2-40B4-BE49-F238E27FC236}">
                <a16:creationId xmlns:a16="http://schemas.microsoft.com/office/drawing/2014/main" id="{E411D74E-6EA3-4FF4-B708-150A2450BB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823" y="1828800"/>
            <a:ext cx="8246133" cy="388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11435D0-DB9D-4AD1-96E5-D80CBB273941}"/>
              </a:ext>
            </a:extLst>
          </p:cNvPr>
          <p:cNvSpPr txBox="1"/>
          <p:nvPr/>
        </p:nvSpPr>
        <p:spPr>
          <a:xfrm rot="19786290">
            <a:off x="3908270" y="2678289"/>
            <a:ext cx="1271502" cy="300082"/>
          </a:xfrm>
          <a:prstGeom prst="rect">
            <a:avLst/>
          </a:prstGeom>
          <a:noFill/>
        </p:spPr>
        <p:txBody>
          <a:bodyPr wrap="none">
            <a:spAutoFit/>
          </a:bodyPr>
          <a:lstStyle>
            <a:lvl1pPr>
              <a:defRPr sz="2400">
                <a:solidFill>
                  <a:schemeClr val="tx1"/>
                </a:solidFill>
                <a:latin typeface="Garamond" pitchFamily="18" charset="0"/>
                <a:ea typeface="MS PGothic" pitchFamily="34" charset="-128"/>
              </a:defRPr>
            </a:lvl1pPr>
            <a:lvl2pPr marL="742950" indent="-285750">
              <a:defRPr sz="2400">
                <a:solidFill>
                  <a:schemeClr val="tx1"/>
                </a:solidFill>
                <a:latin typeface="Garamond" pitchFamily="18" charset="0"/>
                <a:ea typeface="MS PGothic" pitchFamily="34" charset="-128"/>
              </a:defRPr>
            </a:lvl2pPr>
            <a:lvl3pPr marL="1143000" indent="-228600">
              <a:defRPr sz="2400">
                <a:solidFill>
                  <a:schemeClr val="tx1"/>
                </a:solidFill>
                <a:latin typeface="Garamond" pitchFamily="18" charset="0"/>
                <a:ea typeface="MS PGothic" pitchFamily="34" charset="-128"/>
              </a:defRPr>
            </a:lvl3pPr>
            <a:lvl4pPr marL="1600200" indent="-228600">
              <a:defRPr sz="2400">
                <a:solidFill>
                  <a:schemeClr val="tx1"/>
                </a:solidFill>
                <a:latin typeface="Garamond" pitchFamily="18" charset="0"/>
                <a:ea typeface="MS PGothic" pitchFamily="34" charset="-128"/>
              </a:defRPr>
            </a:lvl4pPr>
            <a:lvl5pPr marL="2057400" indent="-22860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defRPr/>
            </a:pPr>
            <a:r>
              <a:rPr lang="en-US" sz="1350">
                <a:solidFill>
                  <a:prstClr val="black"/>
                </a:solidFill>
                <a:effectLst>
                  <a:outerShdw blurRad="38100" dist="38100" dir="2700000" algn="tl">
                    <a:srgbClr val="FFFFFF"/>
                  </a:outerShdw>
                </a:effectLst>
                <a:latin typeface="Arial" pitchFamily="34" charset="0"/>
              </a:rPr>
              <a:t>Without Seton</a:t>
            </a:r>
          </a:p>
        </p:txBody>
      </p:sp>
      <p:sp>
        <p:nvSpPr>
          <p:cNvPr id="5" name="TextBox 4">
            <a:extLst>
              <a:ext uri="{FF2B5EF4-FFF2-40B4-BE49-F238E27FC236}">
                <a16:creationId xmlns:a16="http://schemas.microsoft.com/office/drawing/2014/main" id="{4D8CD6F8-3BE5-4B75-B92F-A6B78BE2F869}"/>
              </a:ext>
            </a:extLst>
          </p:cNvPr>
          <p:cNvSpPr txBox="1"/>
          <p:nvPr/>
        </p:nvSpPr>
        <p:spPr>
          <a:xfrm rot="1774975">
            <a:off x="4118372" y="4053172"/>
            <a:ext cx="985838" cy="507831"/>
          </a:xfrm>
          <a:prstGeom prst="rect">
            <a:avLst/>
          </a:prstGeom>
          <a:noFill/>
        </p:spPr>
        <p:txBody>
          <a:bodyPr>
            <a:spAutoFit/>
          </a:bodyPr>
          <a:lstStyle>
            <a:lvl1pPr>
              <a:defRPr sz="2400">
                <a:solidFill>
                  <a:schemeClr val="tx1"/>
                </a:solidFill>
                <a:latin typeface="Garamond" pitchFamily="18" charset="0"/>
                <a:ea typeface="MS PGothic" pitchFamily="34" charset="-128"/>
              </a:defRPr>
            </a:lvl1pPr>
            <a:lvl2pPr marL="742950" indent="-285750">
              <a:defRPr sz="2400">
                <a:solidFill>
                  <a:schemeClr val="tx1"/>
                </a:solidFill>
                <a:latin typeface="Garamond" pitchFamily="18" charset="0"/>
                <a:ea typeface="MS PGothic" pitchFamily="34" charset="-128"/>
              </a:defRPr>
            </a:lvl2pPr>
            <a:lvl3pPr marL="1143000" indent="-228600">
              <a:defRPr sz="2400">
                <a:solidFill>
                  <a:schemeClr val="tx1"/>
                </a:solidFill>
                <a:latin typeface="Garamond" pitchFamily="18" charset="0"/>
                <a:ea typeface="MS PGothic" pitchFamily="34" charset="-128"/>
              </a:defRPr>
            </a:lvl3pPr>
            <a:lvl4pPr marL="1600200" indent="-228600">
              <a:defRPr sz="2400">
                <a:solidFill>
                  <a:schemeClr val="tx1"/>
                </a:solidFill>
                <a:latin typeface="Garamond" pitchFamily="18" charset="0"/>
                <a:ea typeface="MS PGothic" pitchFamily="34" charset="-128"/>
              </a:defRPr>
            </a:lvl4pPr>
            <a:lvl5pPr marL="2057400" indent="-22860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defRPr/>
            </a:pPr>
            <a:r>
              <a:rPr lang="en-US" sz="1350">
                <a:solidFill>
                  <a:prstClr val="black"/>
                </a:solidFill>
                <a:effectLst>
                  <a:outerShdw blurRad="38100" dist="38100" dir="2700000" algn="tl">
                    <a:srgbClr val="FFFFFF"/>
                  </a:outerShdw>
                </a:effectLst>
                <a:latin typeface="Arial" pitchFamily="34" charset="0"/>
              </a:rPr>
              <a:t>With Seton</a:t>
            </a:r>
          </a:p>
        </p:txBody>
      </p:sp>
      <p:sp>
        <p:nvSpPr>
          <p:cNvPr id="6" name="TextBox 5">
            <a:extLst>
              <a:ext uri="{FF2B5EF4-FFF2-40B4-BE49-F238E27FC236}">
                <a16:creationId xmlns:a16="http://schemas.microsoft.com/office/drawing/2014/main" id="{D323DF76-0851-4D88-AC82-BA2FFCC1A609}"/>
              </a:ext>
            </a:extLst>
          </p:cNvPr>
          <p:cNvSpPr txBox="1"/>
          <p:nvPr/>
        </p:nvSpPr>
        <p:spPr>
          <a:xfrm>
            <a:off x="6057900" y="5372100"/>
            <a:ext cx="636713" cy="300082"/>
          </a:xfrm>
          <a:prstGeom prst="rect">
            <a:avLst/>
          </a:prstGeom>
          <a:noFill/>
        </p:spPr>
        <p:txBody>
          <a:bodyPr wrap="none">
            <a:spAutoFit/>
          </a:bodyPr>
          <a:lstStyle>
            <a:lvl1pPr>
              <a:defRPr sz="2400">
                <a:solidFill>
                  <a:schemeClr val="tx1"/>
                </a:solidFill>
                <a:latin typeface="Garamond" pitchFamily="18" charset="0"/>
                <a:ea typeface="MS PGothic" pitchFamily="34" charset="-128"/>
              </a:defRPr>
            </a:lvl1pPr>
            <a:lvl2pPr marL="742950" indent="-285750">
              <a:defRPr sz="2400">
                <a:solidFill>
                  <a:schemeClr val="tx1"/>
                </a:solidFill>
                <a:latin typeface="Garamond" pitchFamily="18" charset="0"/>
                <a:ea typeface="MS PGothic" pitchFamily="34" charset="-128"/>
              </a:defRPr>
            </a:lvl2pPr>
            <a:lvl3pPr marL="1143000" indent="-228600">
              <a:defRPr sz="2400">
                <a:solidFill>
                  <a:schemeClr val="tx1"/>
                </a:solidFill>
                <a:latin typeface="Garamond" pitchFamily="18" charset="0"/>
                <a:ea typeface="MS PGothic" pitchFamily="34" charset="-128"/>
              </a:defRPr>
            </a:lvl3pPr>
            <a:lvl4pPr marL="1600200" indent="-228600">
              <a:defRPr sz="2400">
                <a:solidFill>
                  <a:schemeClr val="tx1"/>
                </a:solidFill>
                <a:latin typeface="Garamond" pitchFamily="18" charset="0"/>
                <a:ea typeface="MS PGothic" pitchFamily="34" charset="-128"/>
              </a:defRPr>
            </a:lvl4pPr>
            <a:lvl5pPr marL="2057400" indent="-22860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defRPr/>
            </a:pPr>
            <a:r>
              <a:rPr lang="en-US" sz="1350">
                <a:solidFill>
                  <a:prstClr val="black"/>
                </a:solidFill>
                <a:effectLst>
                  <a:outerShdw blurRad="38100" dist="38100" dir="2700000" algn="tl">
                    <a:srgbClr val="FFFFFF"/>
                  </a:outerShdw>
                </a:effectLst>
                <a:latin typeface="Arial" pitchFamily="34" charset="0"/>
              </a:rPr>
              <a:t>Seton</a:t>
            </a:r>
          </a:p>
        </p:txBody>
      </p:sp>
      <p:sp>
        <p:nvSpPr>
          <p:cNvPr id="2" name="Rectangle 1">
            <a:extLst>
              <a:ext uri="{FF2B5EF4-FFF2-40B4-BE49-F238E27FC236}">
                <a16:creationId xmlns:a16="http://schemas.microsoft.com/office/drawing/2014/main" id="{68860ABA-6D72-48AA-8C20-81B21FFC76E2}"/>
              </a:ext>
            </a:extLst>
          </p:cNvPr>
          <p:cNvSpPr/>
          <p:nvPr/>
        </p:nvSpPr>
        <p:spPr>
          <a:xfrm>
            <a:off x="299823" y="876155"/>
            <a:ext cx="8661401" cy="830997"/>
          </a:xfrm>
          <a:prstGeom prst="rect">
            <a:avLst/>
          </a:prstGeom>
        </p:spPr>
        <p:txBody>
          <a:bodyPr wrap="square">
            <a:spAutoFit/>
          </a:bodyPr>
          <a:lstStyle/>
          <a:p>
            <a:pPr>
              <a:defRPr/>
            </a:pPr>
            <a:endParaRPr lang="en-US" sz="2400" b="1" dirty="0">
              <a:solidFill>
                <a:srgbClr val="1A3668"/>
              </a:solidFill>
              <a:effectLst>
                <a:outerShdw blurRad="38100" dist="38100" dir="2700000" algn="tl">
                  <a:srgbClr val="FFFFFF"/>
                </a:outerShdw>
              </a:effectLst>
            </a:endParaRPr>
          </a:p>
          <a:p>
            <a:pPr>
              <a:defRPr/>
            </a:pPr>
            <a:r>
              <a:rPr lang="en-US" sz="2400" b="1" dirty="0">
                <a:solidFill>
                  <a:srgbClr val="1A3668"/>
                </a:solidFill>
                <a:effectLst>
                  <a:outerShdw blurRad="38100" dist="38100" dir="2700000" algn="tl">
                    <a:srgbClr val="FFFFFF"/>
                  </a:outerShdw>
                </a:effectLst>
              </a:rPr>
              <a:t>Setons Prevent Premature Closure of Fistula Openings</a:t>
            </a:r>
          </a:p>
        </p:txBody>
      </p:sp>
    </p:spTree>
    <p:extLst>
      <p:ext uri="{BB962C8B-B14F-4D97-AF65-F5344CB8AC3E}">
        <p14:creationId xmlns:p14="http://schemas.microsoft.com/office/powerpoint/2010/main" val="241750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9C6E-8935-DC6E-7245-05D139196147}"/>
              </a:ext>
            </a:extLst>
          </p:cNvPr>
          <p:cNvSpPr>
            <a:spLocks noGrp="1"/>
          </p:cNvSpPr>
          <p:nvPr>
            <p:ph type="title"/>
          </p:nvPr>
        </p:nvSpPr>
        <p:spPr>
          <a:xfrm>
            <a:off x="228600" y="813957"/>
            <a:ext cx="8686800" cy="603682"/>
          </a:xfrm>
        </p:spPr>
        <p:txBody>
          <a:bodyPr>
            <a:normAutofit fontScale="90000"/>
          </a:bodyPr>
          <a:lstStyle/>
          <a:p>
            <a:br>
              <a:rPr lang="en-US" sz="2400" b="1" i="0" kern="1200" dirty="0">
                <a:solidFill>
                  <a:schemeClr val="accent1"/>
                </a:solidFill>
                <a:latin typeface="Arial"/>
                <a:ea typeface="+mj-ea"/>
                <a:cs typeface="Arial"/>
              </a:rPr>
            </a:br>
            <a:br>
              <a:rPr lang="en-US" sz="2400" b="1" i="0" kern="1200" dirty="0">
                <a:solidFill>
                  <a:schemeClr val="accent1"/>
                </a:solidFill>
                <a:latin typeface="Arial"/>
                <a:ea typeface="+mj-ea"/>
                <a:cs typeface="Arial"/>
              </a:rPr>
            </a:br>
            <a:br>
              <a:rPr lang="en-US" sz="2400" b="1" i="0" kern="1200" dirty="0">
                <a:solidFill>
                  <a:schemeClr val="accent1"/>
                </a:solidFill>
                <a:latin typeface="Arial"/>
                <a:ea typeface="+mj-ea"/>
                <a:cs typeface="Arial"/>
              </a:rPr>
            </a:br>
            <a:br>
              <a:rPr lang="en-US" sz="2400" b="1" i="0" kern="1200" dirty="0">
                <a:solidFill>
                  <a:schemeClr val="accent1"/>
                </a:solidFill>
                <a:latin typeface="Arial"/>
                <a:ea typeface="+mj-ea"/>
                <a:cs typeface="Arial"/>
              </a:rPr>
            </a:br>
            <a:r>
              <a:rPr lang="en-US" sz="2400" b="1" i="0" kern="1200" dirty="0">
                <a:solidFill>
                  <a:schemeClr val="tx1"/>
                </a:solidFill>
                <a:latin typeface="Arial"/>
                <a:ea typeface="+mj-ea"/>
                <a:cs typeface="Arial"/>
              </a:rPr>
              <a:t>Program Disclosures</a:t>
            </a:r>
            <a:br>
              <a:rPr lang="en-US" sz="2400" b="1" i="0" kern="1200" dirty="0">
                <a:solidFill>
                  <a:schemeClr val="accent1"/>
                </a:solidFill>
                <a:latin typeface="Arial"/>
                <a:ea typeface="+mj-ea"/>
                <a:cs typeface="Arial"/>
              </a:rPr>
            </a:br>
            <a:endParaRPr lang="en-US" dirty="0"/>
          </a:p>
        </p:txBody>
      </p:sp>
      <p:sp>
        <p:nvSpPr>
          <p:cNvPr id="5" name="Slide Number Placeholder 4">
            <a:extLst>
              <a:ext uri="{FF2B5EF4-FFF2-40B4-BE49-F238E27FC236}">
                <a16:creationId xmlns:a16="http://schemas.microsoft.com/office/drawing/2014/main" id="{61119F1C-E3C3-81F1-EE4B-73A6BB13C85C}"/>
              </a:ext>
            </a:extLst>
          </p:cNvPr>
          <p:cNvSpPr>
            <a:spLocks noGrp="1"/>
          </p:cNvSpPr>
          <p:nvPr>
            <p:ph type="sldNum" sz="quarter" idx="12"/>
          </p:nvPr>
        </p:nvSpPr>
        <p:spPr/>
        <p:txBody>
          <a:bodyPr/>
          <a:lstStyle/>
          <a:p>
            <a:fld id="{49CDBE60-E2A1-8D46-8C10-49017D9C8C8E}" type="slidenum">
              <a:rPr lang="en-US" smtClean="0"/>
              <a:pPr/>
              <a:t>2</a:t>
            </a:fld>
            <a:endParaRPr lang="en-US"/>
          </a:p>
        </p:txBody>
      </p:sp>
      <p:sp>
        <p:nvSpPr>
          <p:cNvPr id="4" name="Content Placeholder 3">
            <a:extLst>
              <a:ext uri="{FF2B5EF4-FFF2-40B4-BE49-F238E27FC236}">
                <a16:creationId xmlns:a16="http://schemas.microsoft.com/office/drawing/2014/main" id="{937E81EF-B4D2-AF4A-F0B1-90838FECFCC2}"/>
              </a:ext>
            </a:extLst>
          </p:cNvPr>
          <p:cNvSpPr>
            <a:spLocks noGrp="1"/>
          </p:cNvSpPr>
          <p:nvPr>
            <p:ph idx="1"/>
          </p:nvPr>
        </p:nvSpPr>
        <p:spPr>
          <a:xfrm>
            <a:off x="228600" y="1700643"/>
            <a:ext cx="8686800" cy="4343400"/>
          </a:xfrm>
        </p:spPr>
        <p:txBody>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rPr>
              <a:t>I, David Schwartz declare that I do not have </a:t>
            </a:r>
            <a:r>
              <a:rPr lang="en-US" sz="2800" dirty="0">
                <a:latin typeface="Calibri" panose="020F0502020204030204" pitchFamily="34" charset="0"/>
                <a:ea typeface="Calibri" panose="020F0502020204030204" pitchFamily="34" charset="0"/>
              </a:rPr>
              <a:t>any </a:t>
            </a:r>
            <a:r>
              <a:rPr lang="en-US" sz="2800" dirty="0">
                <a:effectLst/>
                <a:latin typeface="Calibri" panose="020F0502020204030204" pitchFamily="34" charset="0"/>
                <a:ea typeface="Calibri" panose="020F0502020204030204" pitchFamily="34" charset="0"/>
              </a:rPr>
              <a:t>financial relationships that will impact my ability to present an unbiased presentation.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endParaRPr lang="en-US" sz="1800" spc="3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pc="30" dirty="0">
              <a:solidFill>
                <a:srgbClr val="000000"/>
              </a:solidFill>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F3BA47BD-EA0F-451F-FB7F-3366787DA5BC}"/>
              </a:ext>
            </a:extLst>
          </p:cNvPr>
          <p:cNvSpPr txBox="1"/>
          <p:nvPr/>
        </p:nvSpPr>
        <p:spPr>
          <a:xfrm>
            <a:off x="6705600" y="6126163"/>
            <a:ext cx="2286000" cy="609600"/>
          </a:xfrm>
          <a:prstGeom prst="rect">
            <a:avLst/>
          </a:prstGeom>
          <a:solidFill>
            <a:schemeClr val="bg1"/>
          </a:solidFill>
        </p:spPr>
        <p:txBody>
          <a:bodyPr wrap="square" rtlCol="0">
            <a:spAutoFit/>
          </a:bodyPr>
          <a:lstStyle/>
          <a:p>
            <a:endParaRPr lang="en-US"/>
          </a:p>
        </p:txBody>
      </p:sp>
      <p:pic>
        <p:nvPicPr>
          <p:cNvPr id="7" name="Picture 6" descr="A blue and white logo&#10;&#10;Description automatically generated">
            <a:extLst>
              <a:ext uri="{FF2B5EF4-FFF2-40B4-BE49-F238E27FC236}">
                <a16:creationId xmlns:a16="http://schemas.microsoft.com/office/drawing/2014/main" id="{F82A85CD-8E4F-3A35-6CCF-F94D36FFFFE7}"/>
              </a:ext>
            </a:extLst>
          </p:cNvPr>
          <p:cNvPicPr>
            <a:picLocks noChangeAspect="1"/>
          </p:cNvPicPr>
          <p:nvPr/>
        </p:nvPicPr>
        <p:blipFill>
          <a:blip r:embed="rId2"/>
          <a:stretch>
            <a:fillRect/>
          </a:stretch>
        </p:blipFill>
        <p:spPr>
          <a:xfrm>
            <a:off x="7151580" y="6128920"/>
            <a:ext cx="1763820" cy="634417"/>
          </a:xfrm>
          <a:prstGeom prst="rect">
            <a:avLst/>
          </a:prstGeom>
        </p:spPr>
      </p:pic>
    </p:spTree>
    <p:extLst>
      <p:ext uri="{BB962C8B-B14F-4D97-AF65-F5344CB8AC3E}">
        <p14:creationId xmlns:p14="http://schemas.microsoft.com/office/powerpoint/2010/main" val="3538352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779C-2DD7-4F5D-9BDF-A2F617E84FEC}"/>
              </a:ext>
            </a:extLst>
          </p:cNvPr>
          <p:cNvSpPr>
            <a:spLocks noGrp="1"/>
          </p:cNvSpPr>
          <p:nvPr>
            <p:ph type="title"/>
          </p:nvPr>
        </p:nvSpPr>
        <p:spPr>
          <a:xfrm>
            <a:off x="998258" y="231671"/>
            <a:ext cx="6858000" cy="857250"/>
          </a:xfrm>
        </p:spPr>
        <p:txBody>
          <a:bodyPr/>
          <a:lstStyle/>
          <a:p>
            <a:pPr algn="ctr">
              <a:defRPr/>
            </a:pPr>
            <a:r>
              <a:rPr lang="en-US" sz="3000" dirty="0">
                <a:solidFill>
                  <a:srgbClr val="00427A"/>
                </a:solidFill>
                <a:effectLst>
                  <a:outerShdw blurRad="38100" dist="38100" dir="2700000" algn="tl">
                    <a:srgbClr val="FFFFFF"/>
                  </a:outerShdw>
                </a:effectLst>
              </a:rPr>
              <a:t>Medical Therapies</a:t>
            </a:r>
          </a:p>
        </p:txBody>
      </p:sp>
      <p:sp>
        <p:nvSpPr>
          <p:cNvPr id="44035" name="Content Placeholder 2">
            <a:extLst>
              <a:ext uri="{FF2B5EF4-FFF2-40B4-BE49-F238E27FC236}">
                <a16:creationId xmlns:a16="http://schemas.microsoft.com/office/drawing/2014/main" id="{CD3412BB-1A89-4ADB-9F78-E69A631E7E23}"/>
              </a:ext>
            </a:extLst>
          </p:cNvPr>
          <p:cNvSpPr>
            <a:spLocks noGrp="1" noChangeArrowheads="1"/>
          </p:cNvSpPr>
          <p:nvPr>
            <p:ph idx="1"/>
          </p:nvPr>
        </p:nvSpPr>
        <p:spPr>
          <a:xfrm>
            <a:off x="426758" y="1399884"/>
            <a:ext cx="7429500" cy="3602346"/>
          </a:xfrm>
        </p:spPr>
        <p:txBody>
          <a:bodyPr>
            <a:noAutofit/>
          </a:bodyPr>
          <a:lstStyle/>
          <a:p>
            <a:r>
              <a:rPr lang="en-US" altLang="en-US" sz="1600" dirty="0">
                <a:solidFill>
                  <a:srgbClr val="00427A"/>
                </a:solidFill>
                <a:cs typeface="Arial" panose="020B0604020202020204" pitchFamily="34" charset="0"/>
              </a:rPr>
              <a:t>Antibiotics (metronidazole, ciprofloxacin)</a:t>
            </a:r>
          </a:p>
          <a:p>
            <a:r>
              <a:rPr lang="en-US" altLang="en-US" sz="1600" dirty="0">
                <a:solidFill>
                  <a:srgbClr val="00427A"/>
                </a:solidFill>
                <a:cs typeface="Arial" panose="020B0604020202020204" pitchFamily="34" charset="0"/>
              </a:rPr>
              <a:t>Immunosuppressives</a:t>
            </a:r>
          </a:p>
          <a:p>
            <a:pPr lvl="1"/>
            <a:r>
              <a:rPr lang="en-US" altLang="en-US" sz="1600" dirty="0">
                <a:solidFill>
                  <a:srgbClr val="00427A"/>
                </a:solidFill>
              </a:rPr>
              <a:t>Azathioprine</a:t>
            </a:r>
          </a:p>
          <a:p>
            <a:pPr lvl="1"/>
            <a:r>
              <a:rPr lang="en-US" altLang="en-US" sz="1600" dirty="0">
                <a:solidFill>
                  <a:srgbClr val="00427A"/>
                </a:solidFill>
              </a:rPr>
              <a:t>6-mercaptopurine</a:t>
            </a:r>
          </a:p>
          <a:p>
            <a:pPr lvl="1"/>
            <a:r>
              <a:rPr lang="en-US" altLang="en-US" sz="1600" dirty="0">
                <a:solidFill>
                  <a:srgbClr val="00427A"/>
                </a:solidFill>
              </a:rPr>
              <a:t>Cyclosporine</a:t>
            </a:r>
          </a:p>
          <a:p>
            <a:pPr lvl="1"/>
            <a:r>
              <a:rPr lang="en-US" altLang="en-US" sz="1600" dirty="0">
                <a:solidFill>
                  <a:srgbClr val="00427A"/>
                </a:solidFill>
              </a:rPr>
              <a:t>Tacrolimus</a:t>
            </a:r>
          </a:p>
          <a:p>
            <a:r>
              <a:rPr lang="en-US" altLang="en-US" sz="1600" dirty="0">
                <a:solidFill>
                  <a:srgbClr val="00427A"/>
                </a:solidFill>
                <a:cs typeface="Arial" panose="020B0604020202020204" pitchFamily="34" charset="0"/>
              </a:rPr>
              <a:t>Biologic Agents</a:t>
            </a:r>
          </a:p>
          <a:p>
            <a:pPr lvl="1"/>
            <a:r>
              <a:rPr lang="en-US" altLang="en-US" sz="1600" dirty="0">
                <a:solidFill>
                  <a:srgbClr val="00427A"/>
                </a:solidFill>
              </a:rPr>
              <a:t>Infliximab</a:t>
            </a:r>
          </a:p>
          <a:p>
            <a:pPr lvl="1"/>
            <a:r>
              <a:rPr lang="en-US" altLang="en-US" sz="1600" dirty="0">
                <a:solidFill>
                  <a:srgbClr val="00427A"/>
                </a:solidFill>
              </a:rPr>
              <a:t>Adalimumab	</a:t>
            </a:r>
          </a:p>
          <a:p>
            <a:pPr lvl="1"/>
            <a:r>
              <a:rPr lang="en-US" altLang="en-US" sz="1600" dirty="0">
                <a:solidFill>
                  <a:srgbClr val="00427A"/>
                </a:solidFill>
              </a:rPr>
              <a:t>Certolizumab</a:t>
            </a:r>
          </a:p>
          <a:p>
            <a:pPr lvl="1"/>
            <a:r>
              <a:rPr lang="en-US" altLang="en-US" sz="1600" dirty="0">
                <a:solidFill>
                  <a:srgbClr val="00427A"/>
                </a:solidFill>
              </a:rPr>
              <a:t>Vedolizumab ?</a:t>
            </a:r>
          </a:p>
          <a:p>
            <a:pPr lvl="1"/>
            <a:r>
              <a:rPr lang="en-US" altLang="en-US" sz="1600" dirty="0">
                <a:solidFill>
                  <a:srgbClr val="00427A"/>
                </a:solidFill>
              </a:rPr>
              <a:t>Ustekinumab?</a:t>
            </a:r>
          </a:p>
          <a:p>
            <a:pPr lvl="1"/>
            <a:r>
              <a:rPr lang="en-US" altLang="en-US" sz="1600" dirty="0">
                <a:solidFill>
                  <a:srgbClr val="00427A"/>
                </a:solidFill>
              </a:rPr>
              <a:t>JAK inhibitors</a:t>
            </a:r>
          </a:p>
          <a:p>
            <a:r>
              <a:rPr lang="en-US" altLang="en-US" sz="1600" dirty="0">
                <a:solidFill>
                  <a:srgbClr val="00427A"/>
                </a:solidFill>
                <a:cs typeface="Arial" panose="020B0604020202020204" pitchFamily="34" charset="0"/>
              </a:rPr>
              <a:t>Novel Agents</a:t>
            </a:r>
          </a:p>
          <a:p>
            <a:pPr lvl="1"/>
            <a:r>
              <a:rPr lang="en-US" altLang="en-US" sz="1600" dirty="0">
                <a:solidFill>
                  <a:srgbClr val="00427A"/>
                </a:solidFill>
                <a:cs typeface="Arial" panose="020B0604020202020204" pitchFamily="34" charset="0"/>
              </a:rPr>
              <a:t>Adipose Derive Stem Cells</a:t>
            </a:r>
          </a:p>
        </p:txBody>
      </p:sp>
    </p:spTree>
    <p:extLst>
      <p:ext uri="{BB962C8B-B14F-4D97-AF65-F5344CB8AC3E}">
        <p14:creationId xmlns:p14="http://schemas.microsoft.com/office/powerpoint/2010/main" val="2722343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EA6B45-2F51-4F5D-87C0-4B0CB9480190}"/>
              </a:ext>
            </a:extLst>
          </p:cNvPr>
          <p:cNvSpPr txBox="1">
            <a:spLocks noChangeArrowheads="1"/>
          </p:cNvSpPr>
          <p:nvPr/>
        </p:nvSpPr>
        <p:spPr bwMode="auto">
          <a:xfrm>
            <a:off x="1657350" y="2455070"/>
            <a:ext cx="5829300" cy="1102519"/>
          </a:xfrm>
          <a:prstGeom prst="rect">
            <a:avLst/>
          </a:prstGeom>
          <a:noFill/>
          <a:ln w="9525">
            <a:noFill/>
            <a:miter lim="800000"/>
            <a:headEnd/>
            <a:tailEnd/>
          </a:ln>
        </p:spPr>
        <p:txBody>
          <a:bodyPr anchor="ctr"/>
          <a:lstStyle>
            <a:lvl1pPr defTabSz="457200">
              <a:defRPr sz="2400">
                <a:solidFill>
                  <a:schemeClr val="tx1"/>
                </a:solidFill>
                <a:latin typeface="Garamond" pitchFamily="18" charset="0"/>
                <a:ea typeface="MS PGothic" pitchFamily="34" charset="-128"/>
              </a:defRPr>
            </a:lvl1pPr>
            <a:lvl2pPr marL="742950" indent="-285750" defTabSz="457200">
              <a:defRPr sz="2400">
                <a:solidFill>
                  <a:schemeClr val="tx1"/>
                </a:solidFill>
                <a:latin typeface="Garamond" pitchFamily="18" charset="0"/>
                <a:ea typeface="MS PGothic" pitchFamily="34" charset="-128"/>
              </a:defRPr>
            </a:lvl2pPr>
            <a:lvl3pPr marL="1143000" indent="-228600" defTabSz="457200">
              <a:defRPr sz="2400">
                <a:solidFill>
                  <a:schemeClr val="tx1"/>
                </a:solidFill>
                <a:latin typeface="Garamond" pitchFamily="18" charset="0"/>
                <a:ea typeface="MS PGothic" pitchFamily="34" charset="-128"/>
              </a:defRPr>
            </a:lvl3pPr>
            <a:lvl4pPr marL="1600200" indent="-228600" defTabSz="457200">
              <a:defRPr sz="2400">
                <a:solidFill>
                  <a:schemeClr val="tx1"/>
                </a:solidFill>
                <a:latin typeface="Garamond" pitchFamily="18" charset="0"/>
                <a:ea typeface="MS PGothic" pitchFamily="34" charset="-128"/>
              </a:defRPr>
            </a:lvl4pPr>
            <a:lvl5pPr marL="2057400" indent="-228600" defTabSz="457200">
              <a:defRPr sz="2400">
                <a:solidFill>
                  <a:schemeClr val="tx1"/>
                </a:solidFill>
                <a:latin typeface="Garamond"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ctr">
              <a:defRPr/>
            </a:pPr>
            <a:r>
              <a:rPr lang="en-US" sz="4050" b="1" dirty="0">
                <a:solidFill>
                  <a:srgbClr val="00427A"/>
                </a:solidFill>
                <a:effectLst>
                  <a:outerShdw blurRad="38100" dist="38100" dir="2700000" algn="tl">
                    <a:srgbClr val="FFFFFF"/>
                  </a:outerShdw>
                </a:effectLst>
                <a:latin typeface="Arial" pitchFamily="34" charset="0"/>
              </a:rPr>
              <a:t>Antibiotics</a:t>
            </a:r>
          </a:p>
        </p:txBody>
      </p:sp>
    </p:spTree>
    <p:extLst>
      <p:ext uri="{BB962C8B-B14F-4D97-AF65-F5344CB8AC3E}">
        <p14:creationId xmlns:p14="http://schemas.microsoft.com/office/powerpoint/2010/main" val="348045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itle 2">
            <a:extLst>
              <a:ext uri="{FF2B5EF4-FFF2-40B4-BE49-F238E27FC236}">
                <a16:creationId xmlns:a16="http://schemas.microsoft.com/office/drawing/2014/main" id="{7681851F-3852-4FF0-9CB8-D222087B81D6}"/>
              </a:ext>
            </a:extLst>
          </p:cNvPr>
          <p:cNvSpPr>
            <a:spLocks noGrp="1" noChangeArrowheads="1"/>
          </p:cNvSpPr>
          <p:nvPr>
            <p:ph type="title"/>
          </p:nvPr>
        </p:nvSpPr>
        <p:spPr>
          <a:xfrm>
            <a:off x="172599" y="406798"/>
            <a:ext cx="8798802" cy="651272"/>
          </a:xfrm>
        </p:spPr>
        <p:txBody>
          <a:bodyPr>
            <a:normAutofit fontScale="90000"/>
          </a:bodyPr>
          <a:lstStyle/>
          <a:p>
            <a:r>
              <a:rPr lang="en-US" altLang="en-US" sz="2100" dirty="0">
                <a:solidFill>
                  <a:srgbClr val="00427A"/>
                </a:solidFill>
                <a:cs typeface="Arial" panose="020B0604020202020204" pitchFamily="34" charset="0"/>
              </a:rPr>
              <a:t>Antibiotics Improve Fistula healing in Combination with Anti-TNF Therapy</a:t>
            </a:r>
          </a:p>
        </p:txBody>
      </p:sp>
      <p:graphicFrame>
        <p:nvGraphicFramePr>
          <p:cNvPr id="46082" name="Content Placeholder 4">
            <a:extLst>
              <a:ext uri="{FF2B5EF4-FFF2-40B4-BE49-F238E27FC236}">
                <a16:creationId xmlns:a16="http://schemas.microsoft.com/office/drawing/2014/main" id="{9FAF0C71-D0FB-4532-9876-FC0619E5A6A9}"/>
              </a:ext>
            </a:extLst>
          </p:cNvPr>
          <p:cNvGraphicFramePr>
            <a:graphicFrameLocks noGrp="1"/>
          </p:cNvGraphicFramePr>
          <p:nvPr>
            <p:ph idx="1"/>
          </p:nvPr>
        </p:nvGraphicFramePr>
        <p:xfrm>
          <a:off x="1365250" y="1643063"/>
          <a:ext cx="6245225" cy="3470275"/>
        </p:xfrm>
        <a:graphic>
          <a:graphicData uri="http://schemas.openxmlformats.org/presentationml/2006/ole">
            <mc:AlternateContent xmlns:mc="http://schemas.openxmlformats.org/markup-compatibility/2006">
              <mc:Choice xmlns:v="urn:schemas-microsoft-com:vml" Requires="v">
                <p:oleObj r:id="rId3" imgW="8327858" imgH="4627265" progId="Excel.Chart.8">
                  <p:embed/>
                </p:oleObj>
              </mc:Choice>
              <mc:Fallback>
                <p:oleObj r:id="rId3" imgW="8327858" imgH="4627265" progId="Excel.Chart.8">
                  <p:embed/>
                  <p:pic>
                    <p:nvPicPr>
                      <p:cNvPr id="46082" name="Content Placeholder 4">
                        <a:extLst>
                          <a:ext uri="{FF2B5EF4-FFF2-40B4-BE49-F238E27FC236}">
                            <a16:creationId xmlns:a16="http://schemas.microsoft.com/office/drawing/2014/main" id="{9FAF0C71-D0FB-4532-9876-FC0619E5A6A9}"/>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0" y="1643063"/>
                        <a:ext cx="6245225" cy="347027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84" name="Slide Number Placeholder 3">
            <a:extLst>
              <a:ext uri="{FF2B5EF4-FFF2-40B4-BE49-F238E27FC236}">
                <a16:creationId xmlns:a16="http://schemas.microsoft.com/office/drawing/2014/main" id="{FD2760AB-5A44-4895-80CF-F9B769FBFDD3}"/>
              </a:ext>
            </a:extLst>
          </p:cNvPr>
          <p:cNvSpPr>
            <a:spLocks noGrp="1"/>
          </p:cNvSpPr>
          <p:nvPr>
            <p:ph type="sldNum" sz="quarter" idx="12"/>
          </p:nvPr>
        </p:nvSpPr>
        <p:spPr>
          <a:xfrm>
            <a:off x="1485900" y="5624514"/>
            <a:ext cx="1600200" cy="273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algn="l">
              <a:spcBef>
                <a:spcPct val="0"/>
              </a:spcBef>
              <a:buFontTx/>
              <a:buNone/>
            </a:pPr>
            <a:fld id="{7F466888-D370-47CF-A8D4-44C41392E6A1}" type="slidenum">
              <a:rPr lang="en-US" altLang="en-US" sz="900">
                <a:solidFill>
                  <a:srgbClr val="A6A6A6"/>
                </a:solidFill>
                <a:latin typeface="Calibri" panose="020F0502020204030204" pitchFamily="34" charset="0"/>
              </a:rPr>
              <a:pPr algn="l">
                <a:spcBef>
                  <a:spcPct val="0"/>
                </a:spcBef>
                <a:buFontTx/>
                <a:buNone/>
              </a:pPr>
              <a:t>22</a:t>
            </a:fld>
            <a:endParaRPr lang="en-US" altLang="en-US" sz="900">
              <a:solidFill>
                <a:srgbClr val="A6A6A6"/>
              </a:solidFill>
              <a:latin typeface="Calibri" panose="020F0502020204030204" pitchFamily="34" charset="0"/>
            </a:endParaRPr>
          </a:p>
        </p:txBody>
      </p:sp>
      <p:sp>
        <p:nvSpPr>
          <p:cNvPr id="46085" name="TextBox 5">
            <a:extLst>
              <a:ext uri="{FF2B5EF4-FFF2-40B4-BE49-F238E27FC236}">
                <a16:creationId xmlns:a16="http://schemas.microsoft.com/office/drawing/2014/main" id="{9B488DEE-3164-40B9-9E1E-F94D31E8B0AA}"/>
              </a:ext>
            </a:extLst>
          </p:cNvPr>
          <p:cNvSpPr txBox="1">
            <a:spLocks noChangeArrowheads="1"/>
          </p:cNvSpPr>
          <p:nvPr/>
        </p:nvSpPr>
        <p:spPr bwMode="auto">
          <a:xfrm>
            <a:off x="7086600" y="5698331"/>
            <a:ext cx="15408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30000"/>
              </a:spcBef>
              <a:buFontTx/>
              <a:buNone/>
            </a:pPr>
            <a:r>
              <a:rPr lang="en-US" altLang="en-US" sz="1050">
                <a:solidFill>
                  <a:srgbClr val="00427A"/>
                </a:solidFill>
                <a:latin typeface="Garamond" panose="02020404030301010803" pitchFamily="18" charset="0"/>
              </a:rPr>
              <a:t>Dewint P, et al. Gut 2013.</a:t>
            </a:r>
          </a:p>
        </p:txBody>
      </p:sp>
      <p:sp>
        <p:nvSpPr>
          <p:cNvPr id="46086" name="TextBox 6">
            <a:extLst>
              <a:ext uri="{FF2B5EF4-FFF2-40B4-BE49-F238E27FC236}">
                <a16:creationId xmlns:a16="http://schemas.microsoft.com/office/drawing/2014/main" id="{916CDEA8-E1CF-4A33-8225-128E57D2817A}"/>
              </a:ext>
            </a:extLst>
          </p:cNvPr>
          <p:cNvSpPr txBox="1">
            <a:spLocks noChangeArrowheads="1"/>
          </p:cNvSpPr>
          <p:nvPr/>
        </p:nvSpPr>
        <p:spPr bwMode="auto">
          <a:xfrm>
            <a:off x="1485901" y="5283994"/>
            <a:ext cx="60031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cs typeface="Arial" panose="020B0604020202020204" pitchFamily="34" charset="0"/>
              </a:rPr>
              <a:t>All patients received adalimumab 160 mg at </a:t>
            </a:r>
            <a:r>
              <a:rPr lang="en-US" altLang="en-US" sz="1200" dirty="0" err="1">
                <a:cs typeface="Arial" panose="020B0604020202020204" pitchFamily="34" charset="0"/>
              </a:rPr>
              <a:t>wk</a:t>
            </a:r>
            <a:r>
              <a:rPr lang="en-US" altLang="en-US" sz="1200" dirty="0">
                <a:cs typeface="Arial" panose="020B0604020202020204" pitchFamily="34" charset="0"/>
              </a:rPr>
              <a:t> 0, 80 mg at </a:t>
            </a:r>
            <a:r>
              <a:rPr lang="en-US" altLang="en-US" sz="1200" dirty="0" err="1">
                <a:cs typeface="Arial" panose="020B0604020202020204" pitchFamily="34" charset="0"/>
              </a:rPr>
              <a:t>wk</a:t>
            </a:r>
            <a:r>
              <a:rPr lang="en-US" altLang="en-US" sz="1200" dirty="0">
                <a:cs typeface="Arial" panose="020B0604020202020204" pitchFamily="34" charset="0"/>
              </a:rPr>
              <a:t> 2 and then 40 mg </a:t>
            </a:r>
            <a:r>
              <a:rPr lang="en-US" altLang="en-US" sz="1200" dirty="0" err="1">
                <a:cs typeface="Arial" panose="020B0604020202020204" pitchFamily="34" charset="0"/>
              </a:rPr>
              <a:t>qow</a:t>
            </a:r>
            <a:r>
              <a:rPr lang="en-US" altLang="en-US" sz="1200" dirty="0">
                <a:cs typeface="Arial" panose="020B0604020202020204" pitchFamily="34" charset="0"/>
              </a:rPr>
              <a:t>. Patients were then randomized to Ciprofloxacin 500 mg bid or placebo.</a:t>
            </a:r>
          </a:p>
        </p:txBody>
      </p:sp>
      <p:sp>
        <p:nvSpPr>
          <p:cNvPr id="46087" name="TextBox 1">
            <a:extLst>
              <a:ext uri="{FF2B5EF4-FFF2-40B4-BE49-F238E27FC236}">
                <a16:creationId xmlns:a16="http://schemas.microsoft.com/office/drawing/2014/main" id="{0C021DE2-5DF1-43CC-8418-85A372F25171}"/>
              </a:ext>
            </a:extLst>
          </p:cNvPr>
          <p:cNvSpPr txBox="1">
            <a:spLocks noChangeArrowheads="1"/>
          </p:cNvSpPr>
          <p:nvPr/>
        </p:nvSpPr>
        <p:spPr bwMode="auto">
          <a:xfrm>
            <a:off x="6972301" y="2228850"/>
            <a:ext cx="5966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a:solidFill>
                  <a:srgbClr val="FFFFFF"/>
                </a:solidFill>
                <a:latin typeface="Garamond" panose="02020404030301010803" pitchFamily="18" charset="0"/>
              </a:rPr>
              <a:t>N=76</a:t>
            </a:r>
          </a:p>
        </p:txBody>
      </p:sp>
    </p:spTree>
    <p:extLst>
      <p:ext uri="{BB962C8B-B14F-4D97-AF65-F5344CB8AC3E}">
        <p14:creationId xmlns:p14="http://schemas.microsoft.com/office/powerpoint/2010/main" val="2024072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751618-5E28-40BB-9DED-73350BF9215F}"/>
              </a:ext>
            </a:extLst>
          </p:cNvPr>
          <p:cNvSpPr txBox="1">
            <a:spLocks noChangeArrowheads="1"/>
          </p:cNvSpPr>
          <p:nvPr/>
        </p:nvSpPr>
        <p:spPr bwMode="auto">
          <a:xfrm>
            <a:off x="1657350" y="2455070"/>
            <a:ext cx="5829300" cy="1102519"/>
          </a:xfrm>
          <a:prstGeom prst="rect">
            <a:avLst/>
          </a:prstGeom>
          <a:noFill/>
          <a:ln w="9525">
            <a:noFill/>
            <a:miter lim="800000"/>
            <a:headEnd/>
            <a:tailEnd/>
          </a:ln>
        </p:spPr>
        <p:txBody>
          <a:bodyPr anchor="ctr"/>
          <a:lstStyle>
            <a:lvl1pPr defTabSz="457200">
              <a:defRPr sz="2400">
                <a:solidFill>
                  <a:schemeClr val="tx1"/>
                </a:solidFill>
                <a:latin typeface="Garamond" pitchFamily="18" charset="0"/>
                <a:ea typeface="MS PGothic" pitchFamily="34" charset="-128"/>
              </a:defRPr>
            </a:lvl1pPr>
            <a:lvl2pPr marL="742950" indent="-285750" defTabSz="457200">
              <a:defRPr sz="2400">
                <a:solidFill>
                  <a:schemeClr val="tx1"/>
                </a:solidFill>
                <a:latin typeface="Garamond" pitchFamily="18" charset="0"/>
                <a:ea typeface="MS PGothic" pitchFamily="34" charset="-128"/>
              </a:defRPr>
            </a:lvl2pPr>
            <a:lvl3pPr marL="1143000" indent="-228600" defTabSz="457200">
              <a:defRPr sz="2400">
                <a:solidFill>
                  <a:schemeClr val="tx1"/>
                </a:solidFill>
                <a:latin typeface="Garamond" pitchFamily="18" charset="0"/>
                <a:ea typeface="MS PGothic" pitchFamily="34" charset="-128"/>
              </a:defRPr>
            </a:lvl3pPr>
            <a:lvl4pPr marL="1600200" indent="-228600" defTabSz="457200">
              <a:defRPr sz="2400">
                <a:solidFill>
                  <a:schemeClr val="tx1"/>
                </a:solidFill>
                <a:latin typeface="Garamond" pitchFamily="18" charset="0"/>
                <a:ea typeface="MS PGothic" pitchFamily="34" charset="-128"/>
              </a:defRPr>
            </a:lvl4pPr>
            <a:lvl5pPr marL="2057400" indent="-228600" defTabSz="457200">
              <a:defRPr sz="2400">
                <a:solidFill>
                  <a:schemeClr val="tx1"/>
                </a:solidFill>
                <a:latin typeface="Garamond"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ctr">
              <a:defRPr/>
            </a:pPr>
            <a:r>
              <a:rPr lang="en-US" sz="4050" b="1" dirty="0">
                <a:solidFill>
                  <a:srgbClr val="00427A"/>
                </a:solidFill>
                <a:effectLst>
                  <a:outerShdw blurRad="38100" dist="38100" dir="2700000" algn="tl">
                    <a:srgbClr val="FFFFFF"/>
                  </a:outerShdw>
                </a:effectLst>
                <a:latin typeface="Arial" pitchFamily="34" charset="0"/>
              </a:rPr>
              <a:t>Azathioprine / 6 - MP</a:t>
            </a:r>
          </a:p>
        </p:txBody>
      </p:sp>
    </p:spTree>
    <p:extLst>
      <p:ext uri="{BB962C8B-B14F-4D97-AF65-F5344CB8AC3E}">
        <p14:creationId xmlns:p14="http://schemas.microsoft.com/office/powerpoint/2010/main" val="211563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71F-F5B3-4E07-B34E-0228EDE939D6}"/>
              </a:ext>
            </a:extLst>
          </p:cNvPr>
          <p:cNvSpPr>
            <a:spLocks noGrp="1"/>
          </p:cNvSpPr>
          <p:nvPr>
            <p:ph type="title"/>
          </p:nvPr>
        </p:nvSpPr>
        <p:spPr>
          <a:xfrm>
            <a:off x="1485900" y="914400"/>
            <a:ext cx="6172200" cy="857250"/>
          </a:xfrm>
        </p:spPr>
        <p:txBody>
          <a:bodyPr/>
          <a:lstStyle/>
          <a:p>
            <a:pPr>
              <a:defRPr/>
            </a:pPr>
            <a:r>
              <a:rPr lang="en-US" sz="3000" dirty="0">
                <a:solidFill>
                  <a:srgbClr val="00427A"/>
                </a:solidFill>
                <a:effectLst>
                  <a:outerShdw blurRad="38100" dist="38100" dir="2700000" algn="tl">
                    <a:srgbClr val="FFFFFF"/>
                  </a:outerShdw>
                </a:effectLst>
              </a:rPr>
              <a:t>Azathioprine / 6 - MP</a:t>
            </a:r>
          </a:p>
        </p:txBody>
      </p:sp>
      <p:sp>
        <p:nvSpPr>
          <p:cNvPr id="49155" name="Content Placeholder 2">
            <a:extLst>
              <a:ext uri="{FF2B5EF4-FFF2-40B4-BE49-F238E27FC236}">
                <a16:creationId xmlns:a16="http://schemas.microsoft.com/office/drawing/2014/main" id="{6BBA9662-3912-49A1-9B9F-9443A57B9611}"/>
              </a:ext>
            </a:extLst>
          </p:cNvPr>
          <p:cNvSpPr>
            <a:spLocks noGrp="1" noChangeArrowheads="1"/>
          </p:cNvSpPr>
          <p:nvPr>
            <p:ph idx="1"/>
          </p:nvPr>
        </p:nvSpPr>
        <p:spPr>
          <a:xfrm>
            <a:off x="457200" y="2000250"/>
            <a:ext cx="8286750" cy="2800350"/>
          </a:xfrm>
        </p:spPr>
        <p:txBody>
          <a:bodyPr/>
          <a:lstStyle/>
          <a:p>
            <a:r>
              <a:rPr lang="en-US" altLang="en-US" dirty="0">
                <a:solidFill>
                  <a:srgbClr val="00427A"/>
                </a:solidFill>
                <a:cs typeface="Arial" panose="020B0604020202020204" pitchFamily="34" charset="0"/>
              </a:rPr>
              <a:t>The 5 Controlled trials were summarized in a meta-analysis</a:t>
            </a:r>
            <a:r>
              <a:rPr lang="en-US" altLang="en-US" baseline="30000" dirty="0">
                <a:solidFill>
                  <a:srgbClr val="00427A"/>
                </a:solidFill>
                <a:cs typeface="Arial" panose="020B0604020202020204" pitchFamily="34" charset="0"/>
              </a:rPr>
              <a:t>1</a:t>
            </a:r>
            <a:endParaRPr lang="en-US" altLang="en-US" dirty="0">
              <a:solidFill>
                <a:srgbClr val="00427A"/>
              </a:solidFill>
              <a:cs typeface="Arial" panose="020B0604020202020204" pitchFamily="34" charset="0"/>
            </a:endParaRPr>
          </a:p>
          <a:p>
            <a:pPr lvl="1"/>
            <a:r>
              <a:rPr lang="en-US" altLang="en-US" dirty="0">
                <a:solidFill>
                  <a:srgbClr val="00427A"/>
                </a:solidFill>
              </a:rPr>
              <a:t>22 / 41 (54%) of patients who received AZA /6-MP responded vs. 6 / 29 (21%) who received placebo.</a:t>
            </a:r>
          </a:p>
          <a:p>
            <a:pPr lvl="1"/>
            <a:r>
              <a:rPr lang="en-US" altLang="en-US" dirty="0">
                <a:solidFill>
                  <a:srgbClr val="00427A"/>
                </a:solidFill>
              </a:rPr>
              <a:t>Pooled odds ratio was 4.44 in favor of fistula healing</a:t>
            </a:r>
          </a:p>
          <a:p>
            <a:pPr>
              <a:buFontTx/>
              <a:buNone/>
            </a:pPr>
            <a:endParaRPr lang="en-US" altLang="en-US" dirty="0">
              <a:solidFill>
                <a:srgbClr val="00427A"/>
              </a:solidFill>
              <a:cs typeface="Arial" panose="020B0604020202020204" pitchFamily="34" charset="0"/>
            </a:endParaRPr>
          </a:p>
        </p:txBody>
      </p:sp>
      <p:sp>
        <p:nvSpPr>
          <p:cNvPr id="49156" name="Text Box 4">
            <a:extLst>
              <a:ext uri="{FF2B5EF4-FFF2-40B4-BE49-F238E27FC236}">
                <a16:creationId xmlns:a16="http://schemas.microsoft.com/office/drawing/2014/main" id="{71335140-E287-4B13-87F1-AAB09B518C35}"/>
              </a:ext>
            </a:extLst>
          </p:cNvPr>
          <p:cNvSpPr txBox="1">
            <a:spLocks noChangeArrowheads="1"/>
          </p:cNvSpPr>
          <p:nvPr/>
        </p:nvSpPr>
        <p:spPr bwMode="auto">
          <a:xfrm>
            <a:off x="5334313" y="4771558"/>
            <a:ext cx="23054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30000"/>
              </a:spcBef>
              <a:buFontTx/>
              <a:buNone/>
            </a:pPr>
            <a:r>
              <a:rPr lang="en-US" altLang="en-US" sz="1050" dirty="0">
                <a:solidFill>
                  <a:srgbClr val="00427A"/>
                </a:solidFill>
                <a:latin typeface="Times" panose="02020603050405020304" pitchFamily="18" charset="0"/>
              </a:rPr>
              <a:t>1-Pearson  et al. </a:t>
            </a:r>
            <a:r>
              <a:rPr lang="en-US" altLang="en-US" sz="1050" i="1" dirty="0">
                <a:solidFill>
                  <a:srgbClr val="00427A"/>
                </a:solidFill>
                <a:latin typeface="Times" panose="02020603050405020304" pitchFamily="18" charset="0"/>
              </a:rPr>
              <a:t>Ann Intern Med</a:t>
            </a:r>
            <a:r>
              <a:rPr lang="en-US" altLang="en-US" sz="1050" dirty="0">
                <a:solidFill>
                  <a:srgbClr val="00427A"/>
                </a:solidFill>
                <a:latin typeface="Times" panose="02020603050405020304" pitchFamily="18" charset="0"/>
              </a:rPr>
              <a:t>. 1995 </a:t>
            </a:r>
          </a:p>
          <a:p>
            <a:pPr>
              <a:spcBef>
                <a:spcPct val="0"/>
              </a:spcBef>
              <a:buFontTx/>
              <a:buNone/>
            </a:pPr>
            <a:endParaRPr lang="en-US" altLang="en-US" sz="1050" dirty="0">
              <a:solidFill>
                <a:srgbClr val="00427A"/>
              </a:solidFill>
              <a:latin typeface="Times" panose="02020603050405020304" pitchFamily="18" charset="0"/>
            </a:endParaRPr>
          </a:p>
        </p:txBody>
      </p:sp>
    </p:spTree>
    <p:extLst>
      <p:ext uri="{BB962C8B-B14F-4D97-AF65-F5344CB8AC3E}">
        <p14:creationId xmlns:p14="http://schemas.microsoft.com/office/powerpoint/2010/main" val="3249953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D6A538-917B-45B3-A8C7-084B61AF22D8}"/>
              </a:ext>
            </a:extLst>
          </p:cNvPr>
          <p:cNvSpPr txBox="1">
            <a:spLocks noChangeArrowheads="1"/>
          </p:cNvSpPr>
          <p:nvPr/>
        </p:nvSpPr>
        <p:spPr bwMode="auto">
          <a:xfrm>
            <a:off x="1657350" y="2455070"/>
            <a:ext cx="5829300" cy="1102519"/>
          </a:xfrm>
          <a:prstGeom prst="rect">
            <a:avLst/>
          </a:prstGeom>
          <a:noFill/>
          <a:ln w="9525">
            <a:noFill/>
            <a:miter lim="800000"/>
            <a:headEnd/>
            <a:tailEnd/>
          </a:ln>
        </p:spPr>
        <p:txBody>
          <a:bodyPr anchor="ctr"/>
          <a:lstStyle>
            <a:lvl1pPr defTabSz="457200">
              <a:defRPr sz="2400">
                <a:solidFill>
                  <a:schemeClr val="tx1"/>
                </a:solidFill>
                <a:latin typeface="Garamond" pitchFamily="18" charset="0"/>
                <a:ea typeface="MS PGothic" pitchFamily="34" charset="-128"/>
              </a:defRPr>
            </a:lvl1pPr>
            <a:lvl2pPr marL="742950" indent="-285750" defTabSz="457200">
              <a:defRPr sz="2400">
                <a:solidFill>
                  <a:schemeClr val="tx1"/>
                </a:solidFill>
                <a:latin typeface="Garamond" pitchFamily="18" charset="0"/>
                <a:ea typeface="MS PGothic" pitchFamily="34" charset="-128"/>
              </a:defRPr>
            </a:lvl2pPr>
            <a:lvl3pPr marL="1143000" indent="-228600" defTabSz="457200">
              <a:defRPr sz="2400">
                <a:solidFill>
                  <a:schemeClr val="tx1"/>
                </a:solidFill>
                <a:latin typeface="Garamond" pitchFamily="18" charset="0"/>
                <a:ea typeface="MS PGothic" pitchFamily="34" charset="-128"/>
              </a:defRPr>
            </a:lvl3pPr>
            <a:lvl4pPr marL="1600200" indent="-228600" defTabSz="457200">
              <a:defRPr sz="2400">
                <a:solidFill>
                  <a:schemeClr val="tx1"/>
                </a:solidFill>
                <a:latin typeface="Garamond" pitchFamily="18" charset="0"/>
                <a:ea typeface="MS PGothic" pitchFamily="34" charset="-128"/>
              </a:defRPr>
            </a:lvl4pPr>
            <a:lvl5pPr marL="2057400" indent="-228600" defTabSz="457200">
              <a:defRPr sz="2400">
                <a:solidFill>
                  <a:schemeClr val="tx1"/>
                </a:solidFill>
                <a:latin typeface="Garamond"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ctr">
              <a:defRPr/>
            </a:pPr>
            <a:r>
              <a:rPr lang="en-US" sz="4050" b="1" dirty="0">
                <a:solidFill>
                  <a:srgbClr val="00427A"/>
                </a:solidFill>
                <a:effectLst>
                  <a:outerShdw blurRad="38100" dist="38100" dir="2700000" algn="tl">
                    <a:srgbClr val="FFFFFF"/>
                  </a:outerShdw>
                </a:effectLst>
                <a:latin typeface="Arial" pitchFamily="34" charset="0"/>
              </a:rPr>
              <a:t>Anti-TNF </a:t>
            </a:r>
            <a:r>
              <a:rPr lang="en-US" sz="4500" dirty="0">
                <a:solidFill>
                  <a:srgbClr val="00427A"/>
                </a:solidFill>
                <a:effectLst>
                  <a:outerShdw blurRad="38100" dist="38100" dir="2700000" algn="tl">
                    <a:srgbClr val="FFFFFF"/>
                  </a:outerShdw>
                </a:effectLst>
                <a:sym typeface="Symbol" pitchFamily="18" charset="2"/>
              </a:rPr>
              <a:t></a:t>
            </a:r>
            <a:r>
              <a:rPr lang="en-US" sz="4050" dirty="0">
                <a:solidFill>
                  <a:srgbClr val="00427A"/>
                </a:solidFill>
                <a:effectLst>
                  <a:outerShdw blurRad="38100" dist="38100" dir="2700000" algn="tl">
                    <a:srgbClr val="FFFFFF"/>
                  </a:outerShdw>
                </a:effectLst>
              </a:rPr>
              <a:t> </a:t>
            </a:r>
            <a:r>
              <a:rPr lang="en-US" sz="4050" b="1" dirty="0">
                <a:solidFill>
                  <a:srgbClr val="00427A"/>
                </a:solidFill>
                <a:effectLst>
                  <a:outerShdw blurRad="38100" dist="38100" dir="2700000" algn="tl">
                    <a:srgbClr val="FFFFFF"/>
                  </a:outerShdw>
                </a:effectLst>
                <a:latin typeface="Arial" pitchFamily="34" charset="0"/>
              </a:rPr>
              <a:t>Antibody</a:t>
            </a:r>
          </a:p>
        </p:txBody>
      </p:sp>
    </p:spTree>
    <p:extLst>
      <p:ext uri="{BB962C8B-B14F-4D97-AF65-F5344CB8AC3E}">
        <p14:creationId xmlns:p14="http://schemas.microsoft.com/office/powerpoint/2010/main" val="1727702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2" descr="Slide08.pct">
            <a:extLst>
              <a:ext uri="{FF2B5EF4-FFF2-40B4-BE49-F238E27FC236}">
                <a16:creationId xmlns:a16="http://schemas.microsoft.com/office/drawing/2014/main" id="{BA83B67E-8A66-49F6-A3C9-28040B25C7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2228851"/>
            <a:ext cx="4343400" cy="3448050"/>
          </a:xfrm>
          <a:prstGeom prst="rect">
            <a:avLst/>
          </a:prstGeom>
          <a:solidFill>
            <a:schemeClr val="tx1">
              <a:lumMod val="50000"/>
            </a:schemeClr>
          </a:solidFill>
          <a:ln>
            <a:noFill/>
          </a:ln>
        </p:spPr>
      </p:pic>
      <p:sp>
        <p:nvSpPr>
          <p:cNvPr id="53251" name="TextBox 2">
            <a:extLst>
              <a:ext uri="{FF2B5EF4-FFF2-40B4-BE49-F238E27FC236}">
                <a16:creationId xmlns:a16="http://schemas.microsoft.com/office/drawing/2014/main" id="{DF2CFC70-AEDB-45C7-87D2-C0F683E5E389}"/>
              </a:ext>
            </a:extLst>
          </p:cNvPr>
          <p:cNvSpPr txBox="1">
            <a:spLocks noChangeArrowheads="1"/>
          </p:cNvSpPr>
          <p:nvPr/>
        </p:nvSpPr>
        <p:spPr bwMode="auto">
          <a:xfrm>
            <a:off x="5327032" y="6402728"/>
            <a:ext cx="164339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50" i="1" dirty="0">
                <a:latin typeface="Times" panose="02020603050405020304" pitchFamily="18" charset="0"/>
              </a:rPr>
              <a:t>Present et al. , NEJM 1999</a:t>
            </a:r>
          </a:p>
        </p:txBody>
      </p:sp>
      <p:sp>
        <p:nvSpPr>
          <p:cNvPr id="7" name="Rectangle 6">
            <a:extLst>
              <a:ext uri="{FF2B5EF4-FFF2-40B4-BE49-F238E27FC236}">
                <a16:creationId xmlns:a16="http://schemas.microsoft.com/office/drawing/2014/main" id="{DF64D6A9-6B76-4576-A2D8-13FE76FBD228}"/>
              </a:ext>
            </a:extLst>
          </p:cNvPr>
          <p:cNvSpPr/>
          <p:nvPr/>
        </p:nvSpPr>
        <p:spPr>
          <a:xfrm>
            <a:off x="1589864" y="914401"/>
            <a:ext cx="5961890" cy="461665"/>
          </a:xfrm>
          <a:prstGeom prst="rect">
            <a:avLst/>
          </a:prstGeom>
        </p:spPr>
        <p:txBody>
          <a:bodyPr wrap="none">
            <a:spAutoFit/>
          </a:bodyPr>
          <a:lstStyle/>
          <a:p>
            <a:pPr algn="ctr">
              <a:defRPr/>
            </a:pPr>
            <a:r>
              <a:rPr lang="en-US" sz="2400" b="1" dirty="0">
                <a:solidFill>
                  <a:srgbClr val="00427A"/>
                </a:solidFill>
                <a:effectLst>
                  <a:outerShdw blurRad="38100" dist="38100" dir="2700000" algn="tl">
                    <a:srgbClr val="FFFFFF"/>
                  </a:outerShdw>
                </a:effectLst>
              </a:rPr>
              <a:t>Infliximab for Crohn</a:t>
            </a:r>
            <a:r>
              <a:rPr lang="ja-JP" altLang="en-US" sz="2400" b="1" dirty="0">
                <a:solidFill>
                  <a:srgbClr val="00427A"/>
                </a:solidFill>
                <a:effectLst>
                  <a:outerShdw blurRad="38100" dist="38100" dir="2700000" algn="tl">
                    <a:srgbClr val="FFFFFF"/>
                  </a:outerShdw>
                </a:effectLst>
              </a:rPr>
              <a:t>’</a:t>
            </a:r>
            <a:r>
              <a:rPr lang="en-US" altLang="ja-JP" sz="2400" b="1" dirty="0">
                <a:solidFill>
                  <a:srgbClr val="00427A"/>
                </a:solidFill>
                <a:effectLst>
                  <a:outerShdw blurRad="38100" dist="38100" dir="2700000" algn="tl">
                    <a:srgbClr val="FFFFFF"/>
                  </a:outerShdw>
                </a:effectLst>
                <a:cs typeface="Arial" pitchFamily="34" charset="0"/>
              </a:rPr>
              <a:t>s Perianal Fistulas</a:t>
            </a:r>
            <a:endParaRPr lang="en-US" sz="2400" b="1" dirty="0">
              <a:solidFill>
                <a:srgbClr val="00427A"/>
              </a:solidFill>
              <a:effectLst>
                <a:outerShdw blurRad="38100" dist="38100" dir="2700000" algn="tl">
                  <a:srgbClr val="FFFFFF"/>
                </a:outerShdw>
              </a:effectLst>
              <a:cs typeface="Arial" pitchFamily="34" charset="0"/>
            </a:endParaRPr>
          </a:p>
        </p:txBody>
      </p:sp>
      <p:sp>
        <p:nvSpPr>
          <p:cNvPr id="8" name="TextBox 7">
            <a:extLst>
              <a:ext uri="{FF2B5EF4-FFF2-40B4-BE49-F238E27FC236}">
                <a16:creationId xmlns:a16="http://schemas.microsoft.com/office/drawing/2014/main" id="{C41ACA48-26D3-478F-8B29-76CD0BF10A7B}"/>
              </a:ext>
            </a:extLst>
          </p:cNvPr>
          <p:cNvSpPr txBox="1"/>
          <p:nvPr/>
        </p:nvSpPr>
        <p:spPr>
          <a:xfrm>
            <a:off x="2284810" y="1871663"/>
            <a:ext cx="4572000" cy="323165"/>
          </a:xfrm>
          <a:prstGeom prst="rect">
            <a:avLst/>
          </a:prstGeom>
          <a:noFill/>
        </p:spPr>
        <p:txBody>
          <a:bodyPr>
            <a:spAutoFit/>
          </a:bodyPr>
          <a:lstStyle>
            <a:lvl1pPr>
              <a:defRPr sz="2400">
                <a:solidFill>
                  <a:schemeClr val="tx1"/>
                </a:solidFill>
                <a:latin typeface="Garamond" pitchFamily="18" charset="0"/>
                <a:ea typeface="MS PGothic" pitchFamily="34" charset="-128"/>
              </a:defRPr>
            </a:lvl1pPr>
            <a:lvl2pPr marL="742950" indent="-285750">
              <a:defRPr sz="2400">
                <a:solidFill>
                  <a:schemeClr val="tx1"/>
                </a:solidFill>
                <a:latin typeface="Garamond" pitchFamily="18" charset="0"/>
                <a:ea typeface="MS PGothic" pitchFamily="34" charset="-128"/>
              </a:defRPr>
            </a:lvl2pPr>
            <a:lvl3pPr marL="1143000" indent="-228600">
              <a:defRPr sz="2400">
                <a:solidFill>
                  <a:schemeClr val="tx1"/>
                </a:solidFill>
                <a:latin typeface="Garamond" pitchFamily="18" charset="0"/>
                <a:ea typeface="MS PGothic" pitchFamily="34" charset="-128"/>
              </a:defRPr>
            </a:lvl3pPr>
            <a:lvl4pPr marL="1600200" indent="-228600">
              <a:defRPr sz="2400">
                <a:solidFill>
                  <a:schemeClr val="tx1"/>
                </a:solidFill>
                <a:latin typeface="Garamond" pitchFamily="18" charset="0"/>
                <a:ea typeface="MS PGothic" pitchFamily="34" charset="-128"/>
              </a:defRPr>
            </a:lvl4pPr>
            <a:lvl5pPr marL="2057400" indent="-22860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ctr">
              <a:defRPr/>
            </a:pPr>
            <a:r>
              <a:rPr lang="en-US" sz="1500" dirty="0">
                <a:solidFill>
                  <a:srgbClr val="00427A"/>
                </a:solidFill>
                <a:effectLst>
                  <a:outerShdw blurRad="38100" dist="38100" dir="2700000" algn="tl">
                    <a:srgbClr val="1F497D"/>
                  </a:outerShdw>
                </a:effectLst>
                <a:latin typeface="Arial" pitchFamily="34" charset="0"/>
              </a:rPr>
              <a:t>Initial Fistula Response to Infliximab</a:t>
            </a:r>
          </a:p>
        </p:txBody>
      </p:sp>
      <p:sp>
        <p:nvSpPr>
          <p:cNvPr id="53254" name="Rectangle 8">
            <a:extLst>
              <a:ext uri="{FF2B5EF4-FFF2-40B4-BE49-F238E27FC236}">
                <a16:creationId xmlns:a16="http://schemas.microsoft.com/office/drawing/2014/main" id="{98BFFC34-B10D-43B7-9494-58B7B7E7708C}"/>
              </a:ext>
            </a:extLst>
          </p:cNvPr>
          <p:cNvSpPr>
            <a:spLocks noChangeArrowheads="1"/>
          </p:cNvSpPr>
          <p:nvPr/>
        </p:nvSpPr>
        <p:spPr bwMode="auto">
          <a:xfrm>
            <a:off x="5829300" y="2228851"/>
            <a:ext cx="5549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solidFill>
                  <a:srgbClr val="000000"/>
                </a:solidFill>
                <a:cs typeface="Arial" panose="020B0604020202020204" pitchFamily="34" charset="0"/>
              </a:rPr>
              <a:t>N=94</a:t>
            </a:r>
            <a:endParaRPr lang="en-US" altLang="en-US" sz="1200">
              <a:solidFill>
                <a:srgbClr val="000000"/>
              </a:solidFill>
              <a:latin typeface="Garamond" panose="02020404030301010803" pitchFamily="18" charset="0"/>
              <a:cs typeface="Arial" panose="020B0604020202020204" pitchFamily="34" charset="0"/>
            </a:endParaRPr>
          </a:p>
        </p:txBody>
      </p:sp>
      <p:sp>
        <p:nvSpPr>
          <p:cNvPr id="10" name="TextBox 9">
            <a:extLst>
              <a:ext uri="{FF2B5EF4-FFF2-40B4-BE49-F238E27FC236}">
                <a16:creationId xmlns:a16="http://schemas.microsoft.com/office/drawing/2014/main" id="{1E34B306-1F64-4286-ACEE-E479BD6E1388}"/>
              </a:ext>
            </a:extLst>
          </p:cNvPr>
          <p:cNvSpPr txBox="1"/>
          <p:nvPr/>
        </p:nvSpPr>
        <p:spPr>
          <a:xfrm>
            <a:off x="2284810" y="1414463"/>
            <a:ext cx="4572000" cy="323165"/>
          </a:xfrm>
          <a:prstGeom prst="rect">
            <a:avLst/>
          </a:prstGeom>
          <a:noFill/>
        </p:spPr>
        <p:txBody>
          <a:bodyPr>
            <a:spAutoFit/>
          </a:bodyPr>
          <a:lstStyle>
            <a:lvl1pPr>
              <a:defRPr sz="2400">
                <a:solidFill>
                  <a:schemeClr val="tx1"/>
                </a:solidFill>
                <a:latin typeface="Garamond" pitchFamily="18" charset="0"/>
                <a:ea typeface="MS PGothic" pitchFamily="34" charset="-128"/>
              </a:defRPr>
            </a:lvl1pPr>
            <a:lvl2pPr marL="742950" indent="-285750">
              <a:defRPr sz="2400">
                <a:solidFill>
                  <a:schemeClr val="tx1"/>
                </a:solidFill>
                <a:latin typeface="Garamond" pitchFamily="18" charset="0"/>
                <a:ea typeface="MS PGothic" pitchFamily="34" charset="-128"/>
              </a:defRPr>
            </a:lvl2pPr>
            <a:lvl3pPr marL="1143000" indent="-228600">
              <a:defRPr sz="2400">
                <a:solidFill>
                  <a:schemeClr val="tx1"/>
                </a:solidFill>
                <a:latin typeface="Garamond" pitchFamily="18" charset="0"/>
                <a:ea typeface="MS PGothic" pitchFamily="34" charset="-128"/>
              </a:defRPr>
            </a:lvl3pPr>
            <a:lvl4pPr marL="1600200" indent="-228600">
              <a:defRPr sz="2400">
                <a:solidFill>
                  <a:schemeClr val="tx1"/>
                </a:solidFill>
                <a:latin typeface="Garamond" pitchFamily="18" charset="0"/>
                <a:ea typeface="MS PGothic" pitchFamily="34" charset="-128"/>
              </a:defRPr>
            </a:lvl4pPr>
            <a:lvl5pPr marL="2057400" indent="-22860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ctr">
              <a:defRPr/>
            </a:pPr>
            <a:r>
              <a:rPr lang="en-US" sz="1500" dirty="0">
                <a:solidFill>
                  <a:srgbClr val="00427A"/>
                </a:solidFill>
                <a:effectLst>
                  <a:outerShdw blurRad="38100" dist="38100" dir="2700000" algn="tl">
                    <a:srgbClr val="1F497D"/>
                  </a:outerShdw>
                </a:effectLst>
                <a:latin typeface="Arial" pitchFamily="34" charset="0"/>
              </a:rPr>
              <a:t>Primary endpoint; &gt; 50% reduction in open fistulas</a:t>
            </a:r>
          </a:p>
        </p:txBody>
      </p:sp>
      <p:sp>
        <p:nvSpPr>
          <p:cNvPr id="11" name="TextBox 10">
            <a:extLst>
              <a:ext uri="{FF2B5EF4-FFF2-40B4-BE49-F238E27FC236}">
                <a16:creationId xmlns:a16="http://schemas.microsoft.com/office/drawing/2014/main" id="{83F1BF92-23B9-4D76-AD39-77174736E212}"/>
              </a:ext>
            </a:extLst>
          </p:cNvPr>
          <p:cNvSpPr txBox="1"/>
          <p:nvPr/>
        </p:nvSpPr>
        <p:spPr>
          <a:xfrm>
            <a:off x="1714500" y="3429000"/>
            <a:ext cx="514350" cy="461665"/>
          </a:xfrm>
          <a:prstGeom prst="rect">
            <a:avLst/>
          </a:prstGeom>
          <a:noFill/>
        </p:spPr>
        <p:txBody>
          <a:bodyPr>
            <a:spAutoFit/>
          </a:bodyPr>
          <a:lstStyle>
            <a:lvl1pPr>
              <a:defRPr sz="2400">
                <a:solidFill>
                  <a:schemeClr val="tx1"/>
                </a:solidFill>
                <a:latin typeface="Garamond" pitchFamily="18" charset="0"/>
                <a:ea typeface="MS PGothic" pitchFamily="34" charset="-128"/>
              </a:defRPr>
            </a:lvl1pPr>
            <a:lvl2pPr marL="742950" indent="-285750">
              <a:defRPr sz="2400">
                <a:solidFill>
                  <a:schemeClr val="tx1"/>
                </a:solidFill>
                <a:latin typeface="Garamond" pitchFamily="18" charset="0"/>
                <a:ea typeface="MS PGothic" pitchFamily="34" charset="-128"/>
              </a:defRPr>
            </a:lvl2pPr>
            <a:lvl3pPr marL="1143000" indent="-228600">
              <a:defRPr sz="2400">
                <a:solidFill>
                  <a:schemeClr val="tx1"/>
                </a:solidFill>
                <a:latin typeface="Garamond" pitchFamily="18" charset="0"/>
                <a:ea typeface="MS PGothic" pitchFamily="34" charset="-128"/>
              </a:defRPr>
            </a:lvl3pPr>
            <a:lvl4pPr marL="1600200" indent="-228600">
              <a:defRPr sz="2400">
                <a:solidFill>
                  <a:schemeClr val="tx1"/>
                </a:solidFill>
                <a:latin typeface="Garamond" pitchFamily="18" charset="0"/>
                <a:ea typeface="MS PGothic" pitchFamily="34" charset="-128"/>
              </a:defRPr>
            </a:lvl4pPr>
            <a:lvl5pPr marL="2057400" indent="-22860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ctr">
              <a:defRPr/>
            </a:pPr>
            <a:r>
              <a:rPr lang="en-US" b="1" dirty="0">
                <a:solidFill>
                  <a:srgbClr val="00427A"/>
                </a:solidFill>
                <a:effectLst>
                  <a:outerShdw blurRad="38100" dist="38100" dir="2700000" algn="tl">
                    <a:srgbClr val="1F497D"/>
                  </a:outerShdw>
                </a:effectLst>
                <a:latin typeface="Arial" pitchFamily="34" charset="0"/>
              </a:rPr>
              <a:t>%</a:t>
            </a:r>
          </a:p>
        </p:txBody>
      </p:sp>
      <p:sp>
        <p:nvSpPr>
          <p:cNvPr id="14" name="TextBox 13">
            <a:extLst>
              <a:ext uri="{FF2B5EF4-FFF2-40B4-BE49-F238E27FC236}">
                <a16:creationId xmlns:a16="http://schemas.microsoft.com/office/drawing/2014/main" id="{0F279572-B2A9-4EBB-B5C4-BB73941AD86D}"/>
              </a:ext>
            </a:extLst>
          </p:cNvPr>
          <p:cNvSpPr txBox="1"/>
          <p:nvPr/>
        </p:nvSpPr>
        <p:spPr>
          <a:xfrm>
            <a:off x="4205288" y="4972051"/>
            <a:ext cx="668773" cy="230832"/>
          </a:xfrm>
          <a:prstGeom prst="rect">
            <a:avLst/>
          </a:prstGeom>
          <a:noFill/>
        </p:spPr>
        <p:txBody>
          <a:bodyPr wrap="none">
            <a:spAutoFit/>
          </a:bodyPr>
          <a:lstStyle>
            <a:lvl1pPr>
              <a:defRPr sz="2400">
                <a:solidFill>
                  <a:schemeClr val="tx1"/>
                </a:solidFill>
                <a:latin typeface="Garamond" pitchFamily="18" charset="0"/>
                <a:ea typeface="MS PGothic" pitchFamily="34" charset="-128"/>
              </a:defRPr>
            </a:lvl1pPr>
            <a:lvl2pPr marL="742950" indent="-285750">
              <a:defRPr sz="2400">
                <a:solidFill>
                  <a:schemeClr val="tx1"/>
                </a:solidFill>
                <a:latin typeface="Garamond" pitchFamily="18" charset="0"/>
                <a:ea typeface="MS PGothic" pitchFamily="34" charset="-128"/>
              </a:defRPr>
            </a:lvl2pPr>
            <a:lvl3pPr marL="1143000" indent="-228600">
              <a:defRPr sz="2400">
                <a:solidFill>
                  <a:schemeClr val="tx1"/>
                </a:solidFill>
                <a:latin typeface="Garamond" pitchFamily="18" charset="0"/>
                <a:ea typeface="MS PGothic" pitchFamily="34" charset="-128"/>
              </a:defRPr>
            </a:lvl3pPr>
            <a:lvl4pPr marL="1600200" indent="-228600">
              <a:defRPr sz="2400">
                <a:solidFill>
                  <a:schemeClr val="tx1"/>
                </a:solidFill>
                <a:latin typeface="Garamond" pitchFamily="18" charset="0"/>
                <a:ea typeface="MS PGothic" pitchFamily="34" charset="-128"/>
              </a:defRPr>
            </a:lvl4pPr>
            <a:lvl5pPr marL="2057400" indent="-22860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defRPr/>
            </a:pPr>
            <a:r>
              <a:rPr lang="en-US" sz="900">
                <a:solidFill>
                  <a:srgbClr val="FFFFFF"/>
                </a:solidFill>
                <a:effectLst>
                  <a:outerShdw blurRad="38100" dist="38100" dir="2700000" algn="tl">
                    <a:srgbClr val="1F497D"/>
                  </a:outerShdw>
                </a:effectLst>
                <a:latin typeface="Arial" pitchFamily="34" charset="0"/>
              </a:rPr>
              <a:t>p &lt; 0.001</a:t>
            </a:r>
          </a:p>
        </p:txBody>
      </p:sp>
      <p:sp>
        <p:nvSpPr>
          <p:cNvPr id="15" name="TextBox 14">
            <a:extLst>
              <a:ext uri="{FF2B5EF4-FFF2-40B4-BE49-F238E27FC236}">
                <a16:creationId xmlns:a16="http://schemas.microsoft.com/office/drawing/2014/main" id="{61343895-9E50-4B0D-A875-B01C1B965E42}"/>
              </a:ext>
            </a:extLst>
          </p:cNvPr>
          <p:cNvSpPr txBox="1"/>
          <p:nvPr/>
        </p:nvSpPr>
        <p:spPr>
          <a:xfrm>
            <a:off x="2857500" y="4972051"/>
            <a:ext cx="685800" cy="230832"/>
          </a:xfrm>
          <a:prstGeom prst="rect">
            <a:avLst/>
          </a:prstGeom>
          <a:noFill/>
        </p:spPr>
        <p:txBody>
          <a:bodyPr>
            <a:spAutoFit/>
          </a:bodyPr>
          <a:lstStyle>
            <a:lvl1pPr>
              <a:defRPr sz="2400">
                <a:solidFill>
                  <a:schemeClr val="tx1"/>
                </a:solidFill>
                <a:latin typeface="Garamond" pitchFamily="18" charset="0"/>
                <a:ea typeface="MS PGothic" pitchFamily="34" charset="-128"/>
              </a:defRPr>
            </a:lvl1pPr>
            <a:lvl2pPr marL="742950" indent="-285750">
              <a:defRPr sz="2400">
                <a:solidFill>
                  <a:schemeClr val="tx1"/>
                </a:solidFill>
                <a:latin typeface="Garamond" pitchFamily="18" charset="0"/>
                <a:ea typeface="MS PGothic" pitchFamily="34" charset="-128"/>
              </a:defRPr>
            </a:lvl2pPr>
            <a:lvl3pPr marL="1143000" indent="-228600">
              <a:defRPr sz="2400">
                <a:solidFill>
                  <a:schemeClr val="tx1"/>
                </a:solidFill>
                <a:latin typeface="Garamond" pitchFamily="18" charset="0"/>
                <a:ea typeface="MS PGothic" pitchFamily="34" charset="-128"/>
              </a:defRPr>
            </a:lvl3pPr>
            <a:lvl4pPr marL="1600200" indent="-228600">
              <a:defRPr sz="2400">
                <a:solidFill>
                  <a:schemeClr val="tx1"/>
                </a:solidFill>
                <a:latin typeface="Garamond" pitchFamily="18" charset="0"/>
                <a:ea typeface="MS PGothic" pitchFamily="34" charset="-128"/>
              </a:defRPr>
            </a:lvl4pPr>
            <a:lvl5pPr marL="2057400" indent="-22860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ctr">
              <a:defRPr/>
            </a:pPr>
            <a:r>
              <a:rPr lang="en-US" sz="900">
                <a:solidFill>
                  <a:srgbClr val="FFFFFF"/>
                </a:solidFill>
                <a:effectLst>
                  <a:outerShdw blurRad="38100" dist="38100" dir="2700000" algn="tl">
                    <a:srgbClr val="1F497D"/>
                  </a:outerShdw>
                </a:effectLst>
                <a:latin typeface="Arial" pitchFamily="34" charset="0"/>
              </a:rPr>
              <a:t>p = 0.041</a:t>
            </a:r>
          </a:p>
        </p:txBody>
      </p:sp>
    </p:spTree>
    <p:extLst>
      <p:ext uri="{BB962C8B-B14F-4D97-AF65-F5344CB8AC3E}">
        <p14:creationId xmlns:p14="http://schemas.microsoft.com/office/powerpoint/2010/main" val="1290321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descr="Slide09.pct">
            <a:extLst>
              <a:ext uri="{FF2B5EF4-FFF2-40B4-BE49-F238E27FC236}">
                <a16:creationId xmlns:a16="http://schemas.microsoft.com/office/drawing/2014/main" id="{6EDD0CE4-DD7B-4AEB-B0F2-9345F4014E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0005" y="1756904"/>
            <a:ext cx="2971800" cy="1980010"/>
          </a:xfrm>
          <a:prstGeom prst="rect">
            <a:avLst/>
          </a:prstGeom>
          <a:solidFill>
            <a:schemeClr val="tx1">
              <a:lumMod val="50000"/>
            </a:schemeClr>
          </a:solidFill>
          <a:ln>
            <a:noFill/>
          </a:ln>
        </p:spPr>
      </p:pic>
      <p:pic>
        <p:nvPicPr>
          <p:cNvPr id="54275" name="Picture 5" descr="Slide10.pct">
            <a:extLst>
              <a:ext uri="{FF2B5EF4-FFF2-40B4-BE49-F238E27FC236}">
                <a16:creationId xmlns:a16="http://schemas.microsoft.com/office/drawing/2014/main" id="{21D5A77E-C009-4518-8CEC-7AB1FDFCD4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71650"/>
            <a:ext cx="3096816" cy="1944291"/>
          </a:xfrm>
          <a:prstGeom prst="rect">
            <a:avLst/>
          </a:prstGeom>
          <a:solidFill>
            <a:schemeClr val="tx1">
              <a:lumMod val="50000"/>
            </a:schemeClr>
          </a:solidFill>
          <a:ln w="9525">
            <a:noFill/>
            <a:miter lim="800000"/>
            <a:headEnd/>
            <a:tailEnd/>
          </a:ln>
        </p:spPr>
      </p:pic>
      <p:sp>
        <p:nvSpPr>
          <p:cNvPr id="54276" name="Title 4">
            <a:extLst>
              <a:ext uri="{FF2B5EF4-FFF2-40B4-BE49-F238E27FC236}">
                <a16:creationId xmlns:a16="http://schemas.microsoft.com/office/drawing/2014/main" id="{27FB8DC1-0C83-4A2D-9B9A-3757DF977CD5}"/>
              </a:ext>
            </a:extLst>
          </p:cNvPr>
          <p:cNvSpPr>
            <a:spLocks noGrp="1" noChangeArrowheads="1"/>
          </p:cNvSpPr>
          <p:nvPr>
            <p:ph type="title"/>
          </p:nvPr>
        </p:nvSpPr>
        <p:spPr>
          <a:xfrm>
            <a:off x="228600" y="857250"/>
            <a:ext cx="8858250" cy="857250"/>
          </a:xfrm>
        </p:spPr>
        <p:txBody>
          <a:bodyPr/>
          <a:lstStyle/>
          <a:p>
            <a:pPr algn="ctr"/>
            <a:br>
              <a:rPr lang="en-US" altLang="en-US" dirty="0">
                <a:solidFill>
                  <a:srgbClr val="00427A"/>
                </a:solidFill>
                <a:cs typeface="Arial" panose="020B0604020202020204" pitchFamily="34" charset="0"/>
              </a:rPr>
            </a:br>
            <a:r>
              <a:rPr lang="en-US" altLang="en-US" dirty="0">
                <a:solidFill>
                  <a:srgbClr val="00427A"/>
                </a:solidFill>
                <a:cs typeface="Arial" panose="020B0604020202020204" pitchFamily="34" charset="0"/>
              </a:rPr>
              <a:t>Anti-TNF Maintenance Therapy for CD Related Fistulas</a:t>
            </a:r>
          </a:p>
        </p:txBody>
      </p:sp>
      <p:sp>
        <p:nvSpPr>
          <p:cNvPr id="54277" name="TextBox 5">
            <a:extLst>
              <a:ext uri="{FF2B5EF4-FFF2-40B4-BE49-F238E27FC236}">
                <a16:creationId xmlns:a16="http://schemas.microsoft.com/office/drawing/2014/main" id="{7AF667D6-C911-497C-8C92-DA96AC35F4A3}"/>
              </a:ext>
            </a:extLst>
          </p:cNvPr>
          <p:cNvSpPr txBox="1">
            <a:spLocks noChangeArrowheads="1"/>
          </p:cNvSpPr>
          <p:nvPr/>
        </p:nvSpPr>
        <p:spPr bwMode="auto">
          <a:xfrm>
            <a:off x="2706291" y="2171700"/>
            <a:ext cx="88524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dirty="0">
                <a:solidFill>
                  <a:srgbClr val="00427A"/>
                </a:solidFill>
                <a:latin typeface="Garamond" panose="02020404030301010803" pitchFamily="18" charset="0"/>
              </a:rPr>
              <a:t>Infliximab</a:t>
            </a:r>
          </a:p>
        </p:txBody>
      </p:sp>
      <p:sp>
        <p:nvSpPr>
          <p:cNvPr id="54278" name="TextBox 6">
            <a:extLst>
              <a:ext uri="{FF2B5EF4-FFF2-40B4-BE49-F238E27FC236}">
                <a16:creationId xmlns:a16="http://schemas.microsoft.com/office/drawing/2014/main" id="{D1AF8AA8-4755-4612-A60A-A2F6256FF28B}"/>
              </a:ext>
            </a:extLst>
          </p:cNvPr>
          <p:cNvSpPr txBox="1">
            <a:spLocks noChangeArrowheads="1"/>
          </p:cNvSpPr>
          <p:nvPr/>
        </p:nvSpPr>
        <p:spPr bwMode="auto">
          <a:xfrm>
            <a:off x="5372100" y="2114550"/>
            <a:ext cx="10463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a:solidFill>
                  <a:srgbClr val="00427A"/>
                </a:solidFill>
                <a:latin typeface="Garamond" panose="02020404030301010803" pitchFamily="18" charset="0"/>
              </a:rPr>
              <a:t>Adalimumab</a:t>
            </a:r>
          </a:p>
        </p:txBody>
      </p:sp>
      <p:pic>
        <p:nvPicPr>
          <p:cNvPr id="44039" name="Picture 6">
            <a:extLst>
              <a:ext uri="{FF2B5EF4-FFF2-40B4-BE49-F238E27FC236}">
                <a16:creationId xmlns:a16="http://schemas.microsoft.com/office/drawing/2014/main" id="{5E49BFEA-80A4-4FC7-8C17-11B1B88A3BB0}"/>
              </a:ext>
            </a:extLst>
          </p:cNvPr>
          <p:cNvPicPr>
            <a:picLocks noChangeAspect="1" noChangeArrowheads="1"/>
          </p:cNvPicPr>
          <p:nvPr/>
        </p:nvPicPr>
        <p:blipFill>
          <a:blip r:embed="rId4"/>
          <a:srcRect/>
          <a:stretch>
            <a:fillRect/>
          </a:stretch>
        </p:blipFill>
        <p:spPr bwMode="auto">
          <a:xfrm>
            <a:off x="3452813" y="3960615"/>
            <a:ext cx="2987278" cy="179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80" name="TextBox 10">
            <a:extLst>
              <a:ext uri="{FF2B5EF4-FFF2-40B4-BE49-F238E27FC236}">
                <a16:creationId xmlns:a16="http://schemas.microsoft.com/office/drawing/2014/main" id="{25459324-B31F-4F3C-A365-EF1B75D29D52}"/>
              </a:ext>
            </a:extLst>
          </p:cNvPr>
          <p:cNvSpPr txBox="1">
            <a:spLocks noChangeArrowheads="1"/>
          </p:cNvSpPr>
          <p:nvPr/>
        </p:nvSpPr>
        <p:spPr bwMode="auto">
          <a:xfrm>
            <a:off x="5364957" y="4081676"/>
            <a:ext cx="112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dirty="0">
                <a:solidFill>
                  <a:srgbClr val="1F497D"/>
                </a:solidFill>
                <a:latin typeface="Calibri" panose="020F0502020204030204" pitchFamily="34" charset="0"/>
              </a:rPr>
              <a:t>Certolizumab</a:t>
            </a:r>
            <a:endParaRPr lang="en-US" altLang="en-US" sz="1350" dirty="0">
              <a:solidFill>
                <a:srgbClr val="1F497D"/>
              </a:solidFill>
              <a:latin typeface="Garamond" panose="02020404030301010803" pitchFamily="18" charset="0"/>
            </a:endParaRPr>
          </a:p>
        </p:txBody>
      </p:sp>
      <p:sp>
        <p:nvSpPr>
          <p:cNvPr id="54281" name="TextBox 13">
            <a:extLst>
              <a:ext uri="{FF2B5EF4-FFF2-40B4-BE49-F238E27FC236}">
                <a16:creationId xmlns:a16="http://schemas.microsoft.com/office/drawing/2014/main" id="{2408C148-2E6A-4E3E-97E5-98A05FE1BEB1}"/>
              </a:ext>
            </a:extLst>
          </p:cNvPr>
          <p:cNvSpPr txBox="1">
            <a:spLocks noChangeArrowheads="1"/>
          </p:cNvSpPr>
          <p:nvPr/>
        </p:nvSpPr>
        <p:spPr bwMode="auto">
          <a:xfrm>
            <a:off x="6670755" y="4442222"/>
            <a:ext cx="22860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solidFill>
                  <a:srgbClr val="00427A"/>
                </a:solidFill>
              </a:rPr>
              <a:t>1-</a:t>
            </a:r>
            <a:r>
              <a:rPr lang="en-US" altLang="en-US" sz="1200" i="1" dirty="0">
                <a:solidFill>
                  <a:srgbClr val="00427A"/>
                </a:solidFill>
              </a:rPr>
              <a:t>Sands et al. , NEJM 2004</a:t>
            </a:r>
          </a:p>
          <a:p>
            <a:pPr>
              <a:spcBef>
                <a:spcPct val="0"/>
              </a:spcBef>
              <a:buFontTx/>
              <a:buNone/>
            </a:pPr>
            <a:r>
              <a:rPr lang="en-US" altLang="en-US" sz="1200" dirty="0">
                <a:solidFill>
                  <a:srgbClr val="00427A"/>
                </a:solidFill>
              </a:rPr>
              <a:t>2-</a:t>
            </a:r>
            <a:r>
              <a:rPr lang="en-US" altLang="en-US" sz="1200" i="1" dirty="0">
                <a:solidFill>
                  <a:srgbClr val="00427A"/>
                </a:solidFill>
              </a:rPr>
              <a:t>Colombel, Gut 2009</a:t>
            </a:r>
          </a:p>
          <a:p>
            <a:pPr>
              <a:spcBef>
                <a:spcPct val="0"/>
              </a:spcBef>
              <a:buFontTx/>
              <a:buNone/>
            </a:pPr>
            <a:r>
              <a:rPr lang="en-US" altLang="en-US" sz="1200" i="1" dirty="0">
                <a:solidFill>
                  <a:srgbClr val="00427A"/>
                </a:solidFill>
              </a:rPr>
              <a:t>3- </a:t>
            </a:r>
            <a:r>
              <a:rPr lang="en-US" altLang="en-US" sz="1200" dirty="0">
                <a:solidFill>
                  <a:srgbClr val="00427A"/>
                </a:solidFill>
              </a:rPr>
              <a:t>Schreiber S, et al. </a:t>
            </a:r>
            <a:r>
              <a:rPr lang="en-US" altLang="en-US" sz="1200" i="1" dirty="0">
                <a:solidFill>
                  <a:srgbClr val="00427A"/>
                </a:solidFill>
              </a:rPr>
              <a:t>APT, 2011</a:t>
            </a:r>
          </a:p>
          <a:p>
            <a:pPr>
              <a:spcBef>
                <a:spcPct val="0"/>
              </a:spcBef>
              <a:buFontTx/>
              <a:buNone/>
            </a:pPr>
            <a:endParaRPr lang="en-US" altLang="en-US" sz="1350" dirty="0">
              <a:solidFill>
                <a:srgbClr val="00427A"/>
              </a:solidFill>
              <a:latin typeface="Garamond" panose="02020404030301010803" pitchFamily="18" charset="0"/>
            </a:endParaRPr>
          </a:p>
        </p:txBody>
      </p:sp>
      <p:sp>
        <p:nvSpPr>
          <p:cNvPr id="54282" name="TextBox 14">
            <a:extLst>
              <a:ext uri="{FF2B5EF4-FFF2-40B4-BE49-F238E27FC236}">
                <a16:creationId xmlns:a16="http://schemas.microsoft.com/office/drawing/2014/main" id="{3AC060BD-B3A0-4A7F-97A0-BC0BB70C94FB}"/>
              </a:ext>
            </a:extLst>
          </p:cNvPr>
          <p:cNvSpPr txBox="1">
            <a:spLocks noChangeArrowheads="1"/>
          </p:cNvSpPr>
          <p:nvPr/>
        </p:nvSpPr>
        <p:spPr bwMode="auto">
          <a:xfrm>
            <a:off x="5886451" y="4514851"/>
            <a:ext cx="5036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50">
                <a:solidFill>
                  <a:srgbClr val="1F497D"/>
                </a:solidFill>
                <a:latin typeface="Garamond" panose="02020404030301010803" pitchFamily="18" charset="0"/>
              </a:rPr>
              <a:t>N=28</a:t>
            </a:r>
          </a:p>
        </p:txBody>
      </p:sp>
    </p:spTree>
    <p:extLst>
      <p:ext uri="{BB962C8B-B14F-4D97-AF65-F5344CB8AC3E}">
        <p14:creationId xmlns:p14="http://schemas.microsoft.com/office/powerpoint/2010/main" val="1697331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itle 5">
            <a:extLst>
              <a:ext uri="{FF2B5EF4-FFF2-40B4-BE49-F238E27FC236}">
                <a16:creationId xmlns:a16="http://schemas.microsoft.com/office/drawing/2014/main" id="{D6A3B45B-9587-4049-9CA3-BF9177767E8F}"/>
              </a:ext>
            </a:extLst>
          </p:cNvPr>
          <p:cNvSpPr>
            <a:spLocks noGrp="1" noChangeArrowheads="1"/>
          </p:cNvSpPr>
          <p:nvPr>
            <p:ph type="title"/>
          </p:nvPr>
        </p:nvSpPr>
        <p:spPr>
          <a:xfrm>
            <a:off x="578967" y="1101330"/>
            <a:ext cx="8277847" cy="404813"/>
          </a:xfrm>
        </p:spPr>
        <p:txBody>
          <a:bodyPr>
            <a:normAutofit fontScale="90000"/>
          </a:bodyPr>
          <a:lstStyle/>
          <a:p>
            <a:pPr algn="ctr"/>
            <a:r>
              <a:rPr lang="en-US" altLang="en-US" sz="2100" dirty="0">
                <a:solidFill>
                  <a:srgbClr val="1A3668"/>
                </a:solidFill>
              </a:rPr>
              <a:t>Higher Infliximab Trough Levels are Associated with a Higher Rate of Perianal Fistula Healing</a:t>
            </a:r>
          </a:p>
        </p:txBody>
      </p:sp>
      <p:sp>
        <p:nvSpPr>
          <p:cNvPr id="58371" name="Text Placeholder 9">
            <a:extLst>
              <a:ext uri="{FF2B5EF4-FFF2-40B4-BE49-F238E27FC236}">
                <a16:creationId xmlns:a16="http://schemas.microsoft.com/office/drawing/2014/main" id="{3F66547A-B746-4EBB-B713-E8DC306DBE47}"/>
              </a:ext>
            </a:extLst>
          </p:cNvPr>
          <p:cNvSpPr>
            <a:spLocks noGrp="1" noChangeArrowheads="1"/>
          </p:cNvSpPr>
          <p:nvPr>
            <p:ph type="body" sz="quarter" idx="13"/>
          </p:nvPr>
        </p:nvSpPr>
        <p:spPr>
          <a:xfrm>
            <a:off x="4952804" y="5339704"/>
            <a:ext cx="3665934" cy="201465"/>
          </a:xfrm>
        </p:spPr>
        <p:txBody>
          <a:bodyPr/>
          <a:lstStyle/>
          <a:p>
            <a:pPr>
              <a:defRPr/>
            </a:pPr>
            <a:r>
              <a:rPr lang="en-US" altLang="en-US" sz="788" dirty="0" err="1"/>
              <a:t>Yarur</a:t>
            </a:r>
            <a:r>
              <a:rPr lang="en-US" altLang="en-US" sz="788" dirty="0"/>
              <a:t> A., APT 2017</a:t>
            </a:r>
          </a:p>
        </p:txBody>
      </p:sp>
      <p:sp>
        <p:nvSpPr>
          <p:cNvPr id="58370" name="Slide Number Placeholder 1">
            <a:extLst>
              <a:ext uri="{FF2B5EF4-FFF2-40B4-BE49-F238E27FC236}">
                <a16:creationId xmlns:a16="http://schemas.microsoft.com/office/drawing/2014/main" id="{EDE42705-F005-4665-911B-3E82AB10B31B}"/>
              </a:ext>
            </a:extLst>
          </p:cNvPr>
          <p:cNvSpPr>
            <a:spLocks noGrp="1"/>
          </p:cNvSpPr>
          <p:nvPr>
            <p:ph type="sldNum" sz="quarter" idx="1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417910" indent="-160735">
              <a:spcBef>
                <a:spcPct val="20000"/>
              </a:spcBef>
              <a:buChar char="–"/>
              <a:defRPr sz="2100">
                <a:solidFill>
                  <a:schemeClr val="tx1"/>
                </a:solidFill>
                <a:latin typeface="Arial" panose="020B0604020202020204" pitchFamily="34" charset="0"/>
                <a:ea typeface="MS PGothic" panose="020B0600070205080204" pitchFamily="34" charset="-128"/>
              </a:defRPr>
            </a:lvl2pPr>
            <a:lvl3pPr marL="642938" indent="-128588">
              <a:spcBef>
                <a:spcPct val="20000"/>
              </a:spcBef>
              <a:buChar char="•"/>
              <a:defRPr sz="1800">
                <a:solidFill>
                  <a:schemeClr val="tx1"/>
                </a:solidFill>
                <a:latin typeface="Arial" panose="020B0604020202020204" pitchFamily="34" charset="0"/>
                <a:ea typeface="MS PGothic" panose="020B0600070205080204" pitchFamily="34" charset="-128"/>
              </a:defRPr>
            </a:lvl3pPr>
            <a:lvl4pPr marL="900113" indent="-128588">
              <a:spcBef>
                <a:spcPct val="20000"/>
              </a:spcBef>
              <a:buChar char="–"/>
              <a:defRPr sz="1500">
                <a:solidFill>
                  <a:schemeClr val="tx1"/>
                </a:solidFill>
                <a:latin typeface="Arial" panose="020B0604020202020204" pitchFamily="34" charset="0"/>
                <a:ea typeface="MS PGothic" panose="020B0600070205080204" pitchFamily="34" charset="-128"/>
              </a:defRPr>
            </a:lvl4pPr>
            <a:lvl5pPr marL="1157288" indent="-128588">
              <a:spcBef>
                <a:spcPct val="20000"/>
              </a:spcBef>
              <a:buChar char="»"/>
              <a:defRPr sz="1500">
                <a:solidFill>
                  <a:schemeClr val="tx1"/>
                </a:solidFill>
                <a:latin typeface="Arial" panose="020B0604020202020204" pitchFamily="34" charset="0"/>
                <a:ea typeface="MS PGothic" panose="020B0600070205080204" pitchFamily="34" charset="-128"/>
              </a:defRPr>
            </a:lvl5pPr>
            <a:lvl6pPr marL="1500188" indent="-128588"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1843088" indent="-128588"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185988" indent="-128588"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528888" indent="-128588"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EC351C66-642D-4824-AC8B-2B6889078B8E}" type="slidenum">
              <a:rPr lang="en-US" altLang="en-US" sz="750"/>
              <a:pPr>
                <a:spcBef>
                  <a:spcPct val="0"/>
                </a:spcBef>
                <a:buFontTx/>
                <a:buNone/>
              </a:pPr>
              <a:t>28</a:t>
            </a:fld>
            <a:endParaRPr lang="en-US" altLang="en-US" sz="750"/>
          </a:p>
        </p:txBody>
      </p:sp>
      <p:pic>
        <p:nvPicPr>
          <p:cNvPr id="115714" name="Picture 2" descr="https://wol-prod-cdn.literatumonline.com/cms/attachment/aa4ef4eb-51d6-4d4f-afba-1465d6f11a2d/apt13970-fig-0003-m.jpg">
            <a:extLst>
              <a:ext uri="{FF2B5EF4-FFF2-40B4-BE49-F238E27FC236}">
                <a16:creationId xmlns:a16="http://schemas.microsoft.com/office/drawing/2014/main" id="{DD209B9B-AB90-4C49-9D78-B75ED67DF9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2116933"/>
            <a:ext cx="7543800" cy="2622947"/>
          </a:xfrm>
          <a:prstGeom prst="rect">
            <a:avLst/>
          </a:prstGeom>
          <a:solidFill>
            <a:schemeClr val="tx1">
              <a:lumMod val="50000"/>
            </a:schemeClr>
          </a:solidFill>
        </p:spPr>
      </p:pic>
    </p:spTree>
    <p:extLst>
      <p:ext uri="{BB962C8B-B14F-4D97-AF65-F5344CB8AC3E}">
        <p14:creationId xmlns:p14="http://schemas.microsoft.com/office/powerpoint/2010/main" val="91763504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F1F4-9418-4AB8-9A9C-6AEB26FDAA44}"/>
              </a:ext>
            </a:extLst>
          </p:cNvPr>
          <p:cNvSpPr>
            <a:spLocks noGrp="1"/>
          </p:cNvSpPr>
          <p:nvPr>
            <p:ph type="title"/>
          </p:nvPr>
        </p:nvSpPr>
        <p:spPr>
          <a:xfrm>
            <a:off x="685800" y="2514600"/>
            <a:ext cx="7829550" cy="857250"/>
          </a:xfrm>
        </p:spPr>
        <p:txBody>
          <a:bodyPr>
            <a:normAutofit fontScale="90000"/>
          </a:bodyPr>
          <a:lstStyle/>
          <a:p>
            <a:pPr>
              <a:defRPr/>
            </a:pPr>
            <a:r>
              <a:rPr lang="en-US" sz="3000" dirty="0">
                <a:solidFill>
                  <a:srgbClr val="1A3668"/>
                </a:solidFill>
                <a:effectLst>
                  <a:outerShdw blurRad="38100" dist="38100" dir="2700000" algn="tl">
                    <a:srgbClr val="FFFFFF"/>
                  </a:outerShdw>
                </a:effectLst>
              </a:rPr>
              <a:t>How Can We Improve Outcomes</a:t>
            </a:r>
            <a:br>
              <a:rPr lang="en-US" sz="3000" dirty="0">
                <a:solidFill>
                  <a:srgbClr val="1A3668"/>
                </a:solidFill>
                <a:effectLst>
                  <a:outerShdw blurRad="38100" dist="38100" dir="2700000" algn="tl">
                    <a:srgbClr val="FFFFFF"/>
                  </a:outerShdw>
                </a:effectLst>
              </a:rPr>
            </a:br>
            <a:r>
              <a:rPr lang="en-US" sz="3000" dirty="0">
                <a:solidFill>
                  <a:srgbClr val="1A3668"/>
                </a:solidFill>
                <a:effectLst>
                  <a:outerShdw blurRad="38100" dist="38100" dir="2700000" algn="tl">
                    <a:srgbClr val="FFFFFF"/>
                  </a:outerShdw>
                </a:effectLst>
              </a:rPr>
              <a:t>for Patients with Crohn</a:t>
            </a:r>
            <a:r>
              <a:rPr lang="ja-JP" altLang="en-US" sz="3000" dirty="0">
                <a:solidFill>
                  <a:srgbClr val="1A3668"/>
                </a:solidFill>
                <a:effectLst>
                  <a:outerShdw blurRad="38100" dist="38100" dir="2700000" algn="tl">
                    <a:srgbClr val="FFFFFF"/>
                  </a:outerShdw>
                </a:effectLst>
              </a:rPr>
              <a:t>’</a:t>
            </a:r>
            <a:r>
              <a:rPr lang="en-US" altLang="ja-JP" sz="3000" dirty="0">
                <a:solidFill>
                  <a:srgbClr val="1A3668"/>
                </a:solidFill>
                <a:effectLst>
                  <a:outerShdw blurRad="38100" dist="38100" dir="2700000" algn="tl">
                    <a:srgbClr val="FFFFFF"/>
                  </a:outerShdw>
                </a:effectLst>
              </a:rPr>
              <a:t>s Perianal Fistulas?</a:t>
            </a:r>
            <a:endParaRPr lang="en-US" sz="3000" dirty="0">
              <a:solidFill>
                <a:srgbClr val="1A3668"/>
              </a:solidFill>
              <a:effectLst>
                <a:outerShdw blurRad="38100" dist="38100" dir="2700000" algn="tl">
                  <a:srgbClr val="FFFFFF"/>
                </a:outerShdw>
              </a:effectLst>
            </a:endParaRPr>
          </a:p>
        </p:txBody>
      </p:sp>
    </p:spTree>
    <p:extLst>
      <p:ext uri="{BB962C8B-B14F-4D97-AF65-F5344CB8AC3E}">
        <p14:creationId xmlns:p14="http://schemas.microsoft.com/office/powerpoint/2010/main" val="4232799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CD3249-11FD-D6F6-4ACF-625454B919D4}"/>
              </a:ext>
            </a:extLst>
          </p:cNvPr>
          <p:cNvSpPr>
            <a:spLocks noGrp="1"/>
          </p:cNvSpPr>
          <p:nvPr>
            <p:ph type="title"/>
          </p:nvPr>
        </p:nvSpPr>
        <p:spPr>
          <a:xfrm>
            <a:off x="228600" y="2538483"/>
            <a:ext cx="8686800" cy="1066800"/>
          </a:xfrm>
        </p:spPr>
        <p:txBody>
          <a:bodyPr>
            <a:normAutofit/>
          </a:bodyPr>
          <a:lstStyle/>
          <a:p>
            <a:pPr algn="ctr"/>
            <a:r>
              <a:rPr lang="en-US" sz="6000" dirty="0"/>
              <a:t>Perianal Fistulas</a:t>
            </a:r>
          </a:p>
        </p:txBody>
      </p:sp>
    </p:spTree>
    <p:extLst>
      <p:ext uri="{BB962C8B-B14F-4D97-AF65-F5344CB8AC3E}">
        <p14:creationId xmlns:p14="http://schemas.microsoft.com/office/powerpoint/2010/main" val="1501159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743C-15CD-4E5D-ADDA-AAA5244B921F}"/>
              </a:ext>
            </a:extLst>
          </p:cNvPr>
          <p:cNvSpPr>
            <a:spLocks noGrp="1"/>
          </p:cNvSpPr>
          <p:nvPr>
            <p:ph type="title"/>
          </p:nvPr>
        </p:nvSpPr>
        <p:spPr>
          <a:xfrm>
            <a:off x="1485900" y="2514600"/>
            <a:ext cx="6172200" cy="857250"/>
          </a:xfrm>
        </p:spPr>
        <p:txBody>
          <a:bodyPr>
            <a:normAutofit fontScale="90000"/>
          </a:bodyPr>
          <a:lstStyle/>
          <a:p>
            <a:pPr algn="ctr">
              <a:defRPr/>
            </a:pPr>
            <a:r>
              <a:rPr lang="en-US" sz="4950" dirty="0">
                <a:solidFill>
                  <a:srgbClr val="1A3668"/>
                </a:solidFill>
                <a:effectLst>
                  <a:outerShdw blurRad="38100" dist="38100" dir="2700000" algn="tl">
                    <a:srgbClr val="FFFFFF"/>
                  </a:outerShdw>
                </a:effectLst>
              </a:rPr>
              <a:t>The Use of Imaging to Guide Therapy</a:t>
            </a:r>
          </a:p>
        </p:txBody>
      </p:sp>
    </p:spTree>
    <p:extLst>
      <p:ext uri="{BB962C8B-B14F-4D97-AF65-F5344CB8AC3E}">
        <p14:creationId xmlns:p14="http://schemas.microsoft.com/office/powerpoint/2010/main" val="2760044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0A3BC2-017B-48B6-8FA3-CC3E1CC144F7}"/>
              </a:ext>
            </a:extLst>
          </p:cNvPr>
          <p:cNvSpPr>
            <a:spLocks noGrp="1"/>
          </p:cNvSpPr>
          <p:nvPr>
            <p:ph type="title"/>
          </p:nvPr>
        </p:nvSpPr>
        <p:spPr>
          <a:xfrm>
            <a:off x="203328" y="914400"/>
            <a:ext cx="8426035" cy="857250"/>
          </a:xfrm>
        </p:spPr>
        <p:txBody>
          <a:bodyPr>
            <a:normAutofit fontScale="90000"/>
          </a:bodyPr>
          <a:lstStyle/>
          <a:p>
            <a:pPr algn="ctr">
              <a:defRPr/>
            </a:pPr>
            <a:r>
              <a:rPr lang="en-US" sz="3600" dirty="0">
                <a:solidFill>
                  <a:srgbClr val="1A3668"/>
                </a:solidFill>
                <a:effectLst>
                  <a:outerShdw blurRad="38100" dist="38100" dir="2700000" algn="tl">
                    <a:srgbClr val="FFFFFF"/>
                  </a:outerShdw>
                </a:effectLst>
              </a:rPr>
              <a:t>MRI to Guide Therapy with</a:t>
            </a:r>
            <a:br>
              <a:rPr lang="en-US" sz="3600" dirty="0">
                <a:solidFill>
                  <a:srgbClr val="1A3668"/>
                </a:solidFill>
                <a:effectLst>
                  <a:outerShdw blurRad="38100" dist="38100" dir="2700000" algn="tl">
                    <a:srgbClr val="FFFFFF"/>
                  </a:outerShdw>
                </a:effectLst>
              </a:rPr>
            </a:br>
            <a:r>
              <a:rPr lang="en-US" sz="3600" dirty="0">
                <a:solidFill>
                  <a:srgbClr val="1A3668"/>
                </a:solidFill>
                <a:effectLst>
                  <a:outerShdw blurRad="38100" dist="38100" dir="2700000" algn="tl">
                    <a:srgbClr val="FFFFFF"/>
                  </a:outerShdw>
                </a:effectLst>
              </a:rPr>
              <a:t>Infliximab or Adalimumab</a:t>
            </a:r>
          </a:p>
        </p:txBody>
      </p:sp>
      <p:sp>
        <p:nvSpPr>
          <p:cNvPr id="61443" name="TextBox 5">
            <a:extLst>
              <a:ext uri="{FF2B5EF4-FFF2-40B4-BE49-F238E27FC236}">
                <a16:creationId xmlns:a16="http://schemas.microsoft.com/office/drawing/2014/main" id="{8C519DDF-B393-4E02-AC37-110CF51A2E13}"/>
              </a:ext>
            </a:extLst>
          </p:cNvPr>
          <p:cNvSpPr txBox="1">
            <a:spLocks noChangeArrowheads="1"/>
          </p:cNvSpPr>
          <p:nvPr/>
        </p:nvSpPr>
        <p:spPr bwMode="auto">
          <a:xfrm>
            <a:off x="2164807" y="4895850"/>
            <a:ext cx="502945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dirty="0">
                <a:latin typeface="Calibri" panose="020F0502020204030204" pitchFamily="34" charset="0"/>
              </a:rPr>
              <a:t>Medical therapy was increased if no or partial response seen on MRI </a:t>
            </a:r>
          </a:p>
        </p:txBody>
      </p:sp>
      <p:sp>
        <p:nvSpPr>
          <p:cNvPr id="61444" name="TextBox 6">
            <a:extLst>
              <a:ext uri="{FF2B5EF4-FFF2-40B4-BE49-F238E27FC236}">
                <a16:creationId xmlns:a16="http://schemas.microsoft.com/office/drawing/2014/main" id="{A598F5C8-289A-43C4-BCDF-01A9CA8B6AEF}"/>
              </a:ext>
            </a:extLst>
          </p:cNvPr>
          <p:cNvSpPr txBox="1">
            <a:spLocks noChangeArrowheads="1"/>
          </p:cNvSpPr>
          <p:nvPr/>
        </p:nvSpPr>
        <p:spPr bwMode="auto">
          <a:xfrm>
            <a:off x="6343651" y="5429251"/>
            <a:ext cx="14510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900" i="1" dirty="0">
                <a:solidFill>
                  <a:srgbClr val="1A3668"/>
                </a:solidFill>
                <a:latin typeface="Times" panose="02020603050405020304" pitchFamily="18" charset="0"/>
              </a:rPr>
              <a:t>Ng et al. Am J Gastro 2009</a:t>
            </a:r>
          </a:p>
        </p:txBody>
      </p:sp>
      <p:pic>
        <p:nvPicPr>
          <p:cNvPr id="61445" name="Picture 7" descr="Slide12b.pct">
            <a:extLst>
              <a:ext uri="{FF2B5EF4-FFF2-40B4-BE49-F238E27FC236}">
                <a16:creationId xmlns:a16="http://schemas.microsoft.com/office/drawing/2014/main" id="{2B4F7980-0379-4D05-B649-9975F359D8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2000250"/>
            <a:ext cx="3895725" cy="2895600"/>
          </a:xfrm>
          <a:prstGeom prst="rect">
            <a:avLst/>
          </a:prstGeom>
          <a:solidFill>
            <a:schemeClr val="tx1">
              <a:lumMod val="50000"/>
            </a:schemeClr>
          </a:solidFill>
          <a:ln>
            <a:noFill/>
          </a:ln>
        </p:spPr>
      </p:pic>
    </p:spTree>
    <p:extLst>
      <p:ext uri="{BB962C8B-B14F-4D97-AF65-F5344CB8AC3E}">
        <p14:creationId xmlns:p14="http://schemas.microsoft.com/office/powerpoint/2010/main" val="331589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7BE3F-050D-4D8C-B2A2-1F4156A6EA6F}"/>
              </a:ext>
            </a:extLst>
          </p:cNvPr>
          <p:cNvSpPr>
            <a:spLocks noGrp="1"/>
          </p:cNvSpPr>
          <p:nvPr>
            <p:ph type="title"/>
          </p:nvPr>
        </p:nvSpPr>
        <p:spPr>
          <a:xfrm>
            <a:off x="341177" y="971550"/>
            <a:ext cx="8181353" cy="857250"/>
          </a:xfrm>
        </p:spPr>
        <p:txBody>
          <a:bodyPr/>
          <a:lstStyle/>
          <a:p>
            <a:pPr algn="ctr">
              <a:defRPr/>
            </a:pPr>
            <a:r>
              <a:rPr lang="en-US" b="1" dirty="0">
                <a:solidFill>
                  <a:srgbClr val="1A3668"/>
                </a:solidFill>
                <a:effectLst>
                  <a:outerShdw blurRad="38100" dist="38100" dir="2700000" algn="tl">
                    <a:srgbClr val="FFFFFF"/>
                  </a:outerShdw>
                </a:effectLst>
              </a:rPr>
              <a:t>Utilizing EUS to Improve Fistula Healing</a:t>
            </a:r>
          </a:p>
        </p:txBody>
      </p:sp>
      <p:sp>
        <p:nvSpPr>
          <p:cNvPr id="62467" name="Text Box 5">
            <a:extLst>
              <a:ext uri="{FF2B5EF4-FFF2-40B4-BE49-F238E27FC236}">
                <a16:creationId xmlns:a16="http://schemas.microsoft.com/office/drawing/2014/main" id="{953B887B-D362-4CED-BF5E-320F4763AE72}"/>
              </a:ext>
            </a:extLst>
          </p:cNvPr>
          <p:cNvSpPr txBox="1">
            <a:spLocks noChangeArrowheads="1"/>
          </p:cNvSpPr>
          <p:nvPr/>
        </p:nvSpPr>
        <p:spPr bwMode="auto">
          <a:xfrm>
            <a:off x="7105267" y="5467159"/>
            <a:ext cx="13484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900" i="1" dirty="0">
                <a:latin typeface="Times" panose="02020603050405020304" pitchFamily="18" charset="0"/>
              </a:rPr>
              <a:t>Schwartz et al, IBD 2005</a:t>
            </a:r>
          </a:p>
        </p:txBody>
      </p:sp>
      <p:sp>
        <p:nvSpPr>
          <p:cNvPr id="62468" name="Title 2">
            <a:extLst>
              <a:ext uri="{FF2B5EF4-FFF2-40B4-BE49-F238E27FC236}">
                <a16:creationId xmlns:a16="http://schemas.microsoft.com/office/drawing/2014/main" id="{504B7105-86D3-45B7-8484-31F0365571B7}"/>
              </a:ext>
            </a:extLst>
          </p:cNvPr>
          <p:cNvSpPr txBox="1">
            <a:spLocks/>
          </p:cNvSpPr>
          <p:nvPr/>
        </p:nvSpPr>
        <p:spPr bwMode="auto">
          <a:xfrm>
            <a:off x="1657350" y="3314700"/>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100" b="1">
                <a:solidFill>
                  <a:srgbClr val="1F497D"/>
                </a:solidFill>
              </a:rPr>
              <a:t>%</a:t>
            </a:r>
          </a:p>
        </p:txBody>
      </p:sp>
      <p:pic>
        <p:nvPicPr>
          <p:cNvPr id="62469" name="Picture 6" descr="Slide13.pct">
            <a:extLst>
              <a:ext uri="{FF2B5EF4-FFF2-40B4-BE49-F238E27FC236}">
                <a16:creationId xmlns:a16="http://schemas.microsoft.com/office/drawing/2014/main" id="{AF0F1562-7EBF-43BC-B798-0697196BAA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1701" y="1885950"/>
            <a:ext cx="5013722" cy="3371850"/>
          </a:xfrm>
          <a:prstGeom prst="rect">
            <a:avLst/>
          </a:prstGeom>
          <a:solidFill>
            <a:schemeClr val="tx1">
              <a:lumMod val="50000"/>
            </a:schemeClr>
          </a:solidFill>
          <a:ln>
            <a:noFill/>
          </a:ln>
        </p:spPr>
      </p:pic>
    </p:spTree>
    <p:extLst>
      <p:ext uri="{BB962C8B-B14F-4D97-AF65-F5344CB8AC3E}">
        <p14:creationId xmlns:p14="http://schemas.microsoft.com/office/powerpoint/2010/main" val="15954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a:extLst>
              <a:ext uri="{FF2B5EF4-FFF2-40B4-BE49-F238E27FC236}">
                <a16:creationId xmlns:a16="http://schemas.microsoft.com/office/drawing/2014/main" id="{6002262E-D3C0-4429-8461-5E8BD33E5E5B}"/>
              </a:ext>
            </a:extLst>
          </p:cNvPr>
          <p:cNvSpPr>
            <a:spLocks noGrp="1" noChangeArrowheads="1"/>
          </p:cNvSpPr>
          <p:nvPr>
            <p:ph type="title"/>
          </p:nvPr>
        </p:nvSpPr>
        <p:spPr>
          <a:xfrm>
            <a:off x="408953" y="805557"/>
            <a:ext cx="8229600" cy="857250"/>
          </a:xfrm>
        </p:spPr>
        <p:txBody>
          <a:bodyPr>
            <a:normAutofit fontScale="90000"/>
          </a:bodyPr>
          <a:lstStyle/>
          <a:p>
            <a:br>
              <a:rPr lang="en-US" altLang="en-US" sz="2700" dirty="0">
                <a:solidFill>
                  <a:srgbClr val="1A3668"/>
                </a:solidFill>
              </a:rPr>
            </a:br>
            <a:r>
              <a:rPr lang="en-US" altLang="en-US" sz="2700" dirty="0">
                <a:solidFill>
                  <a:srgbClr val="1A3668"/>
                </a:solidFill>
              </a:rPr>
              <a:t>	</a:t>
            </a:r>
            <a:r>
              <a:rPr lang="en-US" altLang="en-US" sz="2100" dirty="0">
                <a:solidFill>
                  <a:srgbClr val="1A3668"/>
                </a:solidFill>
              </a:rPr>
              <a:t>Two Randomized Prospective Studies Looking at EUS to Improve Outcomes</a:t>
            </a:r>
          </a:p>
        </p:txBody>
      </p:sp>
      <p:pic>
        <p:nvPicPr>
          <p:cNvPr id="65539" name="Picture 7" descr="Schwartz Prospective EUS Figure 2">
            <a:extLst>
              <a:ext uri="{FF2B5EF4-FFF2-40B4-BE49-F238E27FC236}">
                <a16:creationId xmlns:a16="http://schemas.microsoft.com/office/drawing/2014/main" id="{FCE0636A-DDAC-49A6-A209-647B53440C9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060899"/>
            <a:ext cx="3626871" cy="2979215"/>
          </a:xfrm>
        </p:spPr>
      </p:pic>
      <p:pic>
        <p:nvPicPr>
          <p:cNvPr id="65540" name="Picture 2">
            <a:extLst>
              <a:ext uri="{FF2B5EF4-FFF2-40B4-BE49-F238E27FC236}">
                <a16:creationId xmlns:a16="http://schemas.microsoft.com/office/drawing/2014/main" id="{11D4E2F4-30C9-4942-BE30-68AAB36DE7D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7676" y="2182613"/>
            <a:ext cx="3569434" cy="2857500"/>
          </a:xfrm>
        </p:spPr>
      </p:pic>
      <p:sp>
        <p:nvSpPr>
          <p:cNvPr id="65541" name="TextBox 11">
            <a:extLst>
              <a:ext uri="{FF2B5EF4-FFF2-40B4-BE49-F238E27FC236}">
                <a16:creationId xmlns:a16="http://schemas.microsoft.com/office/drawing/2014/main" id="{713C3C0E-A0D1-4449-BEA4-2150FE4B843C}"/>
              </a:ext>
            </a:extLst>
          </p:cNvPr>
          <p:cNvSpPr txBox="1">
            <a:spLocks noChangeArrowheads="1"/>
          </p:cNvSpPr>
          <p:nvPr/>
        </p:nvSpPr>
        <p:spPr bwMode="auto">
          <a:xfrm>
            <a:off x="800101" y="2000250"/>
            <a:ext cx="315634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None/>
            </a:pPr>
            <a:r>
              <a:rPr lang="en-US" altLang="en-US" sz="1350" dirty="0">
                <a:solidFill>
                  <a:srgbClr val="00427A"/>
                </a:solidFill>
                <a:latin typeface="Garamond" panose="02020404030301010803" pitchFamily="18" charset="0"/>
              </a:rPr>
              <a:t>Initial Prospective Pilot Study</a:t>
            </a:r>
          </a:p>
        </p:txBody>
      </p:sp>
      <p:sp>
        <p:nvSpPr>
          <p:cNvPr id="65542" name="TextBox 12">
            <a:extLst>
              <a:ext uri="{FF2B5EF4-FFF2-40B4-BE49-F238E27FC236}">
                <a16:creationId xmlns:a16="http://schemas.microsoft.com/office/drawing/2014/main" id="{38D0375F-21EB-43B4-B060-FB44580E3B2F}"/>
              </a:ext>
            </a:extLst>
          </p:cNvPr>
          <p:cNvSpPr txBox="1">
            <a:spLocks noChangeArrowheads="1"/>
          </p:cNvSpPr>
          <p:nvPr/>
        </p:nvSpPr>
        <p:spPr bwMode="auto">
          <a:xfrm>
            <a:off x="4972050" y="2000250"/>
            <a:ext cx="211301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None/>
            </a:pPr>
            <a:r>
              <a:rPr lang="en-US" altLang="en-US" sz="1350" dirty="0">
                <a:solidFill>
                  <a:srgbClr val="00427A"/>
                </a:solidFill>
                <a:latin typeface="Garamond" panose="02020404030301010803" pitchFamily="18" charset="0"/>
              </a:rPr>
              <a:t>Follow-up Prospective Study</a:t>
            </a:r>
          </a:p>
        </p:txBody>
      </p:sp>
      <p:sp>
        <p:nvSpPr>
          <p:cNvPr id="65543" name="TextBox 14">
            <a:extLst>
              <a:ext uri="{FF2B5EF4-FFF2-40B4-BE49-F238E27FC236}">
                <a16:creationId xmlns:a16="http://schemas.microsoft.com/office/drawing/2014/main" id="{79B432C7-FE3E-483A-B849-2E95B39441A0}"/>
              </a:ext>
            </a:extLst>
          </p:cNvPr>
          <p:cNvSpPr txBox="1">
            <a:spLocks noChangeArrowheads="1"/>
          </p:cNvSpPr>
          <p:nvPr/>
        </p:nvSpPr>
        <p:spPr bwMode="auto">
          <a:xfrm>
            <a:off x="6306317" y="5288556"/>
            <a:ext cx="277396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None/>
            </a:pPr>
            <a:r>
              <a:rPr lang="en-US" altLang="en-US" sz="1350" dirty="0">
                <a:latin typeface="Garamond" panose="02020404030301010803" pitchFamily="18" charset="0"/>
              </a:rPr>
              <a:t>1-Spradlin, Schwartz Am J </a:t>
            </a:r>
            <a:r>
              <a:rPr lang="en-US" altLang="en-US" sz="1350" dirty="0" err="1">
                <a:latin typeface="Garamond" panose="02020404030301010803" pitchFamily="18" charset="0"/>
              </a:rPr>
              <a:t>Gatro</a:t>
            </a:r>
            <a:r>
              <a:rPr lang="en-US" altLang="en-US" sz="1350" dirty="0">
                <a:latin typeface="Garamond" panose="02020404030301010803" pitchFamily="18" charset="0"/>
              </a:rPr>
              <a:t> 2008</a:t>
            </a:r>
          </a:p>
          <a:p>
            <a:pPr eaLnBrk="0" fontAlgn="base" hangingPunct="0">
              <a:spcBef>
                <a:spcPct val="0"/>
              </a:spcBef>
              <a:spcAft>
                <a:spcPct val="0"/>
              </a:spcAft>
              <a:buNone/>
            </a:pPr>
            <a:r>
              <a:rPr lang="en-US" altLang="en-US" sz="1350" dirty="0">
                <a:latin typeface="Garamond" panose="02020404030301010803" pitchFamily="18" charset="0"/>
              </a:rPr>
              <a:t>2- </a:t>
            </a:r>
            <a:r>
              <a:rPr lang="en-US" altLang="en-US" sz="1350" dirty="0" err="1">
                <a:latin typeface="Garamond" panose="02020404030301010803" pitchFamily="18" charset="0"/>
              </a:rPr>
              <a:t>Wiese,Schwartz</a:t>
            </a:r>
            <a:r>
              <a:rPr lang="en-US" altLang="en-US" sz="1350" dirty="0">
                <a:latin typeface="Garamond" panose="02020404030301010803" pitchFamily="18" charset="0"/>
              </a:rPr>
              <a:t> IBD 2015</a:t>
            </a:r>
          </a:p>
        </p:txBody>
      </p:sp>
      <p:pic>
        <p:nvPicPr>
          <p:cNvPr id="8" name="Picture 7" descr="Schwartz Prospective EUS Figure 2">
            <a:extLst>
              <a:ext uri="{FF2B5EF4-FFF2-40B4-BE49-F238E27FC236}">
                <a16:creationId xmlns:a16="http://schemas.microsoft.com/office/drawing/2014/main" id="{159C6CFC-0A94-4DE2-B2B8-277D6646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890" y="2293921"/>
            <a:ext cx="3626871" cy="297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F54CE106-53FB-4C76-9072-F83D890F5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976" y="2296913"/>
            <a:ext cx="3569434"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606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a:extLst>
              <a:ext uri="{FF2B5EF4-FFF2-40B4-BE49-F238E27FC236}">
                <a16:creationId xmlns:a16="http://schemas.microsoft.com/office/drawing/2014/main" id="{28FA4539-C334-4331-A4E3-80B093167DC5}"/>
              </a:ext>
            </a:extLst>
          </p:cNvPr>
          <p:cNvSpPr>
            <a:spLocks noGrp="1" noChangeArrowheads="1"/>
          </p:cNvSpPr>
          <p:nvPr>
            <p:ph type="ctrTitle"/>
          </p:nvPr>
        </p:nvSpPr>
        <p:spPr/>
        <p:txBody>
          <a:bodyPr/>
          <a:lstStyle/>
          <a:p>
            <a:pPr algn="ctr"/>
            <a:r>
              <a:rPr lang="en-US" altLang="en-US" dirty="0">
                <a:solidFill>
                  <a:srgbClr val="0070C0"/>
                </a:solidFill>
              </a:rPr>
              <a:t> </a:t>
            </a:r>
            <a:r>
              <a:rPr lang="en-US" altLang="en-US" sz="4500" dirty="0">
                <a:solidFill>
                  <a:srgbClr val="1A3668"/>
                </a:solidFill>
              </a:rPr>
              <a:t>Future Options ?</a:t>
            </a:r>
          </a:p>
        </p:txBody>
      </p:sp>
      <p:sp>
        <p:nvSpPr>
          <p:cNvPr id="66563" name="Subtitle 3">
            <a:extLst>
              <a:ext uri="{FF2B5EF4-FFF2-40B4-BE49-F238E27FC236}">
                <a16:creationId xmlns:a16="http://schemas.microsoft.com/office/drawing/2014/main" id="{D3E860B2-D590-4F0D-9FBA-72FA4BF2CCD4}"/>
              </a:ext>
            </a:extLst>
          </p:cNvPr>
          <p:cNvSpPr>
            <a:spLocks noGrp="1" noChangeArrowheads="1"/>
          </p:cNvSpPr>
          <p:nvPr>
            <p:ph type="subTitle" idx="1"/>
          </p:nvPr>
        </p:nvSpPr>
        <p:spPr/>
        <p:txBody>
          <a:bodyPr/>
          <a:lstStyle/>
          <a:p>
            <a:endParaRPr lang="en-US" altLang="en-US"/>
          </a:p>
        </p:txBody>
      </p:sp>
    </p:spTree>
    <p:extLst>
      <p:ext uri="{BB962C8B-B14F-4D97-AF65-F5344CB8AC3E}">
        <p14:creationId xmlns:p14="http://schemas.microsoft.com/office/powerpoint/2010/main" val="197197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F76A89CA-FA7E-47F5-9CED-1281DA8CEA10}"/>
              </a:ext>
            </a:extLst>
          </p:cNvPr>
          <p:cNvSpPr txBox="1">
            <a:spLocks noGrp="1"/>
          </p:cNvSpPr>
          <p:nvPr>
            <p:ph type="title"/>
          </p:nvPr>
        </p:nvSpPr>
        <p:spPr>
          <a:xfrm>
            <a:off x="221016" y="446313"/>
            <a:ext cx="8476617" cy="923330"/>
          </a:xfrm>
        </p:spPr>
        <p:txBody>
          <a:bodyPr vert="horz" wrap="square" lIns="25718" tIns="45720" rIns="25718"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GB" sz="3000" dirty="0">
                <a:solidFill>
                  <a:srgbClr val="1A3668"/>
                </a:solidFill>
              </a:rPr>
              <a:t>Post Hoc Analysis Suggests </a:t>
            </a:r>
            <a:r>
              <a:rPr lang="en-GB" sz="3000" dirty="0" err="1">
                <a:solidFill>
                  <a:srgbClr val="1A3668"/>
                </a:solidFill>
              </a:rPr>
              <a:t>Ustekinumab</a:t>
            </a:r>
            <a:r>
              <a:rPr lang="en-GB" sz="3000" dirty="0">
                <a:solidFill>
                  <a:srgbClr val="1A3668"/>
                </a:solidFill>
              </a:rPr>
              <a:t> Effective for Perianal Disease in Crohn’s </a:t>
            </a:r>
            <a:endParaRPr lang="en-US" sz="3000" spc="-17" dirty="0">
              <a:solidFill>
                <a:srgbClr val="1A3668"/>
              </a:solidFill>
              <a:cs typeface="Arial" panose="020B0604020202020204" pitchFamily="34" charset="0"/>
            </a:endParaRPr>
          </a:p>
        </p:txBody>
      </p:sp>
      <p:graphicFrame>
        <p:nvGraphicFramePr>
          <p:cNvPr id="67586" name="Content Placeholder 6">
            <a:extLst>
              <a:ext uri="{FF2B5EF4-FFF2-40B4-BE49-F238E27FC236}">
                <a16:creationId xmlns:a16="http://schemas.microsoft.com/office/drawing/2014/main" id="{4554808A-8BC0-4C1E-99A1-8E15F1439DD4}"/>
              </a:ext>
            </a:extLst>
          </p:cNvPr>
          <p:cNvGraphicFramePr>
            <a:graphicFrameLocks noGrp="1"/>
          </p:cNvGraphicFramePr>
          <p:nvPr>
            <p:ph sz="half" idx="1"/>
          </p:nvPr>
        </p:nvGraphicFramePr>
        <p:xfrm>
          <a:off x="147638" y="2633663"/>
          <a:ext cx="4424362" cy="2460625"/>
        </p:xfrm>
        <a:graphic>
          <a:graphicData uri="http://schemas.openxmlformats.org/presentationml/2006/ole">
            <mc:AlternateContent xmlns:mc="http://schemas.openxmlformats.org/markup-compatibility/2006">
              <mc:Choice xmlns:v="urn:schemas-microsoft-com:vml" Requires="v">
                <p:oleObj name="Chart" r:id="rId3" imgW="8333954" imgH="4633362" progId="Excel.Chart.8">
                  <p:embed/>
                </p:oleObj>
              </mc:Choice>
              <mc:Fallback>
                <p:oleObj name="Chart" r:id="rId3" imgW="8333954" imgH="4633362" progId="Excel.Chart.8">
                  <p:embed/>
                  <p:pic>
                    <p:nvPicPr>
                      <p:cNvPr id="67586" name="Content Placeholder 6">
                        <a:extLst>
                          <a:ext uri="{FF2B5EF4-FFF2-40B4-BE49-F238E27FC236}">
                            <a16:creationId xmlns:a16="http://schemas.microsoft.com/office/drawing/2014/main" id="{4554808A-8BC0-4C1E-99A1-8E15F1439DD4}"/>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8" y="2633663"/>
                        <a:ext cx="4424362" cy="2460625"/>
                      </a:xfrm>
                      <a:prstGeom prst="rect">
                        <a:avLst/>
                      </a:prstGeom>
                      <a:noFill/>
                      <a:ln>
                        <a:noFill/>
                      </a:ln>
                    </p:spPr>
                  </p:pic>
                </p:oleObj>
              </mc:Fallback>
            </mc:AlternateContent>
          </a:graphicData>
        </a:graphic>
      </p:graphicFrame>
      <p:sp>
        <p:nvSpPr>
          <p:cNvPr id="2" name="Content Placeholder 1">
            <a:extLst>
              <a:ext uri="{FF2B5EF4-FFF2-40B4-BE49-F238E27FC236}">
                <a16:creationId xmlns:a16="http://schemas.microsoft.com/office/drawing/2014/main" id="{F9043019-4EB8-49DC-92E0-EE651D8BC5FB}"/>
              </a:ext>
            </a:extLst>
          </p:cNvPr>
          <p:cNvSpPr>
            <a:spLocks noGrp="1"/>
          </p:cNvSpPr>
          <p:nvPr>
            <p:ph sz="half" idx="2"/>
          </p:nvPr>
        </p:nvSpPr>
        <p:spPr/>
        <p:txBody>
          <a:bodyPr/>
          <a:lstStyle/>
          <a:p>
            <a:r>
              <a:rPr lang="en-US" dirty="0"/>
              <a:t> In large retrospective cohort (207 pts)- fistula healing was 39% at 6 months</a:t>
            </a:r>
          </a:p>
          <a:p>
            <a:pPr lvl="1"/>
            <a:r>
              <a:rPr lang="en-US" dirty="0"/>
              <a:t>Optimization to trough &gt; 4.5 at week 26 was associated with better healing rates</a:t>
            </a:r>
          </a:p>
        </p:txBody>
      </p:sp>
      <p:sp>
        <p:nvSpPr>
          <p:cNvPr id="12" name="TextBox 11">
            <a:extLst>
              <a:ext uri="{FF2B5EF4-FFF2-40B4-BE49-F238E27FC236}">
                <a16:creationId xmlns:a16="http://schemas.microsoft.com/office/drawing/2014/main" id="{433D31D0-4522-41C5-A7AF-F3B583A25B1A}"/>
              </a:ext>
            </a:extLst>
          </p:cNvPr>
          <p:cNvSpPr txBox="1"/>
          <p:nvPr/>
        </p:nvSpPr>
        <p:spPr>
          <a:xfrm>
            <a:off x="266293" y="2079083"/>
            <a:ext cx="4305707" cy="507831"/>
          </a:xfrm>
          <a:prstGeom prst="rect">
            <a:avLst/>
          </a:prstGeom>
          <a:noFill/>
        </p:spPr>
        <p:txBody>
          <a:bodyPr wrap="square">
            <a:spAutoFit/>
          </a:bodyPr>
          <a:lstStyle/>
          <a:p>
            <a:pPr algn="ctr">
              <a:defRPr/>
            </a:pPr>
            <a:r>
              <a:rPr lang="en-US" sz="1350" b="1" spc="-17" dirty="0">
                <a:cs typeface="Arial" panose="020B0604020202020204" pitchFamily="34" charset="0"/>
              </a:rPr>
              <a:t>Fistula Resolution at Week 8 - Pooled Data from CERTIFI, UNITI-1 and UNITI-2</a:t>
            </a:r>
            <a:endParaRPr lang="en-US" sz="1350" dirty="0"/>
          </a:p>
        </p:txBody>
      </p:sp>
      <p:sp>
        <p:nvSpPr>
          <p:cNvPr id="62469" name="TextBox 12">
            <a:extLst>
              <a:ext uri="{FF2B5EF4-FFF2-40B4-BE49-F238E27FC236}">
                <a16:creationId xmlns:a16="http://schemas.microsoft.com/office/drawing/2014/main" id="{062A13C3-CE6F-4289-BD0E-2D10CE77A846}"/>
              </a:ext>
            </a:extLst>
          </p:cNvPr>
          <p:cNvSpPr txBox="1">
            <a:spLocks noChangeArrowheads="1"/>
          </p:cNvSpPr>
          <p:nvPr/>
        </p:nvSpPr>
        <p:spPr bwMode="auto">
          <a:xfrm>
            <a:off x="5970985" y="4830367"/>
            <a:ext cx="1130438"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defRPr/>
            </a:pPr>
            <a:r>
              <a:rPr lang="en-US" altLang="en-US" sz="1013">
                <a:solidFill>
                  <a:schemeClr val="bg1"/>
                </a:solidFill>
                <a:latin typeface="Garamond" panose="02020404030301010803" pitchFamily="18" charset="0"/>
              </a:rPr>
              <a:t>Sands, DDW 2017</a:t>
            </a:r>
          </a:p>
        </p:txBody>
      </p:sp>
      <p:sp>
        <p:nvSpPr>
          <p:cNvPr id="3" name="TextBox 2">
            <a:extLst>
              <a:ext uri="{FF2B5EF4-FFF2-40B4-BE49-F238E27FC236}">
                <a16:creationId xmlns:a16="http://schemas.microsoft.com/office/drawing/2014/main" id="{33A0AC6E-2C35-4D75-ADBD-CA96B94F8D9B}"/>
              </a:ext>
            </a:extLst>
          </p:cNvPr>
          <p:cNvSpPr txBox="1"/>
          <p:nvPr/>
        </p:nvSpPr>
        <p:spPr>
          <a:xfrm>
            <a:off x="5710192" y="5372518"/>
            <a:ext cx="3098990" cy="507831"/>
          </a:xfrm>
          <a:prstGeom prst="rect">
            <a:avLst/>
          </a:prstGeom>
          <a:noFill/>
        </p:spPr>
        <p:txBody>
          <a:bodyPr wrap="none" rtlCol="0">
            <a:spAutoFit/>
          </a:bodyPr>
          <a:lstStyle/>
          <a:p>
            <a:r>
              <a:rPr lang="en-US" sz="1350" dirty="0" err="1">
                <a:solidFill>
                  <a:srgbClr val="0070C0"/>
                </a:solidFill>
              </a:rPr>
              <a:t>Battat</a:t>
            </a:r>
            <a:r>
              <a:rPr lang="en-US" sz="1350" dirty="0">
                <a:solidFill>
                  <a:srgbClr val="0070C0"/>
                </a:solidFill>
              </a:rPr>
              <a:t> R. Gastro 2017</a:t>
            </a:r>
          </a:p>
          <a:p>
            <a:r>
              <a:rPr lang="en-US" sz="1350" dirty="0" err="1">
                <a:solidFill>
                  <a:srgbClr val="0070C0"/>
                </a:solidFill>
              </a:rPr>
              <a:t>Chapuis</a:t>
            </a:r>
            <a:r>
              <a:rPr lang="en-US" sz="1350" dirty="0">
                <a:solidFill>
                  <a:srgbClr val="0070C0"/>
                </a:solidFill>
              </a:rPr>
              <a:t>-Biron et al. Am J gastro 2020</a:t>
            </a:r>
          </a:p>
        </p:txBody>
      </p:sp>
    </p:spTree>
    <p:extLst>
      <p:ext uri="{BB962C8B-B14F-4D97-AF65-F5344CB8AC3E}">
        <p14:creationId xmlns:p14="http://schemas.microsoft.com/office/powerpoint/2010/main" val="1192296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E0EC2B-1318-4088-9056-7D048A38975C}"/>
              </a:ext>
            </a:extLst>
          </p:cNvPr>
          <p:cNvSpPr>
            <a:spLocks noGrp="1"/>
          </p:cNvSpPr>
          <p:nvPr>
            <p:ph type="title"/>
          </p:nvPr>
        </p:nvSpPr>
        <p:spPr>
          <a:xfrm>
            <a:off x="-672016" y="777191"/>
            <a:ext cx="9084266" cy="857250"/>
          </a:xfrm>
        </p:spPr>
        <p:txBody>
          <a:bodyPr/>
          <a:lstStyle/>
          <a:p>
            <a:r>
              <a:rPr lang="en-US" dirty="0"/>
              <a:t>     </a:t>
            </a:r>
            <a:br>
              <a:rPr lang="en-US" dirty="0"/>
            </a:br>
            <a:r>
              <a:rPr lang="en-US" dirty="0"/>
              <a:t>		</a:t>
            </a:r>
            <a:r>
              <a:rPr lang="en-US" sz="2700" dirty="0">
                <a:solidFill>
                  <a:srgbClr val="002060"/>
                </a:solidFill>
              </a:rPr>
              <a:t>Enterprise- Vedolizumab for CD Perianal Fistulas</a:t>
            </a:r>
          </a:p>
        </p:txBody>
      </p:sp>
      <p:pic>
        <p:nvPicPr>
          <p:cNvPr id="7" name="Content Placeholder 6">
            <a:extLst>
              <a:ext uri="{FF2B5EF4-FFF2-40B4-BE49-F238E27FC236}">
                <a16:creationId xmlns:a16="http://schemas.microsoft.com/office/drawing/2014/main" id="{F9D45478-E572-4428-932F-D4F99C40C2F0}"/>
              </a:ext>
            </a:extLst>
          </p:cNvPr>
          <p:cNvPicPr>
            <a:picLocks noGrp="1"/>
          </p:cNvPicPr>
          <p:nvPr>
            <p:ph sz="half" idx="1"/>
          </p:nvPr>
        </p:nvPicPr>
        <p:blipFill>
          <a:blip r:embed="rId2"/>
          <a:stretch>
            <a:fillRect/>
          </a:stretch>
        </p:blipFill>
        <p:spPr>
          <a:xfrm>
            <a:off x="266037" y="1998815"/>
            <a:ext cx="3497335" cy="3394472"/>
          </a:xfrm>
          <a:prstGeom prst="rect">
            <a:avLst/>
          </a:prstGeom>
        </p:spPr>
      </p:pic>
      <p:pic>
        <p:nvPicPr>
          <p:cNvPr id="12" name="Content Placeholder 11">
            <a:extLst>
              <a:ext uri="{FF2B5EF4-FFF2-40B4-BE49-F238E27FC236}">
                <a16:creationId xmlns:a16="http://schemas.microsoft.com/office/drawing/2014/main" id="{BBAA25EB-DEE2-4D2D-81FA-C7034F952F30}"/>
              </a:ext>
            </a:extLst>
          </p:cNvPr>
          <p:cNvPicPr>
            <a:picLocks noGrp="1"/>
          </p:cNvPicPr>
          <p:nvPr>
            <p:ph sz="half" idx="2"/>
          </p:nvPr>
        </p:nvPicPr>
        <p:blipFill>
          <a:blip r:embed="rId3"/>
          <a:stretch>
            <a:fillRect/>
          </a:stretch>
        </p:blipFill>
        <p:spPr>
          <a:xfrm>
            <a:off x="4648200" y="2801827"/>
            <a:ext cx="4038600" cy="1905620"/>
          </a:xfrm>
          <a:prstGeom prst="rect">
            <a:avLst/>
          </a:prstGeom>
        </p:spPr>
      </p:pic>
      <p:sp>
        <p:nvSpPr>
          <p:cNvPr id="2" name="TextBox 1">
            <a:extLst>
              <a:ext uri="{FF2B5EF4-FFF2-40B4-BE49-F238E27FC236}">
                <a16:creationId xmlns:a16="http://schemas.microsoft.com/office/drawing/2014/main" id="{C7E85A2E-7CF2-49C9-8959-0A4C1CB75394}"/>
              </a:ext>
            </a:extLst>
          </p:cNvPr>
          <p:cNvSpPr txBox="1"/>
          <p:nvPr/>
        </p:nvSpPr>
        <p:spPr>
          <a:xfrm>
            <a:off x="6379913" y="5393287"/>
            <a:ext cx="2214068" cy="300082"/>
          </a:xfrm>
          <a:prstGeom prst="rect">
            <a:avLst/>
          </a:prstGeom>
          <a:noFill/>
        </p:spPr>
        <p:txBody>
          <a:bodyPr wrap="none" rtlCol="0">
            <a:spAutoFit/>
          </a:bodyPr>
          <a:lstStyle/>
          <a:p>
            <a:r>
              <a:rPr lang="en-US" sz="1350" dirty="0">
                <a:solidFill>
                  <a:schemeClr val="bg1"/>
                </a:solidFill>
              </a:rPr>
              <a:t>Schwartz et al. DDW 2020</a:t>
            </a:r>
          </a:p>
        </p:txBody>
      </p:sp>
    </p:spTree>
    <p:extLst>
      <p:ext uri="{BB962C8B-B14F-4D97-AF65-F5344CB8AC3E}">
        <p14:creationId xmlns:p14="http://schemas.microsoft.com/office/powerpoint/2010/main" val="2891181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5363E-563C-A6B6-B022-7FD9F0D63248}"/>
              </a:ext>
            </a:extLst>
          </p:cNvPr>
          <p:cNvSpPr>
            <a:spLocks noGrp="1"/>
          </p:cNvSpPr>
          <p:nvPr>
            <p:ph type="title"/>
          </p:nvPr>
        </p:nvSpPr>
        <p:spPr/>
        <p:txBody>
          <a:bodyPr/>
          <a:lstStyle/>
          <a:p>
            <a:r>
              <a:rPr lang="en-US" dirty="0">
                <a:solidFill>
                  <a:schemeClr val="accent2"/>
                </a:solidFill>
              </a:rPr>
              <a:t>JAK Inhibitors for PCD</a:t>
            </a:r>
          </a:p>
        </p:txBody>
      </p:sp>
      <p:sp>
        <p:nvSpPr>
          <p:cNvPr id="13" name="Text Placeholder 12">
            <a:extLst>
              <a:ext uri="{FF2B5EF4-FFF2-40B4-BE49-F238E27FC236}">
                <a16:creationId xmlns:a16="http://schemas.microsoft.com/office/drawing/2014/main" id="{5B698AE0-A02F-88CF-A1BD-A15666DFF2CE}"/>
              </a:ext>
            </a:extLst>
          </p:cNvPr>
          <p:cNvSpPr>
            <a:spLocks noGrp="1"/>
          </p:cNvSpPr>
          <p:nvPr>
            <p:ph type="body" idx="1"/>
          </p:nvPr>
        </p:nvSpPr>
        <p:spPr>
          <a:xfrm>
            <a:off x="455612" y="1857857"/>
            <a:ext cx="4040188" cy="479822"/>
          </a:xfrm>
        </p:spPr>
        <p:txBody>
          <a:bodyPr/>
          <a:lstStyle/>
          <a:p>
            <a:pPr algn="ctr"/>
            <a:r>
              <a:rPr lang="en-US" dirty="0" err="1"/>
              <a:t>Filgotinib</a:t>
            </a:r>
            <a:r>
              <a:rPr lang="en-US" dirty="0"/>
              <a:t> – Divergence 2</a:t>
            </a:r>
          </a:p>
        </p:txBody>
      </p:sp>
      <p:pic>
        <p:nvPicPr>
          <p:cNvPr id="18" name="Content Placeholder 17">
            <a:extLst>
              <a:ext uri="{FF2B5EF4-FFF2-40B4-BE49-F238E27FC236}">
                <a16:creationId xmlns:a16="http://schemas.microsoft.com/office/drawing/2014/main" id="{8A4ED0DA-8AC9-D04B-082E-D2C1D0BB5C08}"/>
              </a:ext>
            </a:extLst>
          </p:cNvPr>
          <p:cNvPicPr>
            <a:picLocks noGrp="1" noChangeAspect="1"/>
          </p:cNvPicPr>
          <p:nvPr>
            <p:ph sz="half" idx="2"/>
          </p:nvPr>
        </p:nvPicPr>
        <p:blipFill rotWithShape="1">
          <a:blip r:embed="rId2"/>
          <a:srcRect l="10256" t="12354" r="7457" b="15130"/>
          <a:stretch/>
        </p:blipFill>
        <p:spPr>
          <a:xfrm>
            <a:off x="357188" y="2715703"/>
            <a:ext cx="4391025" cy="2409824"/>
          </a:xfrm>
          <a:prstGeom prst="rect">
            <a:avLst/>
          </a:prstGeom>
        </p:spPr>
      </p:pic>
      <p:sp>
        <p:nvSpPr>
          <p:cNvPr id="15" name="Text Placeholder 14">
            <a:extLst>
              <a:ext uri="{FF2B5EF4-FFF2-40B4-BE49-F238E27FC236}">
                <a16:creationId xmlns:a16="http://schemas.microsoft.com/office/drawing/2014/main" id="{633F47B5-55C4-64AD-EA23-60C70AB9B555}"/>
              </a:ext>
            </a:extLst>
          </p:cNvPr>
          <p:cNvSpPr>
            <a:spLocks noGrp="1"/>
          </p:cNvSpPr>
          <p:nvPr>
            <p:ph type="body" sz="quarter" idx="3"/>
          </p:nvPr>
        </p:nvSpPr>
        <p:spPr>
          <a:xfrm>
            <a:off x="4646614" y="2058591"/>
            <a:ext cx="4041775" cy="479822"/>
          </a:xfrm>
        </p:spPr>
        <p:txBody>
          <a:bodyPr/>
          <a:lstStyle/>
          <a:p>
            <a:pPr algn="ctr"/>
            <a:r>
              <a:rPr lang="en-US" dirty="0"/>
              <a:t>Upadacitinib – Secondary Analysis from Phase 3 Trials</a:t>
            </a:r>
          </a:p>
        </p:txBody>
      </p:sp>
      <p:pic>
        <p:nvPicPr>
          <p:cNvPr id="17" name="Content Placeholder 4">
            <a:extLst>
              <a:ext uri="{FF2B5EF4-FFF2-40B4-BE49-F238E27FC236}">
                <a16:creationId xmlns:a16="http://schemas.microsoft.com/office/drawing/2014/main" id="{3B802957-5355-32CE-892F-A0CBE70940F0}"/>
              </a:ext>
            </a:extLst>
          </p:cNvPr>
          <p:cNvPicPr>
            <a:picLocks noGrp="1" noChangeAspect="1"/>
          </p:cNvPicPr>
          <p:nvPr>
            <p:ph sz="quarter" idx="4"/>
          </p:nvPr>
        </p:nvPicPr>
        <p:blipFill rotWithShape="1">
          <a:blip r:embed="rId3"/>
          <a:srcRect l="33019" t="20000" b="24122"/>
          <a:stretch/>
        </p:blipFill>
        <p:spPr>
          <a:xfrm>
            <a:off x="4855959" y="2676525"/>
            <a:ext cx="4288041" cy="2409825"/>
          </a:xfrm>
          <a:prstGeom prst="rect">
            <a:avLst/>
          </a:prstGeom>
        </p:spPr>
      </p:pic>
      <p:sp>
        <p:nvSpPr>
          <p:cNvPr id="19" name="TextBox 18">
            <a:extLst>
              <a:ext uri="{FF2B5EF4-FFF2-40B4-BE49-F238E27FC236}">
                <a16:creationId xmlns:a16="http://schemas.microsoft.com/office/drawing/2014/main" id="{B03A3497-E57A-EE8E-350F-B04BE7B38A2B}"/>
              </a:ext>
            </a:extLst>
          </p:cNvPr>
          <p:cNvSpPr txBox="1"/>
          <p:nvPr/>
        </p:nvSpPr>
        <p:spPr>
          <a:xfrm>
            <a:off x="5710237" y="5205413"/>
            <a:ext cx="3310522" cy="507831"/>
          </a:xfrm>
          <a:prstGeom prst="rect">
            <a:avLst/>
          </a:prstGeom>
          <a:noFill/>
        </p:spPr>
        <p:txBody>
          <a:bodyPr wrap="none" rtlCol="0">
            <a:spAutoFit/>
          </a:bodyPr>
          <a:lstStyle/>
          <a:p>
            <a:r>
              <a:rPr lang="en-US" sz="1350" dirty="0"/>
              <a:t>1- Reinisch , Schwartz et al. ECCO 2022</a:t>
            </a:r>
          </a:p>
          <a:p>
            <a:r>
              <a:rPr lang="en-US" sz="1350" dirty="0"/>
              <a:t>2- Colombel, Schwartz et al. DDW 2023</a:t>
            </a:r>
          </a:p>
        </p:txBody>
      </p:sp>
    </p:spTree>
    <p:extLst>
      <p:ext uri="{BB962C8B-B14F-4D97-AF65-F5344CB8AC3E}">
        <p14:creationId xmlns:p14="http://schemas.microsoft.com/office/powerpoint/2010/main" val="111870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9D226-4FB6-49D5-9743-AC57A6411E5F}"/>
              </a:ext>
            </a:extLst>
          </p:cNvPr>
          <p:cNvSpPr>
            <a:spLocks noGrp="1"/>
          </p:cNvSpPr>
          <p:nvPr>
            <p:ph type="title"/>
          </p:nvPr>
        </p:nvSpPr>
        <p:spPr/>
        <p:txBody>
          <a:bodyPr>
            <a:normAutofit/>
          </a:bodyPr>
          <a:lstStyle/>
          <a:p>
            <a:pPr>
              <a:defRPr/>
            </a:pPr>
            <a:r>
              <a:rPr lang="en-US" dirty="0">
                <a:solidFill>
                  <a:schemeClr val="accent1">
                    <a:lumMod val="25000"/>
                  </a:schemeClr>
                </a:solidFill>
              </a:rPr>
              <a:t>Adipose Derived Stem Cells – Fistula Healing at Week 24 and Week 52</a:t>
            </a:r>
          </a:p>
        </p:txBody>
      </p:sp>
      <p:pic>
        <p:nvPicPr>
          <p:cNvPr id="92169" name="Content Placeholder 6">
            <a:extLst>
              <a:ext uri="{FF2B5EF4-FFF2-40B4-BE49-F238E27FC236}">
                <a16:creationId xmlns:a16="http://schemas.microsoft.com/office/drawing/2014/main" id="{FB91A1DA-CBF8-4C3B-836C-8015906F158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3229"/>
          <a:stretch>
            <a:fillRect/>
          </a:stretch>
        </p:blipFill>
        <p:spPr>
          <a:xfrm>
            <a:off x="1133769" y="2000251"/>
            <a:ext cx="3048000" cy="3050381"/>
          </a:xfrm>
        </p:spPr>
      </p:pic>
      <p:pic>
        <p:nvPicPr>
          <p:cNvPr id="92165" name="Content Placeholder 7">
            <a:extLst>
              <a:ext uri="{FF2B5EF4-FFF2-40B4-BE49-F238E27FC236}">
                <a16:creationId xmlns:a16="http://schemas.microsoft.com/office/drawing/2014/main" id="{D36FFFAF-57A7-4915-9F97-244D9529BC22}"/>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885136" y="2008585"/>
            <a:ext cx="2883694" cy="3042047"/>
          </a:xfrm>
        </p:spPr>
      </p:pic>
      <p:sp>
        <p:nvSpPr>
          <p:cNvPr id="92166" name="TextBox 5">
            <a:extLst>
              <a:ext uri="{FF2B5EF4-FFF2-40B4-BE49-F238E27FC236}">
                <a16:creationId xmlns:a16="http://schemas.microsoft.com/office/drawing/2014/main" id="{6547766A-A0C7-4BC7-A90A-1A4578691E26}"/>
              </a:ext>
            </a:extLst>
          </p:cNvPr>
          <p:cNvSpPr txBox="1">
            <a:spLocks noChangeArrowheads="1"/>
          </p:cNvSpPr>
          <p:nvPr/>
        </p:nvSpPr>
        <p:spPr bwMode="auto">
          <a:xfrm>
            <a:off x="6867525" y="5492606"/>
            <a:ext cx="146924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50" dirty="0">
                <a:latin typeface="Garamond" panose="02020404030301010803" pitchFamily="18" charset="0"/>
              </a:rPr>
              <a:t>Panes, Lancet 2016</a:t>
            </a:r>
          </a:p>
        </p:txBody>
      </p:sp>
      <p:sp>
        <p:nvSpPr>
          <p:cNvPr id="92167" name="TextBox 2">
            <a:extLst>
              <a:ext uri="{FF2B5EF4-FFF2-40B4-BE49-F238E27FC236}">
                <a16:creationId xmlns:a16="http://schemas.microsoft.com/office/drawing/2014/main" id="{EEEF0F9E-8441-4CB8-B526-41AC70BC09A6}"/>
              </a:ext>
            </a:extLst>
          </p:cNvPr>
          <p:cNvSpPr txBox="1">
            <a:spLocks noChangeArrowheads="1"/>
          </p:cNvSpPr>
          <p:nvPr/>
        </p:nvSpPr>
        <p:spPr bwMode="auto">
          <a:xfrm>
            <a:off x="6743700" y="2134791"/>
            <a:ext cx="7216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50">
                <a:latin typeface="Garamond" panose="02020404030301010803" pitchFamily="18" charset="0"/>
              </a:rPr>
              <a:t>N =212</a:t>
            </a:r>
          </a:p>
        </p:txBody>
      </p:sp>
      <p:sp>
        <p:nvSpPr>
          <p:cNvPr id="92168" name="TextBox 3">
            <a:extLst>
              <a:ext uri="{FF2B5EF4-FFF2-40B4-BE49-F238E27FC236}">
                <a16:creationId xmlns:a16="http://schemas.microsoft.com/office/drawing/2014/main" id="{D4CBB41E-C436-42DB-AB16-873B5293C0B0}"/>
              </a:ext>
            </a:extLst>
          </p:cNvPr>
          <p:cNvSpPr txBox="1">
            <a:spLocks noChangeArrowheads="1"/>
          </p:cNvSpPr>
          <p:nvPr/>
        </p:nvSpPr>
        <p:spPr bwMode="auto">
          <a:xfrm>
            <a:off x="1566600" y="5130405"/>
            <a:ext cx="552587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350" dirty="0">
                <a:latin typeface="Garamond" panose="02020404030301010803" pitchFamily="18" charset="0"/>
              </a:rPr>
              <a:t>- Remission and Response rates higher in TNF/</a:t>
            </a:r>
            <a:r>
              <a:rPr lang="en-US" altLang="en-US" sz="1350" dirty="0" err="1">
                <a:latin typeface="Garamond" panose="02020404030301010803" pitchFamily="18" charset="0"/>
              </a:rPr>
              <a:t>Immunomod</a:t>
            </a:r>
            <a:r>
              <a:rPr lang="en-US" altLang="en-US" sz="1350" dirty="0">
                <a:latin typeface="Garamond" panose="02020404030301010803" pitchFamily="18" charset="0"/>
              </a:rPr>
              <a:t> pts  - 67% v. 47%</a:t>
            </a:r>
          </a:p>
          <a:p>
            <a:pPr>
              <a:spcBef>
                <a:spcPct val="0"/>
              </a:spcBef>
              <a:buFontTx/>
              <a:buNone/>
            </a:pPr>
            <a:r>
              <a:rPr lang="en-US" altLang="en-US" sz="1350" dirty="0">
                <a:latin typeface="Garamond" panose="02020404030301010803" pitchFamily="18" charset="0"/>
              </a:rPr>
              <a:t>- 75% of those who healed by </a:t>
            </a:r>
            <a:r>
              <a:rPr lang="en-US" altLang="en-US" sz="1350" dirty="0" err="1">
                <a:latin typeface="Garamond" panose="02020404030301010803" pitchFamily="18" charset="0"/>
              </a:rPr>
              <a:t>wk</a:t>
            </a:r>
            <a:r>
              <a:rPr lang="en-US" altLang="en-US" sz="1350" dirty="0">
                <a:latin typeface="Garamond" panose="02020404030301010803" pitchFamily="18" charset="0"/>
              </a:rPr>
              <a:t> 24 maintained remission out to week 52</a:t>
            </a:r>
          </a:p>
        </p:txBody>
      </p:sp>
    </p:spTree>
    <p:extLst>
      <p:ext uri="{BB962C8B-B14F-4D97-AF65-F5344CB8AC3E}">
        <p14:creationId xmlns:p14="http://schemas.microsoft.com/office/powerpoint/2010/main" val="284496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3">
            <a:extLst>
              <a:ext uri="{FF2B5EF4-FFF2-40B4-BE49-F238E27FC236}">
                <a16:creationId xmlns:a16="http://schemas.microsoft.com/office/drawing/2014/main" id="{83AA4F27-C226-462D-A50F-C9448F488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97" y="1957388"/>
            <a:ext cx="7343918" cy="35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itle 10">
            <a:extLst>
              <a:ext uri="{FF2B5EF4-FFF2-40B4-BE49-F238E27FC236}">
                <a16:creationId xmlns:a16="http://schemas.microsoft.com/office/drawing/2014/main" id="{B87D4CF1-D543-4343-B184-6A291DF6D858}"/>
              </a:ext>
            </a:extLst>
          </p:cNvPr>
          <p:cNvSpPr>
            <a:spLocks noGrp="1" noChangeArrowheads="1"/>
          </p:cNvSpPr>
          <p:nvPr>
            <p:ph type="title"/>
          </p:nvPr>
        </p:nvSpPr>
        <p:spPr>
          <a:xfrm>
            <a:off x="565182" y="1335881"/>
            <a:ext cx="8074520" cy="642938"/>
          </a:xfrm>
        </p:spPr>
        <p:txBody>
          <a:bodyPr/>
          <a:lstStyle/>
          <a:p>
            <a:pPr algn="ctr"/>
            <a:r>
              <a:rPr lang="en-US" altLang="en-US" sz="3000" dirty="0">
                <a:solidFill>
                  <a:srgbClr val="1A3668"/>
                </a:solidFill>
              </a:rPr>
              <a:t>Steps for Administering Stem Cells</a:t>
            </a:r>
          </a:p>
        </p:txBody>
      </p:sp>
      <p:sp>
        <p:nvSpPr>
          <p:cNvPr id="71685" name="TextBox 26">
            <a:extLst>
              <a:ext uri="{FF2B5EF4-FFF2-40B4-BE49-F238E27FC236}">
                <a16:creationId xmlns:a16="http://schemas.microsoft.com/office/drawing/2014/main" id="{8B019633-8419-458C-A6A3-B52A8F83A0D5}"/>
              </a:ext>
            </a:extLst>
          </p:cNvPr>
          <p:cNvSpPr txBox="1">
            <a:spLocks noChangeArrowheads="1"/>
          </p:cNvSpPr>
          <p:nvPr/>
        </p:nvSpPr>
        <p:spPr bwMode="auto">
          <a:xfrm>
            <a:off x="2085975" y="2057400"/>
            <a:ext cx="28084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a:cs typeface="Arial" panose="020B0604020202020204" pitchFamily="34" charset="0"/>
              </a:rPr>
              <a:t>1</a:t>
            </a:r>
          </a:p>
        </p:txBody>
      </p:sp>
      <p:sp>
        <p:nvSpPr>
          <p:cNvPr id="71686" name="TextBox 27">
            <a:extLst>
              <a:ext uri="{FF2B5EF4-FFF2-40B4-BE49-F238E27FC236}">
                <a16:creationId xmlns:a16="http://schemas.microsoft.com/office/drawing/2014/main" id="{0DF8AE3E-3DE2-4FFC-AD84-F1D850F745CB}"/>
              </a:ext>
            </a:extLst>
          </p:cNvPr>
          <p:cNvSpPr txBox="1">
            <a:spLocks noChangeArrowheads="1"/>
          </p:cNvSpPr>
          <p:nvPr/>
        </p:nvSpPr>
        <p:spPr bwMode="auto">
          <a:xfrm>
            <a:off x="3757612" y="2057400"/>
            <a:ext cx="28084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a:cs typeface="Arial" panose="020B0604020202020204" pitchFamily="34" charset="0"/>
              </a:rPr>
              <a:t>2</a:t>
            </a:r>
          </a:p>
        </p:txBody>
      </p:sp>
      <p:sp>
        <p:nvSpPr>
          <p:cNvPr id="71687" name="TextBox 28">
            <a:extLst>
              <a:ext uri="{FF2B5EF4-FFF2-40B4-BE49-F238E27FC236}">
                <a16:creationId xmlns:a16="http://schemas.microsoft.com/office/drawing/2014/main" id="{117D0814-E14B-4A7F-B5BB-4AFF58C83481}"/>
              </a:ext>
            </a:extLst>
          </p:cNvPr>
          <p:cNvSpPr txBox="1">
            <a:spLocks noChangeArrowheads="1"/>
          </p:cNvSpPr>
          <p:nvPr/>
        </p:nvSpPr>
        <p:spPr bwMode="auto">
          <a:xfrm>
            <a:off x="5429250" y="1993106"/>
            <a:ext cx="28084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a:cs typeface="Arial" panose="020B0604020202020204" pitchFamily="34" charset="0"/>
              </a:rPr>
              <a:t>3</a:t>
            </a:r>
          </a:p>
        </p:txBody>
      </p:sp>
      <p:sp>
        <p:nvSpPr>
          <p:cNvPr id="71688" name="TextBox 29">
            <a:extLst>
              <a:ext uri="{FF2B5EF4-FFF2-40B4-BE49-F238E27FC236}">
                <a16:creationId xmlns:a16="http://schemas.microsoft.com/office/drawing/2014/main" id="{E2471D32-954E-41C2-9EE0-5262F217A23A}"/>
              </a:ext>
            </a:extLst>
          </p:cNvPr>
          <p:cNvSpPr txBox="1">
            <a:spLocks noChangeArrowheads="1"/>
          </p:cNvSpPr>
          <p:nvPr/>
        </p:nvSpPr>
        <p:spPr bwMode="auto">
          <a:xfrm>
            <a:off x="5172075" y="3358754"/>
            <a:ext cx="28084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a:cs typeface="Arial" panose="020B0604020202020204" pitchFamily="34" charset="0"/>
              </a:rPr>
              <a:t>4</a:t>
            </a:r>
          </a:p>
        </p:txBody>
      </p:sp>
      <p:sp>
        <p:nvSpPr>
          <p:cNvPr id="66569" name="TextBox 30">
            <a:extLst>
              <a:ext uri="{FF2B5EF4-FFF2-40B4-BE49-F238E27FC236}">
                <a16:creationId xmlns:a16="http://schemas.microsoft.com/office/drawing/2014/main" id="{22576159-F8A0-4C16-B6EA-C2F3FC09EDD9}"/>
              </a:ext>
            </a:extLst>
          </p:cNvPr>
          <p:cNvSpPr txBox="1">
            <a:spLocks noChangeArrowheads="1"/>
          </p:cNvSpPr>
          <p:nvPr/>
        </p:nvSpPr>
        <p:spPr bwMode="auto">
          <a:xfrm>
            <a:off x="5649647" y="5543550"/>
            <a:ext cx="2489784"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defRPr/>
            </a:pPr>
            <a:r>
              <a:rPr lang="en-US" altLang="en-US" sz="1013" dirty="0" err="1">
                <a:solidFill>
                  <a:srgbClr val="00427A"/>
                </a:solidFill>
                <a:latin typeface="Garamond" panose="02020404030301010803" pitchFamily="18" charset="0"/>
              </a:rPr>
              <a:t>Georgiev</a:t>
            </a:r>
            <a:r>
              <a:rPr lang="en-US" altLang="en-US" sz="1013" dirty="0">
                <a:solidFill>
                  <a:srgbClr val="00427A"/>
                </a:solidFill>
                <a:latin typeface="Garamond" panose="02020404030301010803" pitchFamily="18" charset="0"/>
              </a:rPr>
              <a:t>-Hristov et al. J Gastro Surgery 2018</a:t>
            </a:r>
          </a:p>
        </p:txBody>
      </p:sp>
    </p:spTree>
    <p:extLst>
      <p:ext uri="{BB962C8B-B14F-4D97-AF65-F5344CB8AC3E}">
        <p14:creationId xmlns:p14="http://schemas.microsoft.com/office/powerpoint/2010/main" val="1864857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98FB68-8819-4CDF-90E2-47BC0274322B}"/>
              </a:ext>
            </a:extLst>
          </p:cNvPr>
          <p:cNvSpPr txBox="1"/>
          <p:nvPr/>
        </p:nvSpPr>
        <p:spPr>
          <a:xfrm>
            <a:off x="457200" y="1003421"/>
            <a:ext cx="8400098" cy="600164"/>
          </a:xfrm>
          <a:prstGeom prst="rect">
            <a:avLst/>
          </a:prstGeom>
          <a:noFill/>
        </p:spPr>
        <p:txBody>
          <a:bodyPr wrap="square">
            <a:spAutoFit/>
          </a:bodyPr>
          <a:lstStyle/>
          <a:p>
            <a:pPr>
              <a:defRPr/>
            </a:pPr>
            <a:r>
              <a:rPr lang="en-US" sz="3300" b="1" dirty="0">
                <a:solidFill>
                  <a:srgbClr val="1A3668"/>
                </a:solidFill>
                <a:effectLst>
                  <a:outerShdw blurRad="38100" dist="38100" dir="2700000" algn="tl">
                    <a:srgbClr val="C0C0C0"/>
                  </a:outerShdw>
                </a:effectLst>
                <a:ea typeface="ＭＳ Ｐゴシック" pitchFamily="34" charset="-128"/>
                <a:cs typeface="Arial" pitchFamily="34" charset="0"/>
              </a:rPr>
              <a:t>Cumulative Incidence of Crohn’s Fistulas</a:t>
            </a:r>
          </a:p>
        </p:txBody>
      </p:sp>
      <p:sp>
        <p:nvSpPr>
          <p:cNvPr id="13315" name="TextBox 4">
            <a:extLst>
              <a:ext uri="{FF2B5EF4-FFF2-40B4-BE49-F238E27FC236}">
                <a16:creationId xmlns:a16="http://schemas.microsoft.com/office/drawing/2014/main" id="{6781C017-945A-47AD-A5C6-53ABDE9EE53B}"/>
              </a:ext>
            </a:extLst>
          </p:cNvPr>
          <p:cNvSpPr txBox="1">
            <a:spLocks noChangeArrowheads="1"/>
          </p:cNvSpPr>
          <p:nvPr/>
        </p:nvSpPr>
        <p:spPr bwMode="auto">
          <a:xfrm>
            <a:off x="400864" y="5854579"/>
            <a:ext cx="1902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i="1" dirty="0">
                <a:solidFill>
                  <a:schemeClr val="bg2">
                    <a:lumMod val="10000"/>
                  </a:schemeClr>
                </a:solidFill>
                <a:latin typeface="Times" panose="02020603050405020304" pitchFamily="18" charset="0"/>
                <a:cs typeface="Times" panose="02020603050405020304" pitchFamily="18" charset="0"/>
              </a:rPr>
              <a:t>Schwartz et al, Gastro 2002</a:t>
            </a:r>
          </a:p>
          <a:p>
            <a:pPr>
              <a:spcBef>
                <a:spcPct val="0"/>
              </a:spcBef>
              <a:buFontTx/>
              <a:buNone/>
            </a:pPr>
            <a:r>
              <a:rPr lang="en-US" altLang="en-US" sz="1200" i="1" dirty="0">
                <a:solidFill>
                  <a:schemeClr val="bg2">
                    <a:lumMod val="10000"/>
                  </a:schemeClr>
                </a:solidFill>
                <a:latin typeface="Times" panose="02020603050405020304" pitchFamily="18" charset="0"/>
                <a:cs typeface="Times" panose="02020603050405020304" pitchFamily="18" charset="0"/>
              </a:rPr>
              <a:t>Park et al., IBD 2019</a:t>
            </a:r>
          </a:p>
        </p:txBody>
      </p:sp>
      <p:pic>
        <p:nvPicPr>
          <p:cNvPr id="13316" name="Picture 5" descr="slide01.pct">
            <a:extLst>
              <a:ext uri="{FF2B5EF4-FFF2-40B4-BE49-F238E27FC236}">
                <a16:creationId xmlns:a16="http://schemas.microsoft.com/office/drawing/2014/main" id="{17D42782-636F-4B04-87CA-E33CD5F35B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940" y="1918857"/>
            <a:ext cx="4738389" cy="3524224"/>
          </a:xfrm>
          <a:prstGeom prst="rect">
            <a:avLst/>
          </a:prstGeom>
          <a:solidFill>
            <a:schemeClr val="bg2">
              <a:lumMod val="50000"/>
            </a:schemeClr>
          </a:solidFill>
          <a:ln>
            <a:noFill/>
          </a:ln>
        </p:spPr>
      </p:pic>
      <p:pic>
        <p:nvPicPr>
          <p:cNvPr id="10" name="Content Placeholder 9">
            <a:extLst>
              <a:ext uri="{FF2B5EF4-FFF2-40B4-BE49-F238E27FC236}">
                <a16:creationId xmlns:a16="http://schemas.microsoft.com/office/drawing/2014/main" id="{92FCEAE2-D983-41A1-9C34-D691E0FAB124}"/>
              </a:ext>
            </a:extLst>
          </p:cNvPr>
          <p:cNvPicPr>
            <a:picLocks noGrp="1" noChangeAspect="1"/>
          </p:cNvPicPr>
          <p:nvPr>
            <p:ph sz="half" idx="1"/>
          </p:nvPr>
        </p:nvPicPr>
        <p:blipFill>
          <a:blip r:embed="rId4"/>
          <a:stretch>
            <a:fillRect/>
          </a:stretch>
        </p:blipFill>
        <p:spPr>
          <a:xfrm>
            <a:off x="4977474" y="2009153"/>
            <a:ext cx="3968542" cy="3394472"/>
          </a:xfrm>
          <a:prstGeom prst="rect">
            <a:avLst/>
          </a:prstGeom>
        </p:spPr>
      </p:pic>
      <p:sp>
        <p:nvSpPr>
          <p:cNvPr id="11" name="TextBox 10">
            <a:extLst>
              <a:ext uri="{FF2B5EF4-FFF2-40B4-BE49-F238E27FC236}">
                <a16:creationId xmlns:a16="http://schemas.microsoft.com/office/drawing/2014/main" id="{EA698EBA-9F9D-419C-A6E8-A80A5E67F2CC}"/>
              </a:ext>
            </a:extLst>
          </p:cNvPr>
          <p:cNvSpPr txBox="1"/>
          <p:nvPr/>
        </p:nvSpPr>
        <p:spPr>
          <a:xfrm>
            <a:off x="5810346" y="4435234"/>
            <a:ext cx="2891804" cy="507831"/>
          </a:xfrm>
          <a:prstGeom prst="rect">
            <a:avLst/>
          </a:prstGeom>
          <a:noFill/>
        </p:spPr>
        <p:txBody>
          <a:bodyPr wrap="square" rtlCol="0">
            <a:spAutoFit/>
          </a:bodyPr>
          <a:lstStyle/>
          <a:p>
            <a:r>
              <a:rPr lang="en-US" sz="1350" dirty="0"/>
              <a:t>Rate of PCD decreased in recent cohort &gt; 1998 to 14.5 %</a:t>
            </a:r>
          </a:p>
        </p:txBody>
      </p:sp>
    </p:spTree>
    <p:extLst>
      <p:ext uri="{BB962C8B-B14F-4D97-AF65-F5344CB8AC3E}">
        <p14:creationId xmlns:p14="http://schemas.microsoft.com/office/powerpoint/2010/main" val="3697643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rt Placeholder 3">
            <a:extLst>
              <a:ext uri="{FF2B5EF4-FFF2-40B4-BE49-F238E27FC236}">
                <a16:creationId xmlns:a16="http://schemas.microsoft.com/office/drawing/2014/main" id="{0C0E745F-D14C-4214-AE23-D24AF9CCE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23993" y="916095"/>
            <a:ext cx="6579394" cy="4864894"/>
          </a:xfrm>
          <a:prstGeom prst="rect">
            <a:avLst/>
          </a:prstGeom>
        </p:spPr>
      </p:pic>
    </p:spTree>
    <p:extLst>
      <p:ext uri="{BB962C8B-B14F-4D97-AF65-F5344CB8AC3E}">
        <p14:creationId xmlns:p14="http://schemas.microsoft.com/office/powerpoint/2010/main" val="190826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CD3249-11FD-D6F6-4ACF-625454B919D4}"/>
              </a:ext>
            </a:extLst>
          </p:cNvPr>
          <p:cNvSpPr>
            <a:spLocks noGrp="1"/>
          </p:cNvSpPr>
          <p:nvPr>
            <p:ph type="title"/>
          </p:nvPr>
        </p:nvSpPr>
        <p:spPr>
          <a:xfrm>
            <a:off x="228600" y="2538483"/>
            <a:ext cx="8686800" cy="1066800"/>
          </a:xfrm>
        </p:spPr>
        <p:txBody>
          <a:bodyPr>
            <a:normAutofit/>
          </a:bodyPr>
          <a:lstStyle/>
          <a:p>
            <a:pPr algn="ctr"/>
            <a:r>
              <a:rPr lang="en-US" sz="6000" dirty="0"/>
              <a:t>Strictures</a:t>
            </a:r>
          </a:p>
        </p:txBody>
      </p:sp>
    </p:spTree>
    <p:extLst>
      <p:ext uri="{BB962C8B-B14F-4D97-AF65-F5344CB8AC3E}">
        <p14:creationId xmlns:p14="http://schemas.microsoft.com/office/powerpoint/2010/main" val="1666093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B865-808B-14F5-91A8-7D47899B3349}"/>
              </a:ext>
            </a:extLst>
          </p:cNvPr>
          <p:cNvSpPr>
            <a:spLocks noGrp="1"/>
          </p:cNvSpPr>
          <p:nvPr>
            <p:ph type="title"/>
          </p:nvPr>
        </p:nvSpPr>
        <p:spPr/>
        <p:txBody>
          <a:bodyPr/>
          <a:lstStyle/>
          <a:p>
            <a:r>
              <a:rPr lang="en-US" dirty="0"/>
              <a:t>Patient Example</a:t>
            </a:r>
          </a:p>
        </p:txBody>
      </p:sp>
      <p:sp>
        <p:nvSpPr>
          <p:cNvPr id="10" name="Content Placeholder 9">
            <a:extLst>
              <a:ext uri="{FF2B5EF4-FFF2-40B4-BE49-F238E27FC236}">
                <a16:creationId xmlns:a16="http://schemas.microsoft.com/office/drawing/2014/main" id="{2E2E475D-E56B-12AC-B674-C6552E99B224}"/>
              </a:ext>
            </a:extLst>
          </p:cNvPr>
          <p:cNvSpPr>
            <a:spLocks noGrp="1"/>
          </p:cNvSpPr>
          <p:nvPr>
            <p:ph idx="1"/>
          </p:nvPr>
        </p:nvSpPr>
        <p:spPr/>
        <p:txBody>
          <a:bodyPr/>
          <a:lstStyle/>
          <a:p>
            <a:pPr marL="285750" indent="-285750">
              <a:buFont typeface="Arial" panose="020B0604020202020204" pitchFamily="34" charset="0"/>
              <a:buChar char="•"/>
            </a:pPr>
            <a:r>
              <a:rPr lang="en-US" dirty="0"/>
              <a:t> 32 </a:t>
            </a:r>
            <a:r>
              <a:rPr lang="en-US" dirty="0" err="1"/>
              <a:t>yo</a:t>
            </a:r>
            <a:r>
              <a:rPr lang="en-US" dirty="0"/>
              <a:t> male with 10 year h/o CD. S/p IC resection 5 years ago. </a:t>
            </a:r>
          </a:p>
          <a:p>
            <a:r>
              <a:rPr lang="en-US" dirty="0"/>
              <a:t> </a:t>
            </a:r>
          </a:p>
          <a:p>
            <a:pPr marL="971550" lvl="3" indent="-285750">
              <a:buFont typeface="Arial" panose="020B0604020202020204" pitchFamily="34" charset="0"/>
              <a:buChar char="•"/>
            </a:pPr>
            <a:r>
              <a:rPr lang="en-US" dirty="0"/>
              <a:t>On IFX started 2 years post resection</a:t>
            </a:r>
          </a:p>
          <a:p>
            <a:pPr marL="971550" lvl="3" indent="-285750">
              <a:buFont typeface="Arial" panose="020B0604020202020204" pitchFamily="34" charset="0"/>
              <a:buChar char="•"/>
            </a:pPr>
            <a:endParaRPr lang="en-US" dirty="0"/>
          </a:p>
          <a:p>
            <a:pPr marL="971550" lvl="3" indent="-285750">
              <a:buFont typeface="Arial" panose="020B0604020202020204" pitchFamily="34" charset="0"/>
              <a:buChar char="•"/>
            </a:pPr>
            <a:r>
              <a:rPr lang="en-US" dirty="0"/>
              <a:t>Began experiencing post prandial </a:t>
            </a:r>
            <a:r>
              <a:rPr lang="en-US" dirty="0" err="1"/>
              <a:t>abd</a:t>
            </a:r>
            <a:r>
              <a:rPr lang="en-US" dirty="0"/>
              <a:t> pain about 6 months ago</a:t>
            </a:r>
          </a:p>
          <a:p>
            <a:pPr marL="971550" lvl="3" indent="-285750">
              <a:buFont typeface="Arial" panose="020B0604020202020204" pitchFamily="34" charset="0"/>
              <a:buChar char="•"/>
            </a:pPr>
            <a:endParaRPr lang="en-US" dirty="0"/>
          </a:p>
          <a:p>
            <a:pPr marL="971550" lvl="3" indent="-285750">
              <a:buFont typeface="Arial" panose="020B0604020202020204" pitchFamily="34" charset="0"/>
              <a:buChar char="•"/>
            </a:pPr>
            <a:r>
              <a:rPr lang="en-US" dirty="0"/>
              <a:t>CTE shows narrowing of distal ileum without pre-stenotic dilation</a:t>
            </a:r>
          </a:p>
          <a:p>
            <a:pPr marL="971550" lvl="3" indent="-285750">
              <a:buFont typeface="Arial" panose="020B0604020202020204" pitchFamily="34" charset="0"/>
              <a:buChar char="•"/>
            </a:pPr>
            <a:endParaRPr lang="en-US" dirty="0"/>
          </a:p>
          <a:p>
            <a:pPr marL="971550" lvl="3" indent="-285750">
              <a:buFont typeface="Arial" panose="020B0604020202020204" pitchFamily="34" charset="0"/>
              <a:buChar char="•"/>
            </a:pPr>
            <a:r>
              <a:rPr lang="en-US" dirty="0"/>
              <a:t>IFX levels checked about were 11 at trough</a:t>
            </a:r>
          </a:p>
          <a:p>
            <a:pPr marL="971550" lvl="3" indent="-285750">
              <a:buFont typeface="Arial" panose="020B0604020202020204" pitchFamily="34" charset="0"/>
              <a:buChar char="•"/>
            </a:pPr>
            <a:endParaRPr lang="en-US" dirty="0"/>
          </a:p>
          <a:p>
            <a:pPr marL="971550" lvl="3" indent="-285750">
              <a:buFont typeface="Arial" panose="020B0604020202020204" pitchFamily="34" charset="0"/>
              <a:buChar char="•"/>
            </a:pPr>
            <a:endParaRPr lang="en-US" dirty="0"/>
          </a:p>
          <a:p>
            <a:pPr marL="511175" lvl="1" indent="-285750">
              <a:buFont typeface="Arial" panose="020B0604020202020204" pitchFamily="34" charset="0"/>
              <a:buChar char="•"/>
            </a:pPr>
            <a:r>
              <a:rPr lang="en-US" dirty="0"/>
              <a:t>Colonoscopy   </a:t>
            </a:r>
          </a:p>
          <a:p>
            <a:pPr marL="971550" lvl="3" indent="-285750">
              <a:buFont typeface="Arial" panose="020B0604020202020204" pitchFamily="34" charset="0"/>
              <a:buChar char="•"/>
            </a:pPr>
            <a:endParaRPr lang="en-US" dirty="0"/>
          </a:p>
          <a:p>
            <a:pPr marL="971550" lvl="3" indent="-2857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E55EB22F-EA09-520A-B6C1-624E64DC8CF4}"/>
              </a:ext>
            </a:extLst>
          </p:cNvPr>
          <p:cNvSpPr>
            <a:spLocks noGrp="1"/>
          </p:cNvSpPr>
          <p:nvPr>
            <p:ph type="sldNum" sz="quarter" idx="12"/>
          </p:nvPr>
        </p:nvSpPr>
        <p:spPr/>
        <p:txBody>
          <a:bodyPr/>
          <a:lstStyle/>
          <a:p>
            <a:fld id="{49CDBE60-E2A1-8D46-8C10-49017D9C8C8E}" type="slidenum">
              <a:rPr lang="en-US" smtClean="0"/>
              <a:t>42</a:t>
            </a:fld>
            <a:endParaRPr lang="en-US"/>
          </a:p>
        </p:txBody>
      </p:sp>
      <p:sp>
        <p:nvSpPr>
          <p:cNvPr id="13" name="Arrow: Right 12">
            <a:extLst>
              <a:ext uri="{FF2B5EF4-FFF2-40B4-BE49-F238E27FC236}">
                <a16:creationId xmlns:a16="http://schemas.microsoft.com/office/drawing/2014/main" id="{48F27AE0-F634-B0D2-DBB3-446131512146}"/>
              </a:ext>
            </a:extLst>
          </p:cNvPr>
          <p:cNvSpPr/>
          <p:nvPr/>
        </p:nvSpPr>
        <p:spPr>
          <a:xfrm>
            <a:off x="2736376" y="5070143"/>
            <a:ext cx="4121624" cy="4981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106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545E1-1096-CE3B-06E5-7253AC73BCC8}"/>
              </a:ext>
            </a:extLst>
          </p:cNvPr>
          <p:cNvSpPr>
            <a:spLocks noGrp="1"/>
          </p:cNvSpPr>
          <p:nvPr>
            <p:ph type="title"/>
          </p:nvPr>
        </p:nvSpPr>
        <p:spPr>
          <a:xfrm>
            <a:off x="153537" y="-122657"/>
            <a:ext cx="8686800" cy="1066800"/>
          </a:xfrm>
        </p:spPr>
        <p:txBody>
          <a:bodyPr/>
          <a:lstStyle/>
          <a:p>
            <a:r>
              <a:rPr lang="en-US" dirty="0"/>
              <a:t>PT Case Continued</a:t>
            </a:r>
          </a:p>
        </p:txBody>
      </p:sp>
      <p:pic>
        <p:nvPicPr>
          <p:cNvPr id="7" name="Content Placeholder 6">
            <a:extLst>
              <a:ext uri="{FF2B5EF4-FFF2-40B4-BE49-F238E27FC236}">
                <a16:creationId xmlns:a16="http://schemas.microsoft.com/office/drawing/2014/main" id="{5009005B-CF1F-DA2E-5A4D-D6B6E2568A59}"/>
              </a:ext>
            </a:extLst>
          </p:cNvPr>
          <p:cNvPicPr>
            <a:picLocks noGrp="1" noChangeAspect="1"/>
          </p:cNvPicPr>
          <p:nvPr>
            <p:ph idx="1"/>
          </p:nvPr>
        </p:nvPicPr>
        <p:blipFill>
          <a:blip r:embed="rId2"/>
          <a:stretch>
            <a:fillRect/>
          </a:stretch>
        </p:blipFill>
        <p:spPr>
          <a:xfrm>
            <a:off x="533400" y="1298566"/>
            <a:ext cx="3335740" cy="2591046"/>
          </a:xfrm>
        </p:spPr>
      </p:pic>
      <p:sp>
        <p:nvSpPr>
          <p:cNvPr id="4" name="Footer Placeholder 3">
            <a:extLst>
              <a:ext uri="{FF2B5EF4-FFF2-40B4-BE49-F238E27FC236}">
                <a16:creationId xmlns:a16="http://schemas.microsoft.com/office/drawing/2014/main" id="{2E3E480B-4C93-A2D9-8CA1-D6D201420D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4DCA09-77E2-9345-0853-2B42B9266553}"/>
              </a:ext>
            </a:extLst>
          </p:cNvPr>
          <p:cNvSpPr>
            <a:spLocks noGrp="1"/>
          </p:cNvSpPr>
          <p:nvPr>
            <p:ph type="sldNum" sz="quarter" idx="12"/>
          </p:nvPr>
        </p:nvSpPr>
        <p:spPr/>
        <p:txBody>
          <a:bodyPr/>
          <a:lstStyle/>
          <a:p>
            <a:fld id="{49CDBE60-E2A1-8D46-8C10-49017D9C8C8E}" type="slidenum">
              <a:rPr lang="en-US" smtClean="0"/>
              <a:pPr/>
              <a:t>43</a:t>
            </a:fld>
            <a:endParaRPr lang="en-US"/>
          </a:p>
        </p:txBody>
      </p:sp>
      <p:pic>
        <p:nvPicPr>
          <p:cNvPr id="9" name="Picture 8">
            <a:extLst>
              <a:ext uri="{FF2B5EF4-FFF2-40B4-BE49-F238E27FC236}">
                <a16:creationId xmlns:a16="http://schemas.microsoft.com/office/drawing/2014/main" id="{CC05394B-70E8-2517-83F0-4CC24F128A8B}"/>
              </a:ext>
            </a:extLst>
          </p:cNvPr>
          <p:cNvPicPr>
            <a:picLocks noChangeAspect="1"/>
          </p:cNvPicPr>
          <p:nvPr/>
        </p:nvPicPr>
        <p:blipFill>
          <a:blip r:embed="rId3"/>
          <a:stretch>
            <a:fillRect/>
          </a:stretch>
        </p:blipFill>
        <p:spPr>
          <a:xfrm>
            <a:off x="4790364" y="1316808"/>
            <a:ext cx="4220570" cy="2378327"/>
          </a:xfrm>
          <a:prstGeom prst="rect">
            <a:avLst/>
          </a:prstGeom>
        </p:spPr>
      </p:pic>
      <p:pic>
        <p:nvPicPr>
          <p:cNvPr id="11" name="Picture 10">
            <a:extLst>
              <a:ext uri="{FF2B5EF4-FFF2-40B4-BE49-F238E27FC236}">
                <a16:creationId xmlns:a16="http://schemas.microsoft.com/office/drawing/2014/main" id="{F1DC7C3C-45C6-864F-0E13-5A65D04C1E3D}"/>
              </a:ext>
            </a:extLst>
          </p:cNvPr>
          <p:cNvPicPr>
            <a:picLocks noChangeAspect="1"/>
          </p:cNvPicPr>
          <p:nvPr/>
        </p:nvPicPr>
        <p:blipFill>
          <a:blip r:embed="rId4"/>
          <a:stretch>
            <a:fillRect/>
          </a:stretch>
        </p:blipFill>
        <p:spPr>
          <a:xfrm>
            <a:off x="394901" y="4032750"/>
            <a:ext cx="3576597" cy="2591046"/>
          </a:xfrm>
          <a:prstGeom prst="rect">
            <a:avLst/>
          </a:prstGeom>
        </p:spPr>
      </p:pic>
      <p:pic>
        <p:nvPicPr>
          <p:cNvPr id="13" name="Picture 12">
            <a:extLst>
              <a:ext uri="{FF2B5EF4-FFF2-40B4-BE49-F238E27FC236}">
                <a16:creationId xmlns:a16="http://schemas.microsoft.com/office/drawing/2014/main" id="{D9C454E0-75A1-C7D7-3205-FFFCC97F62E1}"/>
              </a:ext>
            </a:extLst>
          </p:cNvPr>
          <p:cNvPicPr>
            <a:picLocks noChangeAspect="1"/>
          </p:cNvPicPr>
          <p:nvPr/>
        </p:nvPicPr>
        <p:blipFill>
          <a:blip r:embed="rId5"/>
          <a:stretch>
            <a:fillRect/>
          </a:stretch>
        </p:blipFill>
        <p:spPr>
          <a:xfrm>
            <a:off x="4694830" y="4009876"/>
            <a:ext cx="4220570" cy="2668338"/>
          </a:xfrm>
          <a:prstGeom prst="rect">
            <a:avLst/>
          </a:prstGeom>
        </p:spPr>
      </p:pic>
    </p:spTree>
    <p:extLst>
      <p:ext uri="{BB962C8B-B14F-4D97-AF65-F5344CB8AC3E}">
        <p14:creationId xmlns:p14="http://schemas.microsoft.com/office/powerpoint/2010/main" val="283379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ilation of ileo-ileal stricture v2">
            <a:hlinkClick r:id="" action="ppaction://media"/>
            <a:extLst>
              <a:ext uri="{FF2B5EF4-FFF2-40B4-BE49-F238E27FC236}">
                <a16:creationId xmlns:a16="http://schemas.microsoft.com/office/drawing/2014/main" id="{3A3B634D-5BC7-1DEB-BA29-B9571B5078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1360" y="1039585"/>
            <a:ext cx="7097713" cy="3992563"/>
          </a:xfrm>
        </p:spPr>
      </p:pic>
      <p:sp>
        <p:nvSpPr>
          <p:cNvPr id="3" name="Footer Placeholder 2">
            <a:extLst>
              <a:ext uri="{FF2B5EF4-FFF2-40B4-BE49-F238E27FC236}">
                <a16:creationId xmlns:a16="http://schemas.microsoft.com/office/drawing/2014/main" id="{576E1586-EDB3-6A9F-159A-EF645D66DD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4F6A2B-3466-ABC3-EC82-1225F7D721DC}"/>
              </a:ext>
            </a:extLst>
          </p:cNvPr>
          <p:cNvSpPr>
            <a:spLocks noGrp="1"/>
          </p:cNvSpPr>
          <p:nvPr>
            <p:ph type="sldNum" sz="quarter" idx="12"/>
          </p:nvPr>
        </p:nvSpPr>
        <p:spPr/>
        <p:txBody>
          <a:bodyPr/>
          <a:lstStyle/>
          <a:p>
            <a:fld id="{49CDBE60-E2A1-8D46-8C10-49017D9C8C8E}" type="slidenum">
              <a:rPr lang="en-US" smtClean="0"/>
              <a:t>44</a:t>
            </a:fld>
            <a:endParaRPr lang="en-US"/>
          </a:p>
        </p:txBody>
      </p:sp>
    </p:spTree>
    <p:extLst>
      <p:ext uri="{BB962C8B-B14F-4D97-AF65-F5344CB8AC3E}">
        <p14:creationId xmlns:p14="http://schemas.microsoft.com/office/powerpoint/2010/main" val="4171088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normAutofit/>
          </a:bodyPr>
          <a:lstStyle/>
          <a:p>
            <a:pPr algn="ctr"/>
            <a:r>
              <a:rPr lang="en-US" altLang="en-US" sz="4800" dirty="0">
                <a:solidFill>
                  <a:srgbClr val="0070C0"/>
                </a:solidFill>
                <a:ea typeface="ＭＳ Ｐゴシック" pitchFamily="34" charset="-128"/>
                <a:cs typeface="Arial" pitchFamily="34" charset="0"/>
              </a:rPr>
              <a:t>Strictures </a:t>
            </a:r>
            <a:endParaRPr lang="en-US" altLang="en-US" sz="4800" b="0" dirty="0">
              <a:solidFill>
                <a:srgbClr val="0070C0"/>
              </a:solidFill>
              <a:ea typeface="ＭＳ Ｐゴシック" pitchFamily="34" charset="-128"/>
              <a:cs typeface="Arial" pitchFamily="34" charset="0"/>
            </a:endParaRPr>
          </a:p>
        </p:txBody>
      </p:sp>
      <p:sp>
        <p:nvSpPr>
          <p:cNvPr id="4" name="Text Placeholder 3">
            <a:extLst>
              <a:ext uri="{FF2B5EF4-FFF2-40B4-BE49-F238E27FC236}">
                <a16:creationId xmlns:a16="http://schemas.microsoft.com/office/drawing/2014/main" id="{4F76393F-50FF-3E2C-39A1-27DE8A62C1B1}"/>
              </a:ext>
            </a:extLst>
          </p:cNvPr>
          <p:cNvSpPr>
            <a:spLocks noGrp="1"/>
          </p:cNvSpPr>
          <p:nvPr>
            <p:ph type="body" idx="1"/>
          </p:nvPr>
        </p:nvSpPr>
        <p:spPr/>
        <p:txBody>
          <a:bodyPr>
            <a:normAutofit/>
          </a:bodyPr>
          <a:lstStyle/>
          <a:p>
            <a:pPr algn="ctr"/>
            <a:r>
              <a:rPr lang="en-US" altLang="en-US" sz="2000" b="0" dirty="0">
                <a:solidFill>
                  <a:srgbClr val="0070C0"/>
                </a:solidFill>
                <a:ea typeface="ＭＳ Ｐゴシック" pitchFamily="34" charset="-128"/>
                <a:cs typeface="Arial" pitchFamily="34" charset="0"/>
              </a:rPr>
              <a:t>Types of Stricture</a:t>
            </a:r>
            <a:endParaRPr lang="en-US" sz="2000" dirty="0"/>
          </a:p>
        </p:txBody>
      </p:sp>
      <p:pic>
        <p:nvPicPr>
          <p:cNvPr id="337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2390194"/>
            <a:ext cx="4268788" cy="352064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a:extLst>
              <a:ext uri="{FF2B5EF4-FFF2-40B4-BE49-F238E27FC236}">
                <a16:creationId xmlns:a16="http://schemas.microsoft.com/office/drawing/2014/main" id="{D497CF8A-5F3A-678D-E6A1-C3239A6FF352}"/>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D905D427-0EAD-C780-E09D-4F0109EDEDD1}"/>
              </a:ext>
            </a:extLst>
          </p:cNvPr>
          <p:cNvSpPr>
            <a:spLocks noGrp="1"/>
          </p:cNvSpPr>
          <p:nvPr>
            <p:ph sz="quarter" idx="4"/>
          </p:nvPr>
        </p:nvSpPr>
        <p:spPr/>
        <p: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5–24% patients, stricturing phenotype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no effective medical treatment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Surgery is gold standard</a:t>
            </a:r>
          </a:p>
          <a:p>
            <a:endParaRPr lang="en-US" dirty="0"/>
          </a:p>
        </p:txBody>
      </p:sp>
      <p:sp>
        <p:nvSpPr>
          <p:cNvPr id="33795" name="TextBox 3"/>
          <p:cNvSpPr txBox="1">
            <a:spLocks noChangeArrowheads="1"/>
          </p:cNvSpPr>
          <p:nvPr/>
        </p:nvSpPr>
        <p:spPr bwMode="auto">
          <a:xfrm>
            <a:off x="796624" y="5774102"/>
            <a:ext cx="377537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50" dirty="0">
                <a:solidFill>
                  <a:srgbClr val="0070C0"/>
                </a:solidFill>
              </a:rPr>
              <a:t> Chen M, </a:t>
            </a:r>
            <a:r>
              <a:rPr lang="en-US" altLang="en-US" sz="1050" i="1" dirty="0">
                <a:solidFill>
                  <a:srgbClr val="0070C0"/>
                </a:solidFill>
              </a:rPr>
              <a:t>IBD</a:t>
            </a:r>
            <a:r>
              <a:rPr lang="en-US" altLang="en-US" sz="1050" dirty="0">
                <a:solidFill>
                  <a:srgbClr val="0070C0"/>
                </a:solidFill>
              </a:rPr>
              <a:t> 2015;21:2222-40</a:t>
            </a:r>
          </a:p>
        </p:txBody>
      </p:sp>
    </p:spTree>
    <p:extLst>
      <p:ext uri="{BB962C8B-B14F-4D97-AF65-F5344CB8AC3E}">
        <p14:creationId xmlns:p14="http://schemas.microsoft.com/office/powerpoint/2010/main" val="2474910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703773-1B66-1741-857E-276EAB09C1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170" y="1914525"/>
            <a:ext cx="8458200" cy="3028950"/>
          </a:xfrm>
        </p:spPr>
      </p:pic>
    </p:spTree>
    <p:extLst>
      <p:ext uri="{BB962C8B-B14F-4D97-AF65-F5344CB8AC3E}">
        <p14:creationId xmlns:p14="http://schemas.microsoft.com/office/powerpoint/2010/main" val="3692763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altLang="en-US" sz="3000" dirty="0">
                <a:solidFill>
                  <a:srgbClr val="0070C0"/>
                </a:solidFill>
                <a:ea typeface="ＭＳ Ｐゴシック" pitchFamily="34" charset="-128"/>
                <a:cs typeface="Arial" pitchFamily="34" charset="0"/>
              </a:rPr>
              <a:t>     </a:t>
            </a:r>
            <a:r>
              <a:rPr lang="en-US" altLang="en-US" sz="3000" b="0" dirty="0">
                <a:solidFill>
                  <a:srgbClr val="0070C0"/>
                </a:solidFill>
                <a:ea typeface="ＭＳ Ｐゴシック" pitchFamily="34" charset="-128"/>
                <a:cs typeface="Arial" pitchFamily="34" charset="0"/>
              </a:rPr>
              <a:t>Goals of Endoscopic Therapy for Strictures</a:t>
            </a:r>
          </a:p>
        </p:txBody>
      </p:sp>
      <p:sp>
        <p:nvSpPr>
          <p:cNvPr id="35842" name="Content Placeholder 2"/>
          <p:cNvSpPr>
            <a:spLocks noGrp="1"/>
          </p:cNvSpPr>
          <p:nvPr>
            <p:ph idx="1"/>
          </p:nvPr>
        </p:nvSpPr>
        <p:spPr>
          <a:xfrm>
            <a:off x="228600" y="2410592"/>
            <a:ext cx="8686800" cy="4525963"/>
          </a:xfrm>
        </p:spPr>
        <p:txBody>
          <a:bodyPr/>
          <a:lstStyle/>
          <a:p>
            <a:pPr marL="285750" indent="-285750">
              <a:buFont typeface="Arial" panose="020B0604020202020204" pitchFamily="34" charset="0"/>
              <a:buChar char="•"/>
            </a:pPr>
            <a:r>
              <a:rPr lang="en-US" altLang="en-US" dirty="0">
                <a:ea typeface="ＭＳ Ｐゴシック" pitchFamily="34" charset="-128"/>
              </a:rPr>
              <a:t>Improve obstructive symptoms </a:t>
            </a:r>
          </a:p>
          <a:p>
            <a:pPr marL="285750" indent="-285750">
              <a:buFont typeface="Arial" panose="020B0604020202020204" pitchFamily="34" charset="0"/>
              <a:buChar char="•"/>
            </a:pPr>
            <a:endParaRPr lang="en-US" altLang="en-US" dirty="0">
              <a:ea typeface="ＭＳ Ｐゴシック" pitchFamily="34" charset="-128"/>
            </a:endParaRPr>
          </a:p>
          <a:p>
            <a:pPr marL="285750" indent="-285750">
              <a:buFont typeface="Arial" panose="020B0604020202020204" pitchFamily="34" charset="0"/>
              <a:buChar char="•"/>
            </a:pPr>
            <a:r>
              <a:rPr lang="en-US" altLang="en-US" dirty="0">
                <a:ea typeface="ＭＳ Ｐゴシック" pitchFamily="34" charset="-128"/>
              </a:rPr>
              <a:t>Improve drainage symptoms</a:t>
            </a:r>
          </a:p>
          <a:p>
            <a:pPr marL="285750" indent="-285750">
              <a:buFont typeface="Arial" panose="020B0604020202020204" pitchFamily="34" charset="0"/>
              <a:buChar char="•"/>
            </a:pPr>
            <a:endParaRPr lang="en-US" altLang="en-US" dirty="0">
              <a:ea typeface="ＭＳ Ｐゴシック" pitchFamily="34" charset="-128"/>
            </a:endParaRPr>
          </a:p>
          <a:p>
            <a:pPr marL="285750" indent="-285750">
              <a:buFont typeface="Arial" panose="020B0604020202020204" pitchFamily="34" charset="0"/>
              <a:buChar char="•"/>
            </a:pPr>
            <a:r>
              <a:rPr lang="en-US" altLang="en-US" dirty="0">
                <a:ea typeface="ＭＳ Ｐゴシック" pitchFamily="34" charset="-128"/>
              </a:rPr>
              <a:t>Reduce complications related to stricture and fistula</a:t>
            </a:r>
          </a:p>
          <a:p>
            <a:pPr marL="285750" indent="-285750">
              <a:buFont typeface="Arial" panose="020B0604020202020204" pitchFamily="34" charset="0"/>
              <a:buChar char="•"/>
            </a:pPr>
            <a:endParaRPr lang="en-US" altLang="en-US" dirty="0">
              <a:ea typeface="ＭＳ Ｐゴシック" pitchFamily="34" charset="-128"/>
            </a:endParaRPr>
          </a:p>
          <a:p>
            <a:pPr marL="285750" indent="-285750">
              <a:buFont typeface="Arial" panose="020B0604020202020204" pitchFamily="34" charset="0"/>
              <a:buChar char="•"/>
            </a:pPr>
            <a:r>
              <a:rPr lang="en-US" altLang="en-US" dirty="0">
                <a:ea typeface="ＭＳ Ｐゴシック" pitchFamily="34" charset="-128"/>
              </a:rPr>
              <a:t>Adjunct to medical / surgical therapy</a:t>
            </a:r>
          </a:p>
          <a:p>
            <a:pPr marL="285750" indent="-285750">
              <a:buFont typeface="Arial" panose="020B0604020202020204" pitchFamily="34" charset="0"/>
              <a:buChar char="•"/>
            </a:pPr>
            <a:endParaRPr lang="en-US" altLang="en-US" dirty="0">
              <a:ea typeface="ＭＳ Ｐゴシック" pitchFamily="34" charset="-128"/>
            </a:endParaRPr>
          </a:p>
          <a:p>
            <a:pPr marL="285750" indent="-285750">
              <a:buFont typeface="Arial" panose="020B0604020202020204" pitchFamily="34" charset="0"/>
              <a:buChar char="•"/>
            </a:pPr>
            <a:r>
              <a:rPr lang="en-US" altLang="en-US" dirty="0">
                <a:ea typeface="ＭＳ Ｐゴシック" pitchFamily="34" charset="-128"/>
              </a:rPr>
              <a:t>Space out need for surgery</a:t>
            </a:r>
          </a:p>
        </p:txBody>
      </p:sp>
    </p:spTree>
    <p:extLst>
      <p:ext uri="{BB962C8B-B14F-4D97-AF65-F5344CB8AC3E}">
        <p14:creationId xmlns:p14="http://schemas.microsoft.com/office/powerpoint/2010/main" val="192336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628650" y="385615"/>
            <a:ext cx="7886700" cy="994172"/>
          </a:xfrm>
        </p:spPr>
        <p:txBody>
          <a:bodyPr/>
          <a:lstStyle/>
          <a:p>
            <a:r>
              <a:rPr lang="en-US" altLang="en-US" sz="3000" b="0" dirty="0">
                <a:solidFill>
                  <a:srgbClr val="0070C0"/>
                </a:solidFill>
                <a:latin typeface="Arial" panose="020B0604020202020204" pitchFamily="34" charset="0"/>
                <a:ea typeface="ＭＳ Ｐゴシック" pitchFamily="34" charset="-128"/>
                <a:cs typeface="Arial" panose="020B0604020202020204" pitchFamily="34" charset="0"/>
              </a:rPr>
              <a:t>Endoscopic Balloon Dilatation</a:t>
            </a:r>
          </a:p>
        </p:txBody>
      </p:sp>
      <p:sp>
        <p:nvSpPr>
          <p:cNvPr id="39938" name="Content Placeholder 2"/>
          <p:cNvSpPr>
            <a:spLocks noGrp="1"/>
          </p:cNvSpPr>
          <p:nvPr>
            <p:ph idx="1"/>
          </p:nvPr>
        </p:nvSpPr>
        <p:spPr>
          <a:xfrm>
            <a:off x="313083" y="2226469"/>
            <a:ext cx="7216430" cy="2696766"/>
          </a:xfrm>
        </p:spPr>
        <p:txBody>
          <a:bodyPr>
            <a:normAutofit fontScale="77500" lnSpcReduction="20000"/>
          </a:bodyPr>
          <a:lstStyle/>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Predominantly fibrotic stricture</a:t>
            </a:r>
          </a:p>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 </a:t>
            </a:r>
          </a:p>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Stricture length &lt; 5 cm</a:t>
            </a:r>
          </a:p>
          <a:p>
            <a:pPr marL="285750" indent="-285750">
              <a:buFont typeface="Arial" panose="020B0604020202020204" pitchFamily="34" charset="0"/>
              <a:buChar char="•"/>
            </a:pPr>
            <a:endParaRPr lang="en-US" altLang="en-US" dirty="0">
              <a:latin typeface="Arial" panose="020B0604020202020204" pitchFamily="34" charset="0"/>
              <a:ea typeface="ＭＳ Ｐゴシック" pitchFamily="34" charset="-128"/>
              <a:cs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Benign stricture </a:t>
            </a:r>
          </a:p>
          <a:p>
            <a:pPr marL="285750" indent="-285750">
              <a:buFont typeface="Arial" panose="020B0604020202020204" pitchFamily="34" charset="0"/>
              <a:buChar char="•"/>
            </a:pPr>
            <a:endParaRPr lang="en-US" altLang="en-US" dirty="0">
              <a:latin typeface="Arial" panose="020B0604020202020204" pitchFamily="34" charset="0"/>
              <a:ea typeface="ＭＳ Ｐゴシック" pitchFamily="34" charset="-128"/>
              <a:cs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Preferably straight bowel lumen</a:t>
            </a:r>
          </a:p>
          <a:p>
            <a:pPr marL="285750" indent="-285750">
              <a:buFont typeface="Arial" panose="020B0604020202020204" pitchFamily="34" charset="0"/>
              <a:buChar char="•"/>
            </a:pPr>
            <a:endParaRPr lang="en-US" altLang="en-US" dirty="0">
              <a:latin typeface="Arial" panose="020B0604020202020204" pitchFamily="34" charset="0"/>
              <a:ea typeface="ＭＳ Ｐゴシック" pitchFamily="34" charset="-128"/>
              <a:cs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No associated fistula or abscess</a:t>
            </a:r>
          </a:p>
          <a:p>
            <a:pPr marL="285750" indent="-285750">
              <a:buFont typeface="Arial" panose="020B0604020202020204" pitchFamily="34" charset="0"/>
              <a:buChar char="•"/>
            </a:pPr>
            <a:endParaRPr lang="en-US" altLang="en-US" dirty="0">
              <a:latin typeface="Arial" panose="020B0604020202020204" pitchFamily="34" charset="0"/>
              <a:ea typeface="ＭＳ Ｐゴシック" pitchFamily="34" charset="-128"/>
              <a:cs typeface="Arial" panose="020B0604020202020204" pitchFamily="34" charset="0"/>
            </a:endParaRPr>
          </a:p>
        </p:txBody>
      </p:sp>
      <p:sp>
        <p:nvSpPr>
          <p:cNvPr id="6" name="TextBox 5">
            <a:extLst>
              <a:ext uri="{FF2B5EF4-FFF2-40B4-BE49-F238E27FC236}">
                <a16:creationId xmlns:a16="http://schemas.microsoft.com/office/drawing/2014/main" id="{BAC0F11B-5331-794F-98A2-C81B371F3D9C}"/>
              </a:ext>
            </a:extLst>
          </p:cNvPr>
          <p:cNvSpPr txBox="1"/>
          <p:nvPr/>
        </p:nvSpPr>
        <p:spPr>
          <a:xfrm>
            <a:off x="424697" y="6218469"/>
            <a:ext cx="4336444" cy="253916"/>
          </a:xfrm>
          <a:prstGeom prst="rect">
            <a:avLst/>
          </a:prstGeom>
          <a:noFill/>
        </p:spPr>
        <p:txBody>
          <a:bodyPr wrap="none" rtlCol="0">
            <a:spAutoFit/>
          </a:bodyPr>
          <a:lstStyle/>
          <a:p>
            <a:r>
              <a:rPr lang="en-US" sz="1050" dirty="0">
                <a:solidFill>
                  <a:srgbClr val="0070C0"/>
                </a:solidFill>
              </a:rPr>
              <a:t>Shen B, Kochhar G et al. </a:t>
            </a:r>
            <a:r>
              <a:rPr lang="en-US" sz="1050" i="1" dirty="0">
                <a:solidFill>
                  <a:srgbClr val="0070C0"/>
                </a:solidFill>
              </a:rPr>
              <a:t>Lancet Gastro &amp; </a:t>
            </a:r>
            <a:r>
              <a:rPr lang="en-US" sz="1050" i="1" dirty="0" err="1">
                <a:solidFill>
                  <a:srgbClr val="0070C0"/>
                </a:solidFill>
              </a:rPr>
              <a:t>Hepatol</a:t>
            </a:r>
            <a:r>
              <a:rPr lang="en-US" sz="1050" i="1" dirty="0">
                <a:solidFill>
                  <a:srgbClr val="0070C0"/>
                </a:solidFill>
              </a:rPr>
              <a:t> </a:t>
            </a:r>
            <a:r>
              <a:rPr lang="en-US" sz="1050" dirty="0">
                <a:solidFill>
                  <a:srgbClr val="0070C0"/>
                </a:solidFill>
              </a:rPr>
              <a:t>2020;5(4):393-405</a:t>
            </a:r>
            <a:endParaRPr lang="en-US" sz="1050" i="1" dirty="0">
              <a:solidFill>
                <a:srgbClr val="0070C0"/>
              </a:solidFill>
            </a:endParaRPr>
          </a:p>
        </p:txBody>
      </p:sp>
    </p:spTree>
    <p:extLst>
      <p:ext uri="{BB962C8B-B14F-4D97-AF65-F5344CB8AC3E}">
        <p14:creationId xmlns:p14="http://schemas.microsoft.com/office/powerpoint/2010/main" val="709679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normAutofit/>
          </a:bodyPr>
          <a:lstStyle/>
          <a:p>
            <a:r>
              <a:rPr lang="en-US" altLang="en-US" sz="3200" b="0" dirty="0">
                <a:solidFill>
                  <a:srgbClr val="0070C0"/>
                </a:solidFill>
                <a:latin typeface="Arial" panose="020B0604020202020204" pitchFamily="34" charset="0"/>
                <a:ea typeface="ＭＳ Ｐゴシック" pitchFamily="34" charset="-128"/>
                <a:cs typeface="Arial" panose="020B0604020202020204" pitchFamily="34" charset="0"/>
              </a:rPr>
              <a:t>When to Avoid EBD</a:t>
            </a:r>
          </a:p>
        </p:txBody>
      </p:sp>
      <p:sp>
        <p:nvSpPr>
          <p:cNvPr id="47106" name="Content Placeholder 2"/>
          <p:cNvSpPr>
            <a:spLocks noGrp="1"/>
          </p:cNvSpPr>
          <p:nvPr>
            <p:ph idx="1"/>
          </p:nvPr>
        </p:nvSpPr>
        <p:spPr>
          <a:xfrm>
            <a:off x="313083" y="2226469"/>
            <a:ext cx="8202268" cy="3263504"/>
          </a:xfrm>
        </p:spPr>
        <p:txBody>
          <a:bodyPr/>
          <a:lstStyle/>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Deep ulcerations </a:t>
            </a:r>
          </a:p>
          <a:p>
            <a:pPr marL="285750" indent="-285750">
              <a:buFont typeface="Arial" panose="020B0604020202020204" pitchFamily="34" charset="0"/>
              <a:buChar char="•"/>
            </a:pPr>
            <a:endParaRPr lang="en-US" altLang="en-US" dirty="0">
              <a:latin typeface="Arial" panose="020B0604020202020204" pitchFamily="34" charset="0"/>
              <a:ea typeface="ＭＳ Ｐゴシック" pitchFamily="34" charset="-128"/>
              <a:cs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Stricture length &gt; 5-6 cm</a:t>
            </a:r>
          </a:p>
          <a:p>
            <a:pPr marL="285750" indent="-285750">
              <a:buFont typeface="Arial" panose="020B0604020202020204" pitchFamily="34" charset="0"/>
              <a:buChar char="•"/>
            </a:pPr>
            <a:endParaRPr lang="en-US" altLang="en-US" dirty="0">
              <a:latin typeface="Arial" panose="020B0604020202020204" pitchFamily="34" charset="0"/>
              <a:ea typeface="ＭＳ Ｐゴシック" pitchFamily="34" charset="-128"/>
              <a:cs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Significant pre stenotic dilatation </a:t>
            </a:r>
          </a:p>
          <a:p>
            <a:pPr marL="285750" indent="-285750">
              <a:buFont typeface="Arial" panose="020B0604020202020204" pitchFamily="34" charset="0"/>
              <a:buChar char="•"/>
            </a:pPr>
            <a:endParaRPr lang="en-US" altLang="en-US" dirty="0">
              <a:latin typeface="Arial" panose="020B0604020202020204" pitchFamily="34" charset="0"/>
              <a:ea typeface="ＭＳ Ｐゴシック" pitchFamily="34" charset="-128"/>
              <a:cs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Concurrent fistula, abscess, sinus</a:t>
            </a:r>
          </a:p>
          <a:p>
            <a:pPr marL="285750" indent="-285750">
              <a:buFont typeface="Arial" panose="020B0604020202020204" pitchFamily="34" charset="0"/>
              <a:buChar char="•"/>
            </a:pPr>
            <a:endParaRPr lang="en-US" altLang="en-US" dirty="0">
              <a:latin typeface="Arial" panose="020B0604020202020204" pitchFamily="34" charset="0"/>
              <a:ea typeface="ＭＳ Ｐゴシック" pitchFamily="34" charset="-128"/>
              <a:cs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ea typeface="ＭＳ Ｐゴシック" pitchFamily="34" charset="-128"/>
                <a:cs typeface="Arial" panose="020B0604020202020204" pitchFamily="34" charset="0"/>
              </a:rPr>
              <a:t>Angulated strictures</a:t>
            </a:r>
          </a:p>
        </p:txBody>
      </p:sp>
      <p:sp>
        <p:nvSpPr>
          <p:cNvPr id="5" name="TextBox 4">
            <a:extLst>
              <a:ext uri="{FF2B5EF4-FFF2-40B4-BE49-F238E27FC236}">
                <a16:creationId xmlns:a16="http://schemas.microsoft.com/office/drawing/2014/main" id="{1DE014F0-D48F-544B-B2E5-6C99D3E9262B}"/>
              </a:ext>
            </a:extLst>
          </p:cNvPr>
          <p:cNvSpPr txBox="1"/>
          <p:nvPr/>
        </p:nvSpPr>
        <p:spPr>
          <a:xfrm>
            <a:off x="442032" y="6273842"/>
            <a:ext cx="4336444" cy="253916"/>
          </a:xfrm>
          <a:prstGeom prst="rect">
            <a:avLst/>
          </a:prstGeom>
          <a:noFill/>
        </p:spPr>
        <p:txBody>
          <a:bodyPr wrap="none" rtlCol="0">
            <a:spAutoFit/>
          </a:bodyPr>
          <a:lstStyle/>
          <a:p>
            <a:r>
              <a:rPr lang="en-US" sz="1050" dirty="0">
                <a:solidFill>
                  <a:srgbClr val="0070C0"/>
                </a:solidFill>
              </a:rPr>
              <a:t>Shen B, Kochhar G et al. </a:t>
            </a:r>
            <a:r>
              <a:rPr lang="en-US" sz="1050" i="1" dirty="0">
                <a:solidFill>
                  <a:srgbClr val="0070C0"/>
                </a:solidFill>
              </a:rPr>
              <a:t>Lancet Gastro &amp; </a:t>
            </a:r>
            <a:r>
              <a:rPr lang="en-US" sz="1050" i="1" dirty="0" err="1">
                <a:solidFill>
                  <a:srgbClr val="0070C0"/>
                </a:solidFill>
              </a:rPr>
              <a:t>Hepatol</a:t>
            </a:r>
            <a:r>
              <a:rPr lang="en-US" sz="1050" i="1" dirty="0">
                <a:solidFill>
                  <a:srgbClr val="0070C0"/>
                </a:solidFill>
              </a:rPr>
              <a:t> </a:t>
            </a:r>
            <a:r>
              <a:rPr lang="en-US" sz="1050" dirty="0">
                <a:solidFill>
                  <a:srgbClr val="0070C0"/>
                </a:solidFill>
              </a:rPr>
              <a:t>2020;5(4):393-405</a:t>
            </a:r>
            <a:endParaRPr lang="en-US" sz="1050" i="1" dirty="0">
              <a:solidFill>
                <a:srgbClr val="0070C0"/>
              </a:solidFill>
            </a:endParaRPr>
          </a:p>
        </p:txBody>
      </p:sp>
    </p:spTree>
    <p:extLst>
      <p:ext uri="{BB962C8B-B14F-4D97-AF65-F5344CB8AC3E}">
        <p14:creationId xmlns:p14="http://schemas.microsoft.com/office/powerpoint/2010/main" val="3207525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0CEF7B6-8870-4D49-AD78-8A7DD8E45199}"/>
              </a:ext>
            </a:extLst>
          </p:cNvPr>
          <p:cNvSpPr>
            <a:spLocks noGrp="1" noChangeArrowheads="1"/>
          </p:cNvSpPr>
          <p:nvPr>
            <p:ph type="title"/>
          </p:nvPr>
        </p:nvSpPr>
        <p:spPr>
          <a:xfrm>
            <a:off x="222856" y="366696"/>
            <a:ext cx="8891276" cy="857250"/>
          </a:xfrm>
        </p:spPr>
        <p:txBody>
          <a:bodyPr/>
          <a:lstStyle/>
          <a:p>
            <a:pPr algn="ctr"/>
            <a:r>
              <a:rPr lang="en-US" altLang="en-US" sz="3000" dirty="0">
                <a:solidFill>
                  <a:srgbClr val="1A3668"/>
                </a:solidFill>
              </a:rPr>
              <a:t>Durable Fistula Healing Rates are Disappointing</a:t>
            </a:r>
          </a:p>
        </p:txBody>
      </p:sp>
      <p:sp>
        <p:nvSpPr>
          <p:cNvPr id="16387" name="Content Placeholder 2">
            <a:extLst>
              <a:ext uri="{FF2B5EF4-FFF2-40B4-BE49-F238E27FC236}">
                <a16:creationId xmlns:a16="http://schemas.microsoft.com/office/drawing/2014/main" id="{BA45EBD1-ED1E-4808-8FA2-A9064891ED1C}"/>
              </a:ext>
            </a:extLst>
          </p:cNvPr>
          <p:cNvSpPr>
            <a:spLocks noGrp="1" noChangeArrowheads="1"/>
          </p:cNvSpPr>
          <p:nvPr>
            <p:ph idx="1"/>
          </p:nvPr>
        </p:nvSpPr>
        <p:spPr>
          <a:xfrm>
            <a:off x="465241" y="1731170"/>
            <a:ext cx="8406506" cy="4279602"/>
          </a:xfrm>
        </p:spPr>
        <p:txBody>
          <a:bodyPr/>
          <a:lstStyle/>
          <a:p>
            <a:r>
              <a:rPr lang="en-US" altLang="en-US" sz="2100" dirty="0">
                <a:solidFill>
                  <a:srgbClr val="00427A"/>
                </a:solidFill>
              </a:rPr>
              <a:t>Retrospective study from Leiden of 232 patients with CD fistulas - ~ 10 years </a:t>
            </a:r>
            <a:r>
              <a:rPr lang="en-US" altLang="en-US" sz="2100" dirty="0" err="1">
                <a:solidFill>
                  <a:srgbClr val="00427A"/>
                </a:solidFill>
              </a:rPr>
              <a:t>followup</a:t>
            </a:r>
            <a:endParaRPr lang="en-US" altLang="en-US" sz="2100" dirty="0">
              <a:solidFill>
                <a:srgbClr val="00427A"/>
              </a:solidFill>
            </a:endParaRPr>
          </a:p>
          <a:p>
            <a:endParaRPr lang="en-US" altLang="en-US" sz="2100" dirty="0">
              <a:solidFill>
                <a:srgbClr val="00427A"/>
              </a:solidFill>
            </a:endParaRPr>
          </a:p>
          <a:p>
            <a:r>
              <a:rPr lang="en-US" altLang="en-US" sz="2100" dirty="0">
                <a:solidFill>
                  <a:srgbClr val="00427A"/>
                </a:solidFill>
              </a:rPr>
              <a:t>78% had complex fistulas</a:t>
            </a:r>
          </a:p>
          <a:p>
            <a:endParaRPr lang="en-US" altLang="en-US" sz="2100" dirty="0">
              <a:solidFill>
                <a:srgbClr val="00427A"/>
              </a:solidFill>
            </a:endParaRPr>
          </a:p>
          <a:p>
            <a:r>
              <a:rPr lang="en-US" altLang="en-US" sz="2100" dirty="0">
                <a:solidFill>
                  <a:srgbClr val="00427A"/>
                </a:solidFill>
              </a:rPr>
              <a:t>Long –term fistula healing was seen in only 37% of patients with complex fistulas</a:t>
            </a:r>
          </a:p>
          <a:p>
            <a:pPr lvl="1"/>
            <a:r>
              <a:rPr lang="en-US" altLang="en-US" dirty="0">
                <a:solidFill>
                  <a:srgbClr val="00427A"/>
                </a:solidFill>
              </a:rPr>
              <a:t>66.7 % of simple fistulas</a:t>
            </a:r>
          </a:p>
          <a:p>
            <a:pPr lvl="1"/>
            <a:r>
              <a:rPr lang="en-US" altLang="en-US" dirty="0">
                <a:solidFill>
                  <a:srgbClr val="00427A"/>
                </a:solidFill>
              </a:rPr>
              <a:t>53 % of patients required surgery (colectomy, </a:t>
            </a:r>
            <a:r>
              <a:rPr lang="en-US" altLang="en-US" dirty="0" err="1">
                <a:solidFill>
                  <a:srgbClr val="00427A"/>
                </a:solidFill>
              </a:rPr>
              <a:t>etc</a:t>
            </a:r>
            <a:r>
              <a:rPr lang="en-US" altLang="en-US" dirty="0">
                <a:solidFill>
                  <a:srgbClr val="00427A"/>
                </a:solidFill>
              </a:rPr>
              <a:t>)</a:t>
            </a:r>
          </a:p>
          <a:p>
            <a:pPr lvl="1"/>
            <a:endParaRPr lang="en-US" altLang="en-US" dirty="0">
              <a:solidFill>
                <a:srgbClr val="00427A"/>
              </a:solidFill>
            </a:endParaRPr>
          </a:p>
          <a:p>
            <a:r>
              <a:rPr lang="en-US" altLang="en-US" sz="2100" dirty="0">
                <a:solidFill>
                  <a:srgbClr val="00427A"/>
                </a:solidFill>
              </a:rPr>
              <a:t>Proctectomy Rate in recent Mayo cohort was largely unchanged at 19%</a:t>
            </a:r>
          </a:p>
        </p:txBody>
      </p:sp>
      <p:sp>
        <p:nvSpPr>
          <p:cNvPr id="16388" name="TextBox 3">
            <a:extLst>
              <a:ext uri="{FF2B5EF4-FFF2-40B4-BE49-F238E27FC236}">
                <a16:creationId xmlns:a16="http://schemas.microsoft.com/office/drawing/2014/main" id="{C83726D0-8414-479F-9572-5C90C44ED50D}"/>
              </a:ext>
            </a:extLst>
          </p:cNvPr>
          <p:cNvSpPr txBox="1">
            <a:spLocks noChangeArrowheads="1"/>
          </p:cNvSpPr>
          <p:nvPr/>
        </p:nvSpPr>
        <p:spPr bwMode="auto">
          <a:xfrm>
            <a:off x="133030" y="6187826"/>
            <a:ext cx="198002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dirty="0" err="1">
                <a:solidFill>
                  <a:schemeClr val="bg2">
                    <a:lumMod val="10000"/>
                  </a:schemeClr>
                </a:solidFill>
                <a:latin typeface="Garamond" panose="02020404030301010803" pitchFamily="18" charset="0"/>
              </a:rPr>
              <a:t>Molendijk</a:t>
            </a:r>
            <a:r>
              <a:rPr lang="en-US" altLang="en-US" sz="1350" dirty="0">
                <a:solidFill>
                  <a:schemeClr val="bg2">
                    <a:lumMod val="10000"/>
                  </a:schemeClr>
                </a:solidFill>
                <a:latin typeface="Garamond" panose="02020404030301010803" pitchFamily="18" charset="0"/>
              </a:rPr>
              <a:t> et al.  IBD 2014</a:t>
            </a:r>
          </a:p>
          <a:p>
            <a:pPr>
              <a:spcBef>
                <a:spcPct val="0"/>
              </a:spcBef>
              <a:buNone/>
            </a:pPr>
            <a:r>
              <a:rPr lang="en-US" altLang="en-US" sz="1350" i="1" dirty="0">
                <a:solidFill>
                  <a:schemeClr val="bg2">
                    <a:lumMod val="10000"/>
                  </a:schemeClr>
                </a:solidFill>
                <a:latin typeface="Times" panose="02020603050405020304" pitchFamily="18" charset="0"/>
                <a:cs typeface="Times" panose="02020603050405020304" pitchFamily="18" charset="0"/>
              </a:rPr>
              <a:t>Park et al., IBD 2019</a:t>
            </a:r>
          </a:p>
          <a:p>
            <a:pPr>
              <a:spcBef>
                <a:spcPct val="0"/>
              </a:spcBef>
              <a:buFontTx/>
              <a:buNone/>
            </a:pPr>
            <a:endParaRPr lang="en-US" altLang="en-US" sz="1350" dirty="0">
              <a:solidFill>
                <a:schemeClr val="bg2">
                  <a:lumMod val="10000"/>
                </a:schemeClr>
              </a:solidFill>
              <a:latin typeface="Garamond" panose="02020404030301010803" pitchFamily="18" charset="0"/>
            </a:endParaRPr>
          </a:p>
        </p:txBody>
      </p:sp>
    </p:spTree>
    <p:extLst>
      <p:ext uri="{BB962C8B-B14F-4D97-AF65-F5344CB8AC3E}">
        <p14:creationId xmlns:p14="http://schemas.microsoft.com/office/powerpoint/2010/main" val="57135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41985" name="Title 1"/>
          <p:cNvSpPr>
            <a:spLocks noGrp="1"/>
          </p:cNvSpPr>
          <p:nvPr>
            <p:ph type="title"/>
          </p:nvPr>
        </p:nvSpPr>
        <p:spPr>
          <a:xfrm>
            <a:off x="1442623" y="376030"/>
            <a:ext cx="7218293" cy="994172"/>
          </a:xfrm>
        </p:spPr>
        <p:txBody>
          <a:bodyPr/>
          <a:lstStyle/>
          <a:p>
            <a:r>
              <a:rPr lang="en-US" altLang="en-US" dirty="0">
                <a:solidFill>
                  <a:schemeClr val="tx1"/>
                </a:solidFill>
                <a:ea typeface="ＭＳ Ｐゴシック" pitchFamily="34" charset="-128"/>
              </a:rPr>
              <a:t>   </a:t>
            </a:r>
            <a:r>
              <a:rPr lang="en-US" altLang="en-US" sz="3000" b="0" dirty="0">
                <a:solidFill>
                  <a:schemeClr val="tx1"/>
                </a:solidFill>
                <a:latin typeface="Arial" panose="020B0604020202020204" pitchFamily="34" charset="0"/>
                <a:ea typeface="ＭＳ Ｐゴシック" pitchFamily="34" charset="-128"/>
                <a:cs typeface="Arial" panose="020B0604020202020204" pitchFamily="34" charset="0"/>
              </a:rPr>
              <a:t>Endoscopic Balloon Dilatation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55152500"/>
              </p:ext>
            </p:extLst>
          </p:nvPr>
        </p:nvGraphicFramePr>
        <p:xfrm>
          <a:off x="350353" y="1789045"/>
          <a:ext cx="8594865" cy="3698753"/>
        </p:xfrm>
        <a:graphic>
          <a:graphicData uri="http://schemas.openxmlformats.org/drawingml/2006/table">
            <a:tbl>
              <a:tblPr firstRow="1" bandRow="1">
                <a:tableStyleId>{5C22544A-7EE6-4342-B048-85BDC9FD1C3A}</a:tableStyleId>
              </a:tblPr>
              <a:tblGrid>
                <a:gridCol w="1776121">
                  <a:extLst>
                    <a:ext uri="{9D8B030D-6E8A-4147-A177-3AD203B41FA5}">
                      <a16:colId xmlns:a16="http://schemas.microsoft.com/office/drawing/2014/main" val="20000"/>
                    </a:ext>
                  </a:extLst>
                </a:gridCol>
                <a:gridCol w="1300709">
                  <a:extLst>
                    <a:ext uri="{9D8B030D-6E8A-4147-A177-3AD203B41FA5}">
                      <a16:colId xmlns:a16="http://schemas.microsoft.com/office/drawing/2014/main" val="20001"/>
                    </a:ext>
                  </a:extLst>
                </a:gridCol>
                <a:gridCol w="1890053">
                  <a:extLst>
                    <a:ext uri="{9D8B030D-6E8A-4147-A177-3AD203B41FA5}">
                      <a16:colId xmlns:a16="http://schemas.microsoft.com/office/drawing/2014/main" val="20002"/>
                    </a:ext>
                  </a:extLst>
                </a:gridCol>
                <a:gridCol w="1719668">
                  <a:extLst>
                    <a:ext uri="{9D8B030D-6E8A-4147-A177-3AD203B41FA5}">
                      <a16:colId xmlns:a16="http://schemas.microsoft.com/office/drawing/2014/main" val="20003"/>
                    </a:ext>
                  </a:extLst>
                </a:gridCol>
                <a:gridCol w="1908314">
                  <a:extLst>
                    <a:ext uri="{9D8B030D-6E8A-4147-A177-3AD203B41FA5}">
                      <a16:colId xmlns:a16="http://schemas.microsoft.com/office/drawing/2014/main" val="20004"/>
                    </a:ext>
                  </a:extLst>
                </a:gridCol>
              </a:tblGrid>
              <a:tr h="914267">
                <a:tc>
                  <a:txBody>
                    <a:bodyPr/>
                    <a:lstStyle/>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Author</a:t>
                      </a:r>
                    </a:p>
                  </a:txBody>
                  <a:tcPr marL="68580" marR="68580" marT="34285" marB="34285"/>
                </a:tc>
                <a:tc>
                  <a:txBody>
                    <a:bodyPr/>
                    <a:lstStyle/>
                    <a:p>
                      <a:r>
                        <a:rPr lang="en-US" sz="1400" dirty="0">
                          <a:solidFill>
                            <a:schemeClr val="tx1"/>
                          </a:solidFill>
                          <a:latin typeface="Arial" panose="020B0604020202020204" pitchFamily="34" charset="0"/>
                          <a:cs typeface="Arial" panose="020B0604020202020204" pitchFamily="34" charset="0"/>
                        </a:rPr>
                        <a:t> </a:t>
                      </a:r>
                    </a:p>
                    <a:p>
                      <a:r>
                        <a:rPr lang="en-US" sz="1200" dirty="0">
                          <a:solidFill>
                            <a:schemeClr val="tx1"/>
                          </a:solidFill>
                          <a:latin typeface="Arial" panose="020B0604020202020204" pitchFamily="34" charset="0"/>
                          <a:cs typeface="Arial" panose="020B0604020202020204" pitchFamily="34" charset="0"/>
                        </a:rPr>
                        <a:t>    </a:t>
                      </a:r>
                    </a:p>
                    <a:p>
                      <a:r>
                        <a:rPr lang="en-US" sz="1200" baseline="0" dirty="0">
                          <a:solidFill>
                            <a:schemeClr val="tx1"/>
                          </a:solidFill>
                          <a:latin typeface="Arial" panose="020B0604020202020204" pitchFamily="34" charset="0"/>
                          <a:cs typeface="Arial" panose="020B0604020202020204" pitchFamily="34" charset="0"/>
                        </a:rPr>
                        <a:t>    No. </a:t>
                      </a:r>
                      <a:r>
                        <a:rPr lang="en-US" sz="1200" dirty="0">
                          <a:solidFill>
                            <a:schemeClr val="tx1"/>
                          </a:solidFill>
                          <a:latin typeface="Arial" panose="020B0604020202020204" pitchFamily="34" charset="0"/>
                          <a:cs typeface="Arial" panose="020B0604020202020204" pitchFamily="34" charset="0"/>
                        </a:rPr>
                        <a:t>Patients</a:t>
                      </a:r>
                    </a:p>
                  </a:txBody>
                  <a:tcPr marL="68580" marR="68580" marT="34285" marB="34285"/>
                </a:tc>
                <a:tc>
                  <a:txBody>
                    <a:bodyPr/>
                    <a:lstStyle/>
                    <a:p>
                      <a:endParaRPr lang="en-US" sz="1200" dirty="0">
                        <a:solidFill>
                          <a:schemeClr val="tx1"/>
                        </a:solidFill>
                        <a:latin typeface="Arial" panose="020B0604020202020204" pitchFamily="34" charset="0"/>
                        <a:cs typeface="Arial" panose="020B0604020202020204" pitchFamily="34" charset="0"/>
                      </a:endParaRPr>
                    </a:p>
                    <a:p>
                      <a:endParaRPr lang="en-US" sz="1200" dirty="0">
                        <a:solidFill>
                          <a:schemeClr val="tx1"/>
                        </a:solidFill>
                        <a:latin typeface="Arial" panose="020B0604020202020204" pitchFamily="34" charset="0"/>
                        <a:cs typeface="Arial" panose="020B0604020202020204" pitchFamily="34" charset="0"/>
                      </a:endParaRPr>
                    </a:p>
                    <a:p>
                      <a:r>
                        <a:rPr lang="en-US" sz="1200" dirty="0">
                          <a:solidFill>
                            <a:schemeClr val="tx1"/>
                          </a:solidFill>
                          <a:latin typeface="Arial" panose="020B0604020202020204" pitchFamily="34" charset="0"/>
                          <a:cs typeface="Arial" panose="020B0604020202020204" pitchFamily="34" charset="0"/>
                        </a:rPr>
                        <a:t>    Technical</a:t>
                      </a:r>
                      <a:r>
                        <a:rPr lang="en-US" sz="1200" baseline="0" dirty="0">
                          <a:solidFill>
                            <a:schemeClr val="tx1"/>
                          </a:solidFill>
                          <a:latin typeface="Arial" panose="020B0604020202020204" pitchFamily="34" charset="0"/>
                          <a:cs typeface="Arial" panose="020B0604020202020204" pitchFamily="34" charset="0"/>
                        </a:rPr>
                        <a:t> success</a:t>
                      </a:r>
                    </a:p>
                    <a:p>
                      <a:r>
                        <a:rPr lang="en-US" sz="1200" baseline="0" dirty="0">
                          <a:solidFill>
                            <a:schemeClr val="tx1"/>
                          </a:solidFill>
                          <a:latin typeface="Arial" panose="020B0604020202020204" pitchFamily="34" charset="0"/>
                          <a:cs typeface="Arial" panose="020B0604020202020204" pitchFamily="34" charset="0"/>
                        </a:rPr>
                        <a:t>                (%)        </a:t>
                      </a:r>
                      <a:endParaRPr lang="en-US" sz="1200" dirty="0">
                        <a:solidFill>
                          <a:schemeClr val="tx1"/>
                        </a:solidFill>
                        <a:latin typeface="Arial" panose="020B0604020202020204" pitchFamily="34" charset="0"/>
                        <a:cs typeface="Arial" panose="020B0604020202020204" pitchFamily="34" charset="0"/>
                      </a:endParaRPr>
                    </a:p>
                  </a:txBody>
                  <a:tcPr marL="68580" marR="68580" marT="34285" marB="34285"/>
                </a:tc>
                <a:tc>
                  <a:txBody>
                    <a:bodyPr/>
                    <a:lstStyle/>
                    <a:p>
                      <a:r>
                        <a:rPr lang="en-US" sz="1200" dirty="0">
                          <a:solidFill>
                            <a:schemeClr val="tx1"/>
                          </a:solidFill>
                          <a:latin typeface="Arial" panose="020B0604020202020204" pitchFamily="34" charset="0"/>
                          <a:cs typeface="Arial" panose="020B0604020202020204" pitchFamily="34" charset="0"/>
                        </a:rPr>
                        <a:t>        </a:t>
                      </a:r>
                    </a:p>
                    <a:p>
                      <a:r>
                        <a:rPr lang="en-US" sz="1200" dirty="0">
                          <a:solidFill>
                            <a:schemeClr val="tx1"/>
                          </a:solidFill>
                          <a:latin typeface="Arial" panose="020B0604020202020204" pitchFamily="34" charset="0"/>
                          <a:cs typeface="Arial" panose="020B0604020202020204" pitchFamily="34" charset="0"/>
                        </a:rPr>
                        <a:t>     </a:t>
                      </a:r>
                    </a:p>
                    <a:p>
                      <a:r>
                        <a:rPr lang="en-US" sz="1200" dirty="0">
                          <a:solidFill>
                            <a:schemeClr val="tx1"/>
                          </a:solidFill>
                          <a:latin typeface="Arial" panose="020B0604020202020204" pitchFamily="34" charset="0"/>
                          <a:cs typeface="Arial" panose="020B0604020202020204" pitchFamily="34" charset="0"/>
                        </a:rPr>
                        <a:t>   Major</a:t>
                      </a:r>
                      <a:r>
                        <a:rPr lang="en-US" sz="1200" baseline="0" dirty="0">
                          <a:solidFill>
                            <a:schemeClr val="tx1"/>
                          </a:solidFill>
                          <a:latin typeface="Arial" panose="020B0604020202020204" pitchFamily="34" charset="0"/>
                          <a:cs typeface="Arial" panose="020B0604020202020204" pitchFamily="34" charset="0"/>
                        </a:rPr>
                        <a:t> Complication     </a:t>
                      </a:r>
                    </a:p>
                    <a:p>
                      <a:r>
                        <a:rPr lang="en-US" sz="1200" baseline="0" dirty="0">
                          <a:solidFill>
                            <a:schemeClr val="tx1"/>
                          </a:solidFill>
                          <a:latin typeface="Arial" panose="020B0604020202020204" pitchFamily="34" charset="0"/>
                          <a:cs typeface="Arial" panose="020B0604020202020204" pitchFamily="34" charset="0"/>
                        </a:rPr>
                        <a:t>               (%)</a:t>
                      </a:r>
                      <a:endParaRPr lang="en-US" sz="1200" dirty="0">
                        <a:solidFill>
                          <a:schemeClr val="tx1"/>
                        </a:solidFill>
                        <a:latin typeface="Arial" panose="020B0604020202020204" pitchFamily="34" charset="0"/>
                        <a:cs typeface="Arial" panose="020B0604020202020204" pitchFamily="34" charset="0"/>
                      </a:endParaRPr>
                    </a:p>
                  </a:txBody>
                  <a:tcPr marL="68580" marR="68580" marT="34285" marB="34285"/>
                </a:tc>
                <a:tc>
                  <a:txBody>
                    <a:bodyPr/>
                    <a:lstStyle/>
                    <a:p>
                      <a:endParaRPr lang="en-US" sz="1200" dirty="0">
                        <a:solidFill>
                          <a:schemeClr val="tx1"/>
                        </a:solidFill>
                        <a:latin typeface="Arial" panose="020B0604020202020204" pitchFamily="34" charset="0"/>
                        <a:cs typeface="Arial" panose="020B0604020202020204" pitchFamily="34" charset="0"/>
                      </a:endParaRPr>
                    </a:p>
                    <a:p>
                      <a:r>
                        <a:rPr lang="en-US" sz="1200" dirty="0">
                          <a:solidFill>
                            <a:schemeClr val="tx1"/>
                          </a:solidFill>
                          <a:latin typeface="Arial" panose="020B0604020202020204" pitchFamily="34" charset="0"/>
                          <a:cs typeface="Arial" panose="020B0604020202020204" pitchFamily="34" charset="0"/>
                        </a:rPr>
                        <a:t>    </a:t>
                      </a:r>
                    </a:p>
                    <a:p>
                      <a:r>
                        <a:rPr lang="en-US" sz="1200" dirty="0">
                          <a:solidFill>
                            <a:schemeClr val="tx1"/>
                          </a:solidFill>
                          <a:latin typeface="Arial" panose="020B0604020202020204" pitchFamily="34" charset="0"/>
                          <a:cs typeface="Arial" panose="020B0604020202020204" pitchFamily="34" charset="0"/>
                        </a:rPr>
                        <a:t>    Surgical Intervention    </a:t>
                      </a:r>
                    </a:p>
                    <a:p>
                      <a:r>
                        <a:rPr lang="en-US" sz="1200" baseline="0" dirty="0">
                          <a:solidFill>
                            <a:schemeClr val="tx1"/>
                          </a:solidFill>
                          <a:latin typeface="Arial" panose="020B0604020202020204" pitchFamily="34" charset="0"/>
                          <a:cs typeface="Arial" panose="020B0604020202020204" pitchFamily="34" charset="0"/>
                        </a:rPr>
                        <a:t>                 (%)</a:t>
                      </a:r>
                      <a:endParaRPr lang="en-US" sz="1200" dirty="0">
                        <a:solidFill>
                          <a:schemeClr val="tx1"/>
                        </a:solidFill>
                        <a:latin typeface="Arial" panose="020B0604020202020204" pitchFamily="34" charset="0"/>
                        <a:cs typeface="Arial" panose="020B0604020202020204" pitchFamily="34" charset="0"/>
                      </a:endParaRPr>
                    </a:p>
                  </a:txBody>
                  <a:tcPr marL="68580" marR="68580" marT="34285" marB="34285"/>
                </a:tc>
                <a:extLst>
                  <a:ext uri="{0D108BD9-81ED-4DB2-BD59-A6C34878D82A}">
                    <a16:rowId xmlns:a16="http://schemas.microsoft.com/office/drawing/2014/main" val="10000"/>
                  </a:ext>
                </a:extLst>
              </a:tr>
              <a:tr h="278090">
                <a:tc>
                  <a:txBody>
                    <a:bodyPr/>
                    <a:lstStyle/>
                    <a:p>
                      <a:r>
                        <a:rPr lang="en-US" sz="1400" dirty="0" err="1">
                          <a:latin typeface="Arial" panose="020B0604020202020204" pitchFamily="34" charset="0"/>
                          <a:cs typeface="Arial" panose="020B0604020202020204" pitchFamily="34" charset="0"/>
                        </a:rPr>
                        <a:t>Couckuyt</a:t>
                      </a:r>
                      <a:r>
                        <a:rPr lang="en-US" sz="1400" dirty="0">
                          <a:latin typeface="Arial" panose="020B0604020202020204" pitchFamily="34" charset="0"/>
                          <a:cs typeface="Arial" panose="020B0604020202020204" pitchFamily="34" charset="0"/>
                        </a:rPr>
                        <a:t> et al</a:t>
                      </a:r>
                    </a:p>
                  </a:txBody>
                  <a:tcPr marL="68580" marR="68580" marT="34285" marB="34285"/>
                </a:tc>
                <a:tc>
                  <a:txBody>
                    <a:bodyPr/>
                    <a:lstStyle/>
                    <a:p>
                      <a:r>
                        <a:rPr lang="en-US" sz="1400" dirty="0">
                          <a:latin typeface="Arial" panose="020B0604020202020204" pitchFamily="34" charset="0"/>
                          <a:cs typeface="Arial" panose="020B0604020202020204" pitchFamily="34" charset="0"/>
                        </a:rPr>
                        <a:t>       55</a:t>
                      </a:r>
                    </a:p>
                  </a:txBody>
                  <a:tcPr marL="68580" marR="68580" marT="34285" marB="34285"/>
                </a:tc>
                <a:tc>
                  <a:txBody>
                    <a:bodyPr/>
                    <a:lstStyle/>
                    <a:p>
                      <a:r>
                        <a:rPr lang="en-US" sz="1400" dirty="0">
                          <a:latin typeface="Arial" panose="020B0604020202020204" pitchFamily="34" charset="0"/>
                          <a:cs typeface="Arial" panose="020B0604020202020204" pitchFamily="34" charset="0"/>
                        </a:rPr>
                        <a:t>              90</a:t>
                      </a:r>
                    </a:p>
                  </a:txBody>
                  <a:tcPr marL="68580" marR="68580" marT="34285" marB="34285"/>
                </a:tc>
                <a:tc>
                  <a:txBody>
                    <a:bodyPr/>
                    <a:lstStyle/>
                    <a:p>
                      <a:r>
                        <a:rPr lang="en-US" sz="1400" dirty="0">
                          <a:latin typeface="Arial" panose="020B0604020202020204" pitchFamily="34" charset="0"/>
                          <a:cs typeface="Arial" panose="020B0604020202020204" pitchFamily="34" charset="0"/>
                        </a:rPr>
                        <a:t>              11</a:t>
                      </a:r>
                    </a:p>
                  </a:txBody>
                  <a:tcPr marL="68580" marR="68580" marT="34285" marB="34285"/>
                </a:tc>
                <a:tc>
                  <a:txBody>
                    <a:bodyPr/>
                    <a:lstStyle/>
                    <a:p>
                      <a:r>
                        <a:rPr lang="en-US" sz="1400" dirty="0">
                          <a:latin typeface="Arial" panose="020B0604020202020204" pitchFamily="34" charset="0"/>
                          <a:cs typeface="Arial" panose="020B0604020202020204" pitchFamily="34" charset="0"/>
                        </a:rPr>
                        <a:t>                35</a:t>
                      </a:r>
                    </a:p>
                  </a:txBody>
                  <a:tcPr marL="68580" marR="68580" marT="34285" marB="34285"/>
                </a:tc>
                <a:extLst>
                  <a:ext uri="{0D108BD9-81ED-4DB2-BD59-A6C34878D82A}">
                    <a16:rowId xmlns:a16="http://schemas.microsoft.com/office/drawing/2014/main" val="10001"/>
                  </a:ext>
                </a:extLst>
              </a:tr>
              <a:tr h="305968">
                <a:tc>
                  <a:txBody>
                    <a:bodyPr/>
                    <a:lstStyle/>
                    <a:p>
                      <a:r>
                        <a:rPr lang="en-US" sz="1400" dirty="0">
                          <a:latin typeface="Arial" panose="020B0604020202020204" pitchFamily="34" charset="0"/>
                          <a:cs typeface="Arial" panose="020B0604020202020204" pitchFamily="34" charset="0"/>
                        </a:rPr>
                        <a:t>Thomas-</a:t>
                      </a:r>
                      <a:r>
                        <a:rPr lang="en-US" sz="1400" baseline="0" dirty="0">
                          <a:latin typeface="Arial" panose="020B0604020202020204" pitchFamily="34" charset="0"/>
                          <a:cs typeface="Arial" panose="020B0604020202020204" pitchFamily="34" charset="0"/>
                        </a:rPr>
                        <a:t> Gibson et al</a:t>
                      </a:r>
                      <a:endParaRPr lang="en-US" sz="1400" dirty="0">
                        <a:latin typeface="Arial" panose="020B0604020202020204" pitchFamily="34" charset="0"/>
                        <a:cs typeface="Arial" panose="020B0604020202020204" pitchFamily="34" charset="0"/>
                      </a:endParaRPr>
                    </a:p>
                  </a:txBody>
                  <a:tcPr marL="68580" marR="68580" marT="34285" marB="34285"/>
                </a:tc>
                <a:tc>
                  <a:txBody>
                    <a:bodyPr/>
                    <a:lstStyle/>
                    <a:p>
                      <a:r>
                        <a:rPr lang="en-US" sz="1400" dirty="0">
                          <a:latin typeface="Arial" panose="020B0604020202020204" pitchFamily="34" charset="0"/>
                          <a:cs typeface="Arial" panose="020B0604020202020204" pitchFamily="34" charset="0"/>
                        </a:rPr>
                        <a:t>       59</a:t>
                      </a:r>
                    </a:p>
                  </a:txBody>
                  <a:tcPr marL="68580" marR="68580" marT="34285" marB="34285"/>
                </a:tc>
                <a:tc>
                  <a:txBody>
                    <a:bodyPr/>
                    <a:lstStyle/>
                    <a:p>
                      <a:r>
                        <a:rPr lang="en-US" sz="1400" dirty="0">
                          <a:latin typeface="Arial" panose="020B0604020202020204" pitchFamily="34" charset="0"/>
                          <a:cs typeface="Arial" panose="020B0604020202020204" pitchFamily="34" charset="0"/>
                        </a:rPr>
                        <a:t>              74</a:t>
                      </a:r>
                    </a:p>
                  </a:txBody>
                  <a:tcPr marL="68580" marR="68580" marT="34285" marB="34285"/>
                </a:tc>
                <a:tc>
                  <a:txBody>
                    <a:bodyPr/>
                    <a:lstStyle/>
                    <a:p>
                      <a:r>
                        <a:rPr lang="en-US" sz="1400" dirty="0">
                          <a:latin typeface="Arial" panose="020B0604020202020204" pitchFamily="34" charset="0"/>
                          <a:cs typeface="Arial" panose="020B0604020202020204" pitchFamily="34" charset="0"/>
                        </a:rPr>
                        <a:t>               3</a:t>
                      </a:r>
                    </a:p>
                  </a:txBody>
                  <a:tcPr marL="68580" marR="68580" marT="34285" marB="34285"/>
                </a:tc>
                <a:tc>
                  <a:txBody>
                    <a:bodyPr/>
                    <a:lstStyle/>
                    <a:p>
                      <a:r>
                        <a:rPr lang="en-US" sz="1400" dirty="0">
                          <a:latin typeface="Arial" panose="020B0604020202020204" pitchFamily="34" charset="0"/>
                          <a:cs typeface="Arial" panose="020B0604020202020204" pitchFamily="34" charset="0"/>
                        </a:rPr>
                        <a:t>                61</a:t>
                      </a:r>
                    </a:p>
                  </a:txBody>
                  <a:tcPr marL="68580" marR="68580" marT="34285" marB="34285"/>
                </a:tc>
                <a:extLst>
                  <a:ext uri="{0D108BD9-81ED-4DB2-BD59-A6C34878D82A}">
                    <a16:rowId xmlns:a16="http://schemas.microsoft.com/office/drawing/2014/main" val="10002"/>
                  </a:ext>
                </a:extLst>
              </a:tr>
              <a:tr h="278090">
                <a:tc>
                  <a:txBody>
                    <a:bodyPr/>
                    <a:lstStyle/>
                    <a:p>
                      <a:r>
                        <a:rPr lang="en-US" sz="1400" dirty="0">
                          <a:latin typeface="Arial" panose="020B0604020202020204" pitchFamily="34" charset="0"/>
                          <a:cs typeface="Arial" panose="020B0604020202020204" pitchFamily="34" charset="0"/>
                        </a:rPr>
                        <a:t>Hagel et al</a:t>
                      </a:r>
                    </a:p>
                  </a:txBody>
                  <a:tcPr marL="68580" marR="68580" marT="34285" marB="34285"/>
                </a:tc>
                <a:tc>
                  <a:txBody>
                    <a:bodyPr/>
                    <a:lstStyle/>
                    <a:p>
                      <a:r>
                        <a:rPr lang="en-US" sz="1400" dirty="0">
                          <a:latin typeface="Arial" panose="020B0604020202020204" pitchFamily="34" charset="0"/>
                          <a:cs typeface="Arial" panose="020B0604020202020204" pitchFamily="34" charset="0"/>
                        </a:rPr>
                        <a:t>       77</a:t>
                      </a:r>
                    </a:p>
                  </a:txBody>
                  <a:tcPr marL="68580" marR="68580" marT="34285" marB="34285"/>
                </a:tc>
                <a:tc>
                  <a:txBody>
                    <a:bodyPr/>
                    <a:lstStyle/>
                    <a:p>
                      <a:r>
                        <a:rPr lang="en-US" sz="1400" dirty="0">
                          <a:latin typeface="Arial" panose="020B0604020202020204" pitchFamily="34" charset="0"/>
                          <a:cs typeface="Arial" panose="020B0604020202020204" pitchFamily="34" charset="0"/>
                        </a:rPr>
                        <a:t>              65</a:t>
                      </a:r>
                    </a:p>
                  </a:txBody>
                  <a:tcPr marL="68580" marR="68580" marT="34285" marB="34285"/>
                </a:tc>
                <a:tc>
                  <a:txBody>
                    <a:bodyPr/>
                    <a:lstStyle/>
                    <a:p>
                      <a:r>
                        <a:rPr lang="en-US" sz="1400" dirty="0">
                          <a:latin typeface="Arial" panose="020B0604020202020204" pitchFamily="34" charset="0"/>
                          <a:cs typeface="Arial" panose="020B0604020202020204" pitchFamily="34" charset="0"/>
                        </a:rPr>
                        <a:t>              10</a:t>
                      </a:r>
                    </a:p>
                  </a:txBody>
                  <a:tcPr marL="68580" marR="68580" marT="34285" marB="34285"/>
                </a:tc>
                <a:tc>
                  <a:txBody>
                    <a:bodyPr/>
                    <a:lstStyle/>
                    <a:p>
                      <a:r>
                        <a:rPr lang="en-US" sz="1400" dirty="0">
                          <a:latin typeface="Arial" panose="020B0604020202020204" pitchFamily="34" charset="0"/>
                          <a:cs typeface="Arial" panose="020B0604020202020204" pitchFamily="34" charset="0"/>
                        </a:rPr>
                        <a:t>                35</a:t>
                      </a:r>
                    </a:p>
                  </a:txBody>
                  <a:tcPr marL="68580" marR="68580" marT="34285" marB="34285"/>
                </a:tc>
                <a:extLst>
                  <a:ext uri="{0D108BD9-81ED-4DB2-BD59-A6C34878D82A}">
                    <a16:rowId xmlns:a16="http://schemas.microsoft.com/office/drawing/2014/main" val="10003"/>
                  </a:ext>
                </a:extLst>
              </a:tr>
              <a:tr h="315686">
                <a:tc>
                  <a:txBody>
                    <a:bodyPr/>
                    <a:lstStyle/>
                    <a:p>
                      <a:r>
                        <a:rPr lang="en-US" sz="1400" dirty="0">
                          <a:latin typeface="Arial" panose="020B0604020202020204" pitchFamily="34" charset="0"/>
                          <a:cs typeface="Arial" panose="020B0604020202020204" pitchFamily="34" charset="0"/>
                        </a:rPr>
                        <a:t>Gustavsson</a:t>
                      </a:r>
                      <a:r>
                        <a:rPr lang="en-US" sz="1400" baseline="0" dirty="0">
                          <a:latin typeface="Arial" panose="020B0604020202020204" pitchFamily="34" charset="0"/>
                          <a:cs typeface="Arial" panose="020B0604020202020204" pitchFamily="34" charset="0"/>
                        </a:rPr>
                        <a:t> et al</a:t>
                      </a:r>
                      <a:endParaRPr lang="en-US" sz="1400" dirty="0">
                        <a:latin typeface="Arial" panose="020B0604020202020204" pitchFamily="34" charset="0"/>
                        <a:cs typeface="Arial" panose="020B0604020202020204" pitchFamily="34" charset="0"/>
                      </a:endParaRPr>
                    </a:p>
                  </a:txBody>
                  <a:tcPr marL="68580" marR="68580" marT="34285" marB="34285"/>
                </a:tc>
                <a:tc>
                  <a:txBody>
                    <a:bodyPr/>
                    <a:lstStyle/>
                    <a:p>
                      <a:r>
                        <a:rPr lang="en-US" sz="1400" dirty="0">
                          <a:latin typeface="Arial" panose="020B0604020202020204" pitchFamily="34" charset="0"/>
                          <a:cs typeface="Arial" panose="020B0604020202020204" pitchFamily="34" charset="0"/>
                        </a:rPr>
                        <a:t>     178</a:t>
                      </a:r>
                    </a:p>
                  </a:txBody>
                  <a:tcPr marL="68580" marR="68580" marT="34285" marB="34285"/>
                </a:tc>
                <a:tc>
                  <a:txBody>
                    <a:bodyPr/>
                    <a:lstStyle/>
                    <a:p>
                      <a:r>
                        <a:rPr lang="en-US" sz="1400" dirty="0">
                          <a:latin typeface="Arial" panose="020B0604020202020204" pitchFamily="34" charset="0"/>
                          <a:cs typeface="Arial" panose="020B0604020202020204" pitchFamily="34" charset="0"/>
                        </a:rPr>
                        <a:t>              89</a:t>
                      </a:r>
                    </a:p>
                  </a:txBody>
                  <a:tcPr marL="68580" marR="68580" marT="34285" marB="34285"/>
                </a:tc>
                <a:tc>
                  <a:txBody>
                    <a:bodyPr/>
                    <a:lstStyle/>
                    <a:p>
                      <a:r>
                        <a:rPr lang="en-US" sz="1400" dirty="0">
                          <a:latin typeface="Arial" panose="020B0604020202020204" pitchFamily="34" charset="0"/>
                          <a:cs typeface="Arial" panose="020B0604020202020204" pitchFamily="34" charset="0"/>
                        </a:rPr>
                        <a:t>              11</a:t>
                      </a:r>
                    </a:p>
                  </a:txBody>
                  <a:tcPr marL="68580" marR="68580" marT="34285" marB="34285"/>
                </a:tc>
                <a:tc>
                  <a:txBody>
                    <a:bodyPr/>
                    <a:lstStyle/>
                    <a:p>
                      <a:r>
                        <a:rPr lang="en-US" sz="1400" dirty="0">
                          <a:latin typeface="Arial" panose="020B0604020202020204" pitchFamily="34" charset="0"/>
                          <a:cs typeface="Arial" panose="020B0604020202020204" pitchFamily="34" charset="0"/>
                        </a:rPr>
                        <a:t>                36</a:t>
                      </a:r>
                    </a:p>
                  </a:txBody>
                  <a:tcPr marL="68580" marR="68580" marT="34285" marB="34285"/>
                </a:tc>
                <a:extLst>
                  <a:ext uri="{0D108BD9-81ED-4DB2-BD59-A6C34878D82A}">
                    <a16:rowId xmlns:a16="http://schemas.microsoft.com/office/drawing/2014/main" val="10004"/>
                  </a:ext>
                </a:extLst>
              </a:tr>
              <a:tr h="278090">
                <a:tc>
                  <a:txBody>
                    <a:bodyPr/>
                    <a:lstStyle/>
                    <a:p>
                      <a:r>
                        <a:rPr lang="en-US" sz="1400" dirty="0" err="1">
                          <a:latin typeface="Arial" panose="020B0604020202020204" pitchFamily="34" charset="0"/>
                          <a:cs typeface="Arial" panose="020B0604020202020204" pitchFamily="34" charset="0"/>
                        </a:rPr>
                        <a:t>Thienpont</a:t>
                      </a:r>
                      <a:r>
                        <a:rPr lang="en-US" sz="1400" baseline="0" dirty="0">
                          <a:latin typeface="Arial" panose="020B0604020202020204" pitchFamily="34" charset="0"/>
                          <a:cs typeface="Arial" panose="020B0604020202020204" pitchFamily="34" charset="0"/>
                        </a:rPr>
                        <a:t> et al</a:t>
                      </a:r>
                      <a:endParaRPr lang="en-US" sz="1400" dirty="0">
                        <a:latin typeface="Arial" panose="020B0604020202020204" pitchFamily="34" charset="0"/>
                        <a:cs typeface="Arial" panose="020B0604020202020204" pitchFamily="34" charset="0"/>
                      </a:endParaRPr>
                    </a:p>
                  </a:txBody>
                  <a:tcPr marL="68580" marR="68580" marT="34285" marB="34285"/>
                </a:tc>
                <a:tc>
                  <a:txBody>
                    <a:bodyPr/>
                    <a:lstStyle/>
                    <a:p>
                      <a:r>
                        <a:rPr lang="en-US" sz="1400" dirty="0">
                          <a:latin typeface="Arial" panose="020B0604020202020204" pitchFamily="34" charset="0"/>
                          <a:cs typeface="Arial" panose="020B0604020202020204" pitchFamily="34" charset="0"/>
                        </a:rPr>
                        <a:t>     138</a:t>
                      </a:r>
                    </a:p>
                  </a:txBody>
                  <a:tcPr marL="68580" marR="68580" marT="34285" marB="34285"/>
                </a:tc>
                <a:tc>
                  <a:txBody>
                    <a:bodyPr/>
                    <a:lstStyle/>
                    <a:p>
                      <a:r>
                        <a:rPr lang="en-US" sz="1400" dirty="0">
                          <a:latin typeface="Arial" panose="020B0604020202020204" pitchFamily="34" charset="0"/>
                          <a:cs typeface="Arial" panose="020B0604020202020204" pitchFamily="34" charset="0"/>
                        </a:rPr>
                        <a:t>              97</a:t>
                      </a:r>
                    </a:p>
                  </a:txBody>
                  <a:tcPr marL="68580" marR="68580" marT="34285" marB="34285"/>
                </a:tc>
                <a:tc>
                  <a:txBody>
                    <a:bodyPr/>
                    <a:lstStyle/>
                    <a:p>
                      <a:r>
                        <a:rPr lang="en-US" sz="1400" dirty="0">
                          <a:latin typeface="Arial" panose="020B0604020202020204" pitchFamily="34" charset="0"/>
                          <a:cs typeface="Arial" panose="020B0604020202020204" pitchFamily="34" charset="0"/>
                        </a:rPr>
                        <a:t>               8</a:t>
                      </a:r>
                    </a:p>
                  </a:txBody>
                  <a:tcPr marL="68580" marR="68580" marT="34285" marB="34285"/>
                </a:tc>
                <a:tc>
                  <a:txBody>
                    <a:bodyPr/>
                    <a:lstStyle/>
                    <a:p>
                      <a:r>
                        <a:rPr lang="en-US" sz="1400" dirty="0">
                          <a:latin typeface="Arial" panose="020B0604020202020204" pitchFamily="34" charset="0"/>
                          <a:cs typeface="Arial" panose="020B0604020202020204" pitchFamily="34" charset="0"/>
                        </a:rPr>
                        <a:t>                24</a:t>
                      </a:r>
                    </a:p>
                  </a:txBody>
                  <a:tcPr marL="68580" marR="68580" marT="34285" marB="34285"/>
                </a:tc>
                <a:extLst>
                  <a:ext uri="{0D108BD9-81ED-4DB2-BD59-A6C34878D82A}">
                    <a16:rowId xmlns:a16="http://schemas.microsoft.com/office/drawing/2014/main" val="10005"/>
                  </a:ext>
                </a:extLst>
              </a:tr>
              <a:tr h="278090">
                <a:tc>
                  <a:txBody>
                    <a:bodyPr/>
                    <a:lstStyle/>
                    <a:p>
                      <a:r>
                        <a:rPr lang="en-US" sz="1400" dirty="0">
                          <a:latin typeface="Arial" panose="020B0604020202020204" pitchFamily="34" charset="0"/>
                          <a:cs typeface="Arial" panose="020B0604020202020204" pitchFamily="34" charset="0"/>
                        </a:rPr>
                        <a:t>Mueller et al</a:t>
                      </a:r>
                    </a:p>
                  </a:txBody>
                  <a:tcPr marL="68580" marR="68580" marT="34285" marB="34285"/>
                </a:tc>
                <a:tc>
                  <a:txBody>
                    <a:bodyPr/>
                    <a:lstStyle/>
                    <a:p>
                      <a:r>
                        <a:rPr lang="en-US" sz="1400" dirty="0">
                          <a:latin typeface="Arial" panose="020B0604020202020204" pitchFamily="34" charset="0"/>
                          <a:cs typeface="Arial" panose="020B0604020202020204" pitchFamily="34" charset="0"/>
                        </a:rPr>
                        <a:t>      55</a:t>
                      </a:r>
                    </a:p>
                  </a:txBody>
                  <a:tcPr marL="68580" marR="68580" marT="34285" marB="34285"/>
                </a:tc>
                <a:tc>
                  <a:txBody>
                    <a:bodyPr/>
                    <a:lstStyle/>
                    <a:p>
                      <a:r>
                        <a:rPr lang="en-US" sz="1400" dirty="0">
                          <a:latin typeface="Arial" panose="020B0604020202020204" pitchFamily="34" charset="0"/>
                          <a:cs typeface="Arial" panose="020B0604020202020204" pitchFamily="34" charset="0"/>
                        </a:rPr>
                        <a:t>              95</a:t>
                      </a:r>
                    </a:p>
                  </a:txBody>
                  <a:tcPr marL="68580" marR="68580" marT="34285" marB="34285"/>
                </a:tc>
                <a:tc>
                  <a:txBody>
                    <a:bodyPr/>
                    <a:lstStyle/>
                    <a:p>
                      <a:r>
                        <a:rPr lang="en-US" sz="1400" dirty="0">
                          <a:latin typeface="Arial" panose="020B0604020202020204" pitchFamily="34" charset="0"/>
                          <a:cs typeface="Arial" panose="020B0604020202020204" pitchFamily="34" charset="0"/>
                        </a:rPr>
                        <a:t>               2 </a:t>
                      </a:r>
                    </a:p>
                  </a:txBody>
                  <a:tcPr marL="68580" marR="68580" marT="34285" marB="34285"/>
                </a:tc>
                <a:tc>
                  <a:txBody>
                    <a:bodyPr/>
                    <a:lstStyle/>
                    <a:p>
                      <a:r>
                        <a:rPr lang="en-US" sz="1400" dirty="0">
                          <a:latin typeface="Arial" panose="020B0604020202020204" pitchFamily="34" charset="0"/>
                          <a:cs typeface="Arial" panose="020B0604020202020204" pitchFamily="34" charset="0"/>
                        </a:rPr>
                        <a:t>                24</a:t>
                      </a:r>
                    </a:p>
                  </a:txBody>
                  <a:tcPr marL="68580" marR="68580" marT="34285" marB="34285"/>
                </a:tc>
                <a:extLst>
                  <a:ext uri="{0D108BD9-81ED-4DB2-BD59-A6C34878D82A}">
                    <a16:rowId xmlns:a16="http://schemas.microsoft.com/office/drawing/2014/main" val="10006"/>
                  </a:ext>
                </a:extLst>
              </a:tr>
              <a:tr h="278090">
                <a:tc>
                  <a:txBody>
                    <a:bodyPr/>
                    <a:lstStyle/>
                    <a:p>
                      <a:r>
                        <a:rPr lang="en-US" sz="1400" dirty="0" err="1">
                          <a:latin typeface="Arial" panose="020B0604020202020204" pitchFamily="34" charset="0"/>
                          <a:cs typeface="Arial" panose="020B0604020202020204" pitchFamily="34" charset="0"/>
                        </a:rPr>
                        <a:t>Atreja</a:t>
                      </a:r>
                      <a:r>
                        <a:rPr lang="en-US" sz="1400" dirty="0">
                          <a:latin typeface="Arial" panose="020B0604020202020204" pitchFamily="34" charset="0"/>
                          <a:cs typeface="Arial" panose="020B0604020202020204" pitchFamily="34" charset="0"/>
                        </a:rPr>
                        <a:t> et al</a:t>
                      </a:r>
                      <a:r>
                        <a:rPr lang="en-US" sz="1400" baseline="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txBody>
                  <a:tcPr marL="68580" marR="68580" marT="34285" marB="34285"/>
                </a:tc>
                <a:tc>
                  <a:txBody>
                    <a:bodyPr/>
                    <a:lstStyle/>
                    <a:p>
                      <a:r>
                        <a:rPr lang="en-US" sz="1400" dirty="0">
                          <a:latin typeface="Arial" panose="020B0604020202020204" pitchFamily="34" charset="0"/>
                          <a:cs typeface="Arial" panose="020B0604020202020204" pitchFamily="34" charset="0"/>
                        </a:rPr>
                        <a:t>     128</a:t>
                      </a:r>
                    </a:p>
                  </a:txBody>
                  <a:tcPr marL="68580" marR="68580" marT="34285" marB="34285"/>
                </a:tc>
                <a:tc>
                  <a:txBody>
                    <a:bodyPr/>
                    <a:lstStyle/>
                    <a:p>
                      <a:r>
                        <a:rPr lang="en-US" sz="1400" dirty="0">
                          <a:latin typeface="Arial" panose="020B0604020202020204" pitchFamily="34" charset="0"/>
                          <a:cs typeface="Arial" panose="020B0604020202020204" pitchFamily="34" charset="0"/>
                        </a:rPr>
                        <a:t>              83</a:t>
                      </a:r>
                    </a:p>
                  </a:txBody>
                  <a:tcPr marL="68580" marR="68580" marT="34285" marB="34285"/>
                </a:tc>
                <a:tc>
                  <a:txBody>
                    <a:bodyPr/>
                    <a:lstStyle/>
                    <a:p>
                      <a:r>
                        <a:rPr lang="en-US" sz="1400" dirty="0">
                          <a:latin typeface="Arial" panose="020B0604020202020204" pitchFamily="34" charset="0"/>
                          <a:cs typeface="Arial" panose="020B0604020202020204" pitchFamily="34" charset="0"/>
                        </a:rPr>
                        <a:t>               3</a:t>
                      </a:r>
                    </a:p>
                  </a:txBody>
                  <a:tcPr marL="68580" marR="68580" marT="34285" marB="34285"/>
                </a:tc>
                <a:tc>
                  <a:txBody>
                    <a:bodyPr/>
                    <a:lstStyle/>
                    <a:p>
                      <a:r>
                        <a:rPr lang="en-US" sz="1400" dirty="0">
                          <a:latin typeface="Arial" panose="020B0604020202020204" pitchFamily="34" charset="0"/>
                          <a:cs typeface="Arial" panose="020B0604020202020204" pitchFamily="34" charset="0"/>
                        </a:rPr>
                        <a:t>                33</a:t>
                      </a:r>
                    </a:p>
                  </a:txBody>
                  <a:tcPr marL="68580" marR="68580" marT="34285" marB="34285"/>
                </a:tc>
                <a:extLst>
                  <a:ext uri="{0D108BD9-81ED-4DB2-BD59-A6C34878D82A}">
                    <a16:rowId xmlns:a16="http://schemas.microsoft.com/office/drawing/2014/main" val="10007"/>
                  </a:ext>
                </a:extLst>
              </a:tr>
              <a:tr h="274310">
                <a:tc>
                  <a:txBody>
                    <a:bodyPr/>
                    <a:lstStyle/>
                    <a:p>
                      <a:r>
                        <a:rPr lang="en-US" sz="1400" dirty="0">
                          <a:latin typeface="Arial" panose="020B0604020202020204" pitchFamily="34" charset="0"/>
                          <a:cs typeface="Arial" panose="020B0604020202020204" pitchFamily="34" charset="0"/>
                        </a:rPr>
                        <a:t>Andujar X et al</a:t>
                      </a:r>
                    </a:p>
                  </a:txBody>
                  <a:tcPr marL="68580" marR="68580" marT="34285" marB="34285"/>
                </a:tc>
                <a:tc>
                  <a:txBody>
                    <a:bodyPr/>
                    <a:lstStyle/>
                    <a:p>
                      <a:r>
                        <a:rPr lang="en-US" sz="1400" dirty="0">
                          <a:latin typeface="Arial" panose="020B0604020202020204" pitchFamily="34" charset="0"/>
                          <a:cs typeface="Arial" panose="020B0604020202020204" pitchFamily="34" charset="0"/>
                        </a:rPr>
                        <a:t>     187</a:t>
                      </a:r>
                    </a:p>
                  </a:txBody>
                  <a:tcPr marL="68580" marR="68580" marT="34285" marB="34285"/>
                </a:tc>
                <a:tc>
                  <a:txBody>
                    <a:bodyPr/>
                    <a:lstStyle/>
                    <a:p>
                      <a:r>
                        <a:rPr lang="en-US" sz="1400" dirty="0">
                          <a:latin typeface="Arial" panose="020B0604020202020204" pitchFamily="34" charset="0"/>
                          <a:cs typeface="Arial" panose="020B0604020202020204" pitchFamily="34" charset="0"/>
                        </a:rPr>
                        <a:t>            79.5</a:t>
                      </a:r>
                    </a:p>
                  </a:txBody>
                  <a:tcPr marL="68580" marR="68580" marT="34285" marB="34285"/>
                </a:tc>
                <a:tc>
                  <a:txBody>
                    <a:bodyPr/>
                    <a:lstStyle/>
                    <a:p>
                      <a:r>
                        <a:rPr lang="en-US" sz="1400" dirty="0">
                          <a:latin typeface="Arial" panose="020B0604020202020204" pitchFamily="34" charset="0"/>
                          <a:cs typeface="Arial" panose="020B0604020202020204" pitchFamily="34" charset="0"/>
                        </a:rPr>
                        <a:t>             1.3</a:t>
                      </a:r>
                    </a:p>
                  </a:txBody>
                  <a:tcPr marL="68580" marR="68580" marT="34285" marB="34285"/>
                </a:tc>
                <a:tc>
                  <a:txBody>
                    <a:bodyPr/>
                    <a:lstStyle/>
                    <a:p>
                      <a:r>
                        <a:rPr lang="en-US" sz="1400" dirty="0">
                          <a:latin typeface="Arial" panose="020B0604020202020204" pitchFamily="34" charset="0"/>
                          <a:cs typeface="Arial" panose="020B0604020202020204" pitchFamily="34" charset="0"/>
                        </a:rPr>
                        <a:t>                23 </a:t>
                      </a:r>
                    </a:p>
                  </a:txBody>
                  <a:tcPr marL="68580" marR="68580" marT="34285" marB="34285"/>
                </a:tc>
                <a:extLst>
                  <a:ext uri="{0D108BD9-81ED-4DB2-BD59-A6C34878D82A}">
                    <a16:rowId xmlns:a16="http://schemas.microsoft.com/office/drawing/2014/main" val="1193035727"/>
                  </a:ext>
                </a:extLst>
              </a:tr>
              <a:tr h="278090">
                <a:tc>
                  <a:txBody>
                    <a:bodyPr/>
                    <a:lstStyle/>
                    <a:p>
                      <a:r>
                        <a:rPr lang="en-US" sz="1400" dirty="0" err="1">
                          <a:latin typeface="Arial" panose="020B0604020202020204" pitchFamily="34" charset="0"/>
                          <a:cs typeface="Arial" panose="020B0604020202020204" pitchFamily="34" charset="0"/>
                        </a:rPr>
                        <a:t>Sivasailam</a:t>
                      </a:r>
                      <a:r>
                        <a:rPr lang="en-US" sz="1400" dirty="0">
                          <a:latin typeface="Arial" panose="020B0604020202020204" pitchFamily="34" charset="0"/>
                          <a:cs typeface="Arial" panose="020B0604020202020204" pitchFamily="34" charset="0"/>
                        </a:rPr>
                        <a:t> B et al</a:t>
                      </a:r>
                    </a:p>
                  </a:txBody>
                  <a:tcPr marL="68580" marR="68580" marT="34285" marB="34285"/>
                </a:tc>
                <a:tc>
                  <a:txBody>
                    <a:bodyPr/>
                    <a:lstStyle/>
                    <a:p>
                      <a:r>
                        <a:rPr lang="en-US" sz="1400" dirty="0">
                          <a:latin typeface="Arial" panose="020B0604020202020204" pitchFamily="34" charset="0"/>
                          <a:cs typeface="Arial" panose="020B0604020202020204" pitchFamily="34" charset="0"/>
                        </a:rPr>
                        <a:t>      99</a:t>
                      </a:r>
                    </a:p>
                  </a:txBody>
                  <a:tcPr marL="68580" marR="68580" marT="34285" marB="34285"/>
                </a:tc>
                <a:tc>
                  <a:txBody>
                    <a:bodyPr/>
                    <a:lstStyle/>
                    <a:p>
                      <a:r>
                        <a:rPr lang="en-US" sz="1400" dirty="0">
                          <a:latin typeface="Arial" panose="020B0604020202020204" pitchFamily="34" charset="0"/>
                          <a:cs typeface="Arial" panose="020B0604020202020204" pitchFamily="34" charset="0"/>
                        </a:rPr>
                        <a:t>              75</a:t>
                      </a:r>
                    </a:p>
                  </a:txBody>
                  <a:tcPr marL="68580" marR="68580" marT="34285" marB="34285"/>
                </a:tc>
                <a:tc>
                  <a:txBody>
                    <a:bodyPr/>
                    <a:lstStyle/>
                    <a:p>
                      <a:r>
                        <a:rPr lang="en-US" sz="1400" dirty="0">
                          <a:latin typeface="Arial" panose="020B0604020202020204" pitchFamily="34" charset="0"/>
                          <a:cs typeface="Arial" panose="020B0604020202020204" pitchFamily="34" charset="0"/>
                        </a:rPr>
                        <a:t>             3.3</a:t>
                      </a:r>
                    </a:p>
                  </a:txBody>
                  <a:tcPr marL="68580" marR="68580" marT="34285" marB="34285"/>
                </a:tc>
                <a:tc>
                  <a:txBody>
                    <a:bodyPr/>
                    <a:lstStyle/>
                    <a:p>
                      <a:r>
                        <a:rPr lang="en-US" sz="1400" dirty="0">
                          <a:latin typeface="Arial" panose="020B0604020202020204" pitchFamily="34" charset="0"/>
                          <a:cs typeface="Arial" panose="020B0604020202020204" pitchFamily="34" charset="0"/>
                        </a:rPr>
                        <a:t>                33</a:t>
                      </a:r>
                    </a:p>
                  </a:txBody>
                  <a:tcPr marL="68580" marR="68580" marT="34285" marB="34285"/>
                </a:tc>
                <a:extLst>
                  <a:ext uri="{0D108BD9-81ED-4DB2-BD59-A6C34878D82A}">
                    <a16:rowId xmlns:a16="http://schemas.microsoft.com/office/drawing/2014/main" val="2263334471"/>
                  </a:ext>
                </a:extLst>
              </a:tr>
            </a:tbl>
          </a:graphicData>
        </a:graphic>
      </p:graphicFrame>
      <p:sp>
        <p:nvSpPr>
          <p:cNvPr id="42042" name="TextBox 3"/>
          <p:cNvSpPr txBox="1">
            <a:spLocks noChangeArrowheads="1"/>
          </p:cNvSpPr>
          <p:nvPr/>
        </p:nvSpPr>
        <p:spPr bwMode="auto">
          <a:xfrm>
            <a:off x="350353" y="6127135"/>
            <a:ext cx="332655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50" dirty="0" err="1">
                <a:cs typeface="Arial" pitchFamily="34" charset="0"/>
              </a:rPr>
              <a:t>Tharian</a:t>
            </a:r>
            <a:r>
              <a:rPr lang="en-US" altLang="en-US" sz="1050" dirty="0">
                <a:cs typeface="Arial" pitchFamily="34" charset="0"/>
              </a:rPr>
              <a:t> B et al. </a:t>
            </a:r>
            <a:r>
              <a:rPr lang="en-US" altLang="en-US" sz="1050" i="1" dirty="0" err="1">
                <a:cs typeface="Arial" pitchFamily="34" charset="0"/>
              </a:rPr>
              <a:t>Inflmm</a:t>
            </a:r>
            <a:r>
              <a:rPr lang="en-US" altLang="en-US" sz="1050" i="1" dirty="0">
                <a:cs typeface="Arial" pitchFamily="34" charset="0"/>
              </a:rPr>
              <a:t> Bow Dis </a:t>
            </a:r>
            <a:r>
              <a:rPr lang="en-US" altLang="en-US" sz="1050" dirty="0">
                <a:cs typeface="Arial" pitchFamily="34" charset="0"/>
              </a:rPr>
              <a:t>2016;22:1184-97</a:t>
            </a:r>
          </a:p>
          <a:p>
            <a:pPr eaLnBrk="1" hangingPunct="1"/>
            <a:r>
              <a:rPr lang="en-US" altLang="en-US" sz="1050" dirty="0">
                <a:cs typeface="Arial" pitchFamily="34" charset="0"/>
              </a:rPr>
              <a:t>Andujar X et al. </a:t>
            </a:r>
            <a:r>
              <a:rPr lang="en-US" altLang="en-US" sz="1050" i="1" dirty="0">
                <a:cs typeface="Arial" pitchFamily="34" charset="0"/>
              </a:rPr>
              <a:t>Surgical Endos </a:t>
            </a:r>
            <a:r>
              <a:rPr lang="en-US" altLang="en-US" sz="1050" dirty="0">
                <a:cs typeface="Arial" pitchFamily="34" charset="0"/>
              </a:rPr>
              <a:t>2020;34:1112-22</a:t>
            </a:r>
          </a:p>
          <a:p>
            <a:pPr eaLnBrk="1" hangingPunct="1"/>
            <a:r>
              <a:rPr lang="en-US" altLang="en-US" sz="1050" dirty="0" err="1">
                <a:cs typeface="Arial" pitchFamily="34" charset="0"/>
              </a:rPr>
              <a:t>Sivasailam</a:t>
            </a:r>
            <a:r>
              <a:rPr lang="en-US" altLang="en-US" sz="1050" dirty="0">
                <a:cs typeface="Arial" pitchFamily="34" charset="0"/>
              </a:rPr>
              <a:t> B et al. </a:t>
            </a:r>
            <a:r>
              <a:rPr lang="en-US" altLang="en-US" sz="1050" i="1" dirty="0" err="1">
                <a:cs typeface="Arial" pitchFamily="34" charset="0"/>
              </a:rPr>
              <a:t>Inflmm</a:t>
            </a:r>
            <a:r>
              <a:rPr lang="en-US" altLang="en-US" sz="1050" i="1" dirty="0">
                <a:cs typeface="Arial" pitchFamily="34" charset="0"/>
              </a:rPr>
              <a:t> Bow Dis </a:t>
            </a:r>
            <a:r>
              <a:rPr lang="en-US" altLang="en-US" sz="1050" dirty="0">
                <a:cs typeface="Arial" pitchFamily="34" charset="0"/>
              </a:rPr>
              <a:t>2021:27:1230-36</a:t>
            </a:r>
          </a:p>
        </p:txBody>
      </p:sp>
    </p:spTree>
    <p:extLst>
      <p:ext uri="{BB962C8B-B14F-4D97-AF65-F5344CB8AC3E}">
        <p14:creationId xmlns:p14="http://schemas.microsoft.com/office/powerpoint/2010/main" val="5273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AB22C-3395-E244-9114-F496F96FDD34}"/>
              </a:ext>
            </a:extLst>
          </p:cNvPr>
          <p:cNvSpPr>
            <a:spLocks noGrp="1"/>
          </p:cNvSpPr>
          <p:nvPr>
            <p:ph type="title"/>
          </p:nvPr>
        </p:nvSpPr>
        <p:spPr/>
        <p:txBody>
          <a:bodyPr/>
          <a:lstStyle/>
          <a:p>
            <a:pPr algn="ctr"/>
            <a:r>
              <a:rPr lang="en-US" b="0" dirty="0">
                <a:solidFill>
                  <a:srgbClr val="0070C0"/>
                </a:solidFill>
              </a:rPr>
              <a:t>       Procedure Considerations</a:t>
            </a:r>
          </a:p>
        </p:txBody>
      </p:sp>
      <p:sp>
        <p:nvSpPr>
          <p:cNvPr id="3" name="Content Placeholder 2">
            <a:extLst>
              <a:ext uri="{FF2B5EF4-FFF2-40B4-BE49-F238E27FC236}">
                <a16:creationId xmlns:a16="http://schemas.microsoft.com/office/drawing/2014/main" id="{E2A623D2-B169-DE4A-BADA-21FEC7F09C17}"/>
              </a:ext>
            </a:extLst>
          </p:cNvPr>
          <p:cNvSpPr>
            <a:spLocks noGrp="1"/>
          </p:cNvSpPr>
          <p:nvPr>
            <p:ph idx="1"/>
          </p:nvPr>
        </p:nvSpPr>
        <p:spPr/>
        <p:txBody>
          <a:bodyPr/>
          <a:lstStyle/>
          <a:p>
            <a:pPr marL="285750" indent="-285750">
              <a:buFont typeface="Arial" panose="020B0604020202020204" pitchFamily="34" charset="0"/>
              <a:buChar char="•"/>
            </a:pPr>
            <a:r>
              <a:rPr lang="en-US" dirty="0"/>
              <a:t>Obtain CTE or MRE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Optimal bowel preparation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Consider fluoroscopy for complex strictures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need to stop biological therapy, consider stopping or tapering corticosteroid therapy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MAC v/s. general </a:t>
            </a:r>
            <a:r>
              <a:rPr lang="en-US" dirty="0" err="1"/>
              <a:t>anethesia</a:t>
            </a:r>
            <a:r>
              <a:rPr lang="en-US" dirty="0"/>
              <a:t>, endoscopist preference &amp; patients medical condition</a:t>
            </a:r>
          </a:p>
        </p:txBody>
      </p:sp>
      <p:sp>
        <p:nvSpPr>
          <p:cNvPr id="4" name="TextBox 3">
            <a:extLst>
              <a:ext uri="{FF2B5EF4-FFF2-40B4-BE49-F238E27FC236}">
                <a16:creationId xmlns:a16="http://schemas.microsoft.com/office/drawing/2014/main" id="{B61900DA-27C3-4B42-8D1C-834CFD82C9E2}"/>
              </a:ext>
            </a:extLst>
          </p:cNvPr>
          <p:cNvSpPr txBox="1"/>
          <p:nvPr/>
        </p:nvSpPr>
        <p:spPr>
          <a:xfrm>
            <a:off x="338024" y="6202363"/>
            <a:ext cx="4336444" cy="253916"/>
          </a:xfrm>
          <a:prstGeom prst="rect">
            <a:avLst/>
          </a:prstGeom>
          <a:noFill/>
        </p:spPr>
        <p:txBody>
          <a:bodyPr wrap="none" rtlCol="0">
            <a:spAutoFit/>
          </a:bodyPr>
          <a:lstStyle/>
          <a:p>
            <a:r>
              <a:rPr lang="en-US" sz="1050" dirty="0">
                <a:solidFill>
                  <a:srgbClr val="0070C0"/>
                </a:solidFill>
              </a:rPr>
              <a:t>Shen B, Kochhar G et al. </a:t>
            </a:r>
            <a:r>
              <a:rPr lang="en-US" sz="1050" i="1" dirty="0">
                <a:solidFill>
                  <a:srgbClr val="0070C0"/>
                </a:solidFill>
              </a:rPr>
              <a:t>Lancet Gastro &amp; </a:t>
            </a:r>
            <a:r>
              <a:rPr lang="en-US" sz="1050" i="1" dirty="0" err="1">
                <a:solidFill>
                  <a:srgbClr val="0070C0"/>
                </a:solidFill>
              </a:rPr>
              <a:t>Hepatol</a:t>
            </a:r>
            <a:r>
              <a:rPr lang="en-US" sz="1050" i="1" dirty="0">
                <a:solidFill>
                  <a:srgbClr val="0070C0"/>
                </a:solidFill>
              </a:rPr>
              <a:t> </a:t>
            </a:r>
            <a:r>
              <a:rPr lang="en-US" sz="1050" dirty="0">
                <a:solidFill>
                  <a:srgbClr val="0070C0"/>
                </a:solidFill>
              </a:rPr>
              <a:t>2020;5(4):393-405</a:t>
            </a:r>
            <a:endParaRPr lang="en-US" sz="1050" i="1" dirty="0">
              <a:solidFill>
                <a:srgbClr val="0070C0"/>
              </a:solidFill>
            </a:endParaRPr>
          </a:p>
        </p:txBody>
      </p:sp>
    </p:spTree>
    <p:extLst>
      <p:ext uri="{BB962C8B-B14F-4D97-AF65-F5344CB8AC3E}">
        <p14:creationId xmlns:p14="http://schemas.microsoft.com/office/powerpoint/2010/main" val="1757131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33B6-9D24-D549-A007-37B167E1FA6D}"/>
              </a:ext>
            </a:extLst>
          </p:cNvPr>
          <p:cNvSpPr>
            <a:spLocks noGrp="1"/>
          </p:cNvSpPr>
          <p:nvPr>
            <p:ph type="title"/>
          </p:nvPr>
        </p:nvSpPr>
        <p:spPr>
          <a:xfrm>
            <a:off x="228600" y="457200"/>
            <a:ext cx="8686800" cy="639213"/>
          </a:xfrm>
        </p:spPr>
        <p:txBody>
          <a:bodyPr/>
          <a:lstStyle/>
          <a:p>
            <a:pPr algn="ctr"/>
            <a:r>
              <a:rPr lang="en-US" b="0" dirty="0">
                <a:solidFill>
                  <a:srgbClr val="0070C0"/>
                </a:solidFill>
              </a:rPr>
              <a:t>Procedure Considerations</a:t>
            </a:r>
          </a:p>
        </p:txBody>
      </p:sp>
      <p:sp>
        <p:nvSpPr>
          <p:cNvPr id="3" name="Content Placeholder 2">
            <a:extLst>
              <a:ext uri="{FF2B5EF4-FFF2-40B4-BE49-F238E27FC236}">
                <a16:creationId xmlns:a16="http://schemas.microsoft.com/office/drawing/2014/main" id="{D3C8B41A-5F68-4249-B1A7-DB8F4A2E1E41}"/>
              </a:ext>
            </a:extLst>
          </p:cNvPr>
          <p:cNvSpPr>
            <a:spLocks noGrp="1"/>
          </p:cNvSpPr>
          <p:nvPr>
            <p:ph idx="1"/>
          </p:nvPr>
        </p:nvSpPr>
        <p:spPr/>
        <p:txBody>
          <a:bodyPr>
            <a:normAutofit/>
          </a:bodyPr>
          <a:lstStyle/>
          <a:p>
            <a:pPr marL="285750" indent="-285750">
              <a:buFont typeface="Arial" panose="020B0604020202020204" pitchFamily="34" charset="0"/>
              <a:buChar char="•"/>
            </a:pPr>
            <a:r>
              <a:rPr lang="en-US" sz="2400" dirty="0"/>
              <a:t>Biologics can be safely continued in patients undergoing endoscopic intervention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follow-up endoscopy to assess the long-term response to therapy, and to repeat treatment within a year (if needed) is suggested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Complications like perforation can happen independent of the size of the balloon used for dilatation</a:t>
            </a:r>
          </a:p>
          <a:p>
            <a:endParaRPr lang="en-US" sz="2400" dirty="0"/>
          </a:p>
        </p:txBody>
      </p:sp>
      <p:sp>
        <p:nvSpPr>
          <p:cNvPr id="4" name="TextBox 3">
            <a:extLst>
              <a:ext uri="{FF2B5EF4-FFF2-40B4-BE49-F238E27FC236}">
                <a16:creationId xmlns:a16="http://schemas.microsoft.com/office/drawing/2014/main" id="{4801FC28-7833-4444-A5AC-E06745523FDC}"/>
              </a:ext>
            </a:extLst>
          </p:cNvPr>
          <p:cNvSpPr txBox="1"/>
          <p:nvPr/>
        </p:nvSpPr>
        <p:spPr>
          <a:xfrm>
            <a:off x="355359" y="6126163"/>
            <a:ext cx="4336444" cy="253916"/>
          </a:xfrm>
          <a:prstGeom prst="rect">
            <a:avLst/>
          </a:prstGeom>
          <a:noFill/>
        </p:spPr>
        <p:txBody>
          <a:bodyPr wrap="none" rtlCol="0">
            <a:spAutoFit/>
          </a:bodyPr>
          <a:lstStyle/>
          <a:p>
            <a:r>
              <a:rPr lang="en-US" sz="1050" dirty="0">
                <a:solidFill>
                  <a:srgbClr val="0070C0"/>
                </a:solidFill>
              </a:rPr>
              <a:t>Shen B, Kochhar G et al. </a:t>
            </a:r>
            <a:r>
              <a:rPr lang="en-US" sz="1050" i="1" dirty="0">
                <a:solidFill>
                  <a:srgbClr val="0070C0"/>
                </a:solidFill>
              </a:rPr>
              <a:t>Lancet Gastro &amp; </a:t>
            </a:r>
            <a:r>
              <a:rPr lang="en-US" sz="1050" i="1" dirty="0" err="1">
                <a:solidFill>
                  <a:srgbClr val="0070C0"/>
                </a:solidFill>
              </a:rPr>
              <a:t>Hepatol</a:t>
            </a:r>
            <a:r>
              <a:rPr lang="en-US" sz="1050" i="1" dirty="0">
                <a:solidFill>
                  <a:srgbClr val="0070C0"/>
                </a:solidFill>
              </a:rPr>
              <a:t> </a:t>
            </a:r>
            <a:r>
              <a:rPr lang="en-US" sz="1050" dirty="0">
                <a:solidFill>
                  <a:srgbClr val="0070C0"/>
                </a:solidFill>
              </a:rPr>
              <a:t>2020;5(4):393-405</a:t>
            </a:r>
            <a:endParaRPr lang="en-US" sz="1050" i="1" dirty="0">
              <a:solidFill>
                <a:srgbClr val="0070C0"/>
              </a:solidFill>
            </a:endParaRPr>
          </a:p>
        </p:txBody>
      </p:sp>
    </p:spTree>
    <p:extLst>
      <p:ext uri="{BB962C8B-B14F-4D97-AF65-F5344CB8AC3E}">
        <p14:creationId xmlns:p14="http://schemas.microsoft.com/office/powerpoint/2010/main" val="2880224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310E-6F2F-2744-AC89-51E642BCCCE8}"/>
              </a:ext>
            </a:extLst>
          </p:cNvPr>
          <p:cNvSpPr>
            <a:spLocks noGrp="1"/>
          </p:cNvSpPr>
          <p:nvPr>
            <p:ph type="title"/>
          </p:nvPr>
        </p:nvSpPr>
        <p:spPr>
          <a:xfrm>
            <a:off x="182013" y="305298"/>
            <a:ext cx="8752665" cy="994172"/>
          </a:xfrm>
        </p:spPr>
        <p:txBody>
          <a:bodyPr/>
          <a:lstStyle/>
          <a:p>
            <a:pPr algn="ctr"/>
            <a:r>
              <a:rPr lang="en-US" b="0" dirty="0">
                <a:solidFill>
                  <a:srgbClr val="0070C0"/>
                </a:solidFill>
              </a:rPr>
              <a:t>Procedural Considerations</a:t>
            </a:r>
          </a:p>
        </p:txBody>
      </p:sp>
      <p:sp>
        <p:nvSpPr>
          <p:cNvPr id="3" name="Content Placeholder 2">
            <a:extLst>
              <a:ext uri="{FF2B5EF4-FFF2-40B4-BE49-F238E27FC236}">
                <a16:creationId xmlns:a16="http://schemas.microsoft.com/office/drawing/2014/main" id="{6F2DE12E-27D1-1142-AA47-DFC150CCBE89}"/>
              </a:ext>
            </a:extLst>
          </p:cNvPr>
          <p:cNvSpPr>
            <a:spLocks noGrp="1"/>
          </p:cNvSpPr>
          <p:nvPr>
            <p:ph idx="1"/>
          </p:nvPr>
        </p:nvSpPr>
        <p:spPr>
          <a:xfrm>
            <a:off x="628650" y="1995385"/>
            <a:ext cx="7886700" cy="3263504"/>
          </a:xfrm>
        </p:spPr>
        <p:txBody>
          <a:bodyPr>
            <a:normAutofit fontScale="77500" lnSpcReduction="20000"/>
          </a:bodyPr>
          <a:lstStyle/>
          <a:p>
            <a:pPr marL="285750" indent="-285750">
              <a:buFont typeface="Arial" panose="020B0604020202020204" pitchFamily="34" charset="0"/>
              <a:buChar char="•"/>
            </a:pPr>
            <a:r>
              <a:rPr lang="en-US" dirty="0"/>
              <a:t>Asymptomatic of incidental strictures, dilate if benefits outweigh risk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graded dilatation in stepwise manner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Wire guided balloons are preferred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Retrograde dilatation preferred over antegrade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Biopsy the stricture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use of intralesional steroids </a:t>
            </a:r>
          </a:p>
        </p:txBody>
      </p:sp>
      <p:sp>
        <p:nvSpPr>
          <p:cNvPr id="4" name="TextBox 3">
            <a:extLst>
              <a:ext uri="{FF2B5EF4-FFF2-40B4-BE49-F238E27FC236}">
                <a16:creationId xmlns:a16="http://schemas.microsoft.com/office/drawing/2014/main" id="{099172A8-856A-B747-B8D8-01936A6B1150}"/>
              </a:ext>
            </a:extLst>
          </p:cNvPr>
          <p:cNvSpPr txBox="1"/>
          <p:nvPr/>
        </p:nvSpPr>
        <p:spPr>
          <a:xfrm>
            <a:off x="182013" y="6235206"/>
            <a:ext cx="4336444" cy="253916"/>
          </a:xfrm>
          <a:prstGeom prst="rect">
            <a:avLst/>
          </a:prstGeom>
          <a:noFill/>
        </p:spPr>
        <p:txBody>
          <a:bodyPr wrap="none" rtlCol="0">
            <a:spAutoFit/>
          </a:bodyPr>
          <a:lstStyle/>
          <a:p>
            <a:r>
              <a:rPr lang="en-US" sz="1050" dirty="0">
                <a:solidFill>
                  <a:srgbClr val="0070C0"/>
                </a:solidFill>
              </a:rPr>
              <a:t>Shen B, Kochhar G et al. </a:t>
            </a:r>
            <a:r>
              <a:rPr lang="en-US" sz="1050" i="1" dirty="0">
                <a:solidFill>
                  <a:srgbClr val="0070C0"/>
                </a:solidFill>
              </a:rPr>
              <a:t>Lancet Gastro &amp; </a:t>
            </a:r>
            <a:r>
              <a:rPr lang="en-US" sz="1050" i="1" dirty="0" err="1">
                <a:solidFill>
                  <a:srgbClr val="0070C0"/>
                </a:solidFill>
              </a:rPr>
              <a:t>Hepatol</a:t>
            </a:r>
            <a:r>
              <a:rPr lang="en-US" sz="1050" i="1" dirty="0">
                <a:solidFill>
                  <a:srgbClr val="0070C0"/>
                </a:solidFill>
              </a:rPr>
              <a:t> </a:t>
            </a:r>
            <a:r>
              <a:rPr lang="en-US" sz="1050" dirty="0">
                <a:solidFill>
                  <a:srgbClr val="0070C0"/>
                </a:solidFill>
              </a:rPr>
              <a:t>2020;5(4):393-405</a:t>
            </a:r>
            <a:endParaRPr lang="en-US" sz="1050" i="1" dirty="0">
              <a:solidFill>
                <a:srgbClr val="0070C0"/>
              </a:solidFill>
            </a:endParaRPr>
          </a:p>
        </p:txBody>
      </p:sp>
    </p:spTree>
    <p:extLst>
      <p:ext uri="{BB962C8B-B14F-4D97-AF65-F5344CB8AC3E}">
        <p14:creationId xmlns:p14="http://schemas.microsoft.com/office/powerpoint/2010/main" val="329115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06" y="-86565"/>
            <a:ext cx="8686800" cy="1066800"/>
          </a:xfrm>
        </p:spPr>
        <p:txBody>
          <a:bodyPr>
            <a:normAutofit/>
          </a:bodyPr>
          <a:lstStyle/>
          <a:p>
            <a:pPr algn="ctr"/>
            <a:r>
              <a:rPr lang="en-US" b="0" dirty="0">
                <a:solidFill>
                  <a:srgbClr val="0070C0"/>
                </a:solidFill>
              </a:rPr>
              <a:t>Approach to a Patient with Stricture</a:t>
            </a:r>
          </a:p>
        </p:txBody>
      </p:sp>
      <p:grpSp>
        <p:nvGrpSpPr>
          <p:cNvPr id="30" name="Group 29"/>
          <p:cNvGrpSpPr/>
          <p:nvPr/>
        </p:nvGrpSpPr>
        <p:grpSpPr>
          <a:xfrm>
            <a:off x="559041" y="1503673"/>
            <a:ext cx="8108257" cy="2186844"/>
            <a:chOff x="2924086" y="1798640"/>
            <a:chExt cx="5916037" cy="1947491"/>
          </a:xfrm>
        </p:grpSpPr>
        <p:sp>
          <p:nvSpPr>
            <p:cNvPr id="31" name="Freeform 30"/>
            <p:cNvSpPr/>
            <p:nvPr/>
          </p:nvSpPr>
          <p:spPr>
            <a:xfrm>
              <a:off x="5483680" y="2586732"/>
              <a:ext cx="2894495" cy="334900"/>
            </a:xfrm>
            <a:custGeom>
              <a:avLst/>
              <a:gdLst/>
              <a:ahLst/>
              <a:cxnLst/>
              <a:rect l="0" t="0" r="0" b="0"/>
              <a:pathLst>
                <a:path>
                  <a:moveTo>
                    <a:pt x="0" y="0"/>
                  </a:moveTo>
                  <a:lnTo>
                    <a:pt x="0" y="167450"/>
                  </a:lnTo>
                  <a:lnTo>
                    <a:pt x="2894495" y="167450"/>
                  </a:lnTo>
                  <a:lnTo>
                    <a:pt x="2894495" y="334900"/>
                  </a:lnTo>
                </a:path>
              </a:pathLst>
            </a:custGeom>
            <a:noFill/>
            <a:ln>
              <a:solidFill>
                <a:schemeClr val="accent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34" name="Freeform 33"/>
            <p:cNvSpPr/>
            <p:nvPr/>
          </p:nvSpPr>
          <p:spPr>
            <a:xfrm>
              <a:off x="3721467" y="2613849"/>
              <a:ext cx="964831" cy="334900"/>
            </a:xfrm>
            <a:custGeom>
              <a:avLst/>
              <a:gdLst/>
              <a:ahLst/>
              <a:cxnLst/>
              <a:rect l="0" t="0" r="0" b="0"/>
              <a:pathLst>
                <a:path>
                  <a:moveTo>
                    <a:pt x="2894495" y="0"/>
                  </a:moveTo>
                  <a:lnTo>
                    <a:pt x="2894495" y="167450"/>
                  </a:lnTo>
                  <a:lnTo>
                    <a:pt x="0" y="167450"/>
                  </a:lnTo>
                  <a:lnTo>
                    <a:pt x="0" y="334900"/>
                  </a:lnTo>
                </a:path>
              </a:pathLst>
            </a:custGeom>
            <a:solidFill>
              <a:schemeClr val="bg1"/>
            </a:solidFill>
            <a:ln>
              <a:solidFill>
                <a:schemeClr val="accent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35" name="Freeform 34"/>
            <p:cNvSpPr/>
            <p:nvPr/>
          </p:nvSpPr>
          <p:spPr>
            <a:xfrm>
              <a:off x="4796671" y="1798640"/>
              <a:ext cx="2012769" cy="797381"/>
            </a:xfrm>
            <a:custGeom>
              <a:avLst/>
              <a:gdLst>
                <a:gd name="connsiteX0" fmla="*/ 0 w 1594763"/>
                <a:gd name="connsiteY0" fmla="*/ 0 h 797381"/>
                <a:gd name="connsiteX1" fmla="*/ 1594763 w 1594763"/>
                <a:gd name="connsiteY1" fmla="*/ 0 h 797381"/>
                <a:gd name="connsiteX2" fmla="*/ 1594763 w 1594763"/>
                <a:gd name="connsiteY2" fmla="*/ 797381 h 797381"/>
                <a:gd name="connsiteX3" fmla="*/ 0 w 1594763"/>
                <a:gd name="connsiteY3" fmla="*/ 797381 h 797381"/>
                <a:gd name="connsiteX4" fmla="*/ 0 w 1594763"/>
                <a:gd name="connsiteY4" fmla="*/ 0 h 797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763" h="797381">
                  <a:moveTo>
                    <a:pt x="0" y="0"/>
                  </a:moveTo>
                  <a:lnTo>
                    <a:pt x="1594763" y="0"/>
                  </a:lnTo>
                  <a:lnTo>
                    <a:pt x="1594763" y="797381"/>
                  </a:lnTo>
                  <a:lnTo>
                    <a:pt x="0" y="797381"/>
                  </a:lnTo>
                  <a:lnTo>
                    <a:pt x="0" y="0"/>
                  </a:lnTo>
                  <a:close/>
                </a:path>
              </a:pathLst>
            </a:custGeom>
            <a:solidFill>
              <a:srgbClr val="00B0F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73" tIns="8573" rIns="8573" bIns="8573" numCol="1" spcCol="1270" anchor="ctr" anchorCtr="0">
              <a:noAutofit/>
            </a:bodyPr>
            <a:lstStyle/>
            <a:p>
              <a:pPr algn="ctr" defTabSz="600075">
                <a:lnSpc>
                  <a:spcPct val="90000"/>
                </a:lnSpc>
                <a:spcAft>
                  <a:spcPct val="35000"/>
                </a:spcAft>
              </a:pPr>
              <a:r>
                <a:rPr lang="en-US" sz="1650" dirty="0">
                  <a:latin typeface="Arial" panose="020B0604020202020204" pitchFamily="34" charset="0"/>
                  <a:cs typeface="Arial" panose="020B0604020202020204" pitchFamily="34" charset="0"/>
                </a:rPr>
                <a:t>Pre-procedure imaging (CTE/ MRE</a:t>
              </a:r>
              <a:r>
                <a:rPr lang="en-US" sz="1350" dirty="0">
                  <a:latin typeface="Arial" panose="020B0604020202020204" pitchFamily="34" charset="0"/>
                  <a:cs typeface="Arial" panose="020B0604020202020204" pitchFamily="34" charset="0"/>
                </a:rPr>
                <a:t>)</a:t>
              </a:r>
            </a:p>
          </p:txBody>
        </p:sp>
        <p:sp>
          <p:nvSpPr>
            <p:cNvPr id="37" name="Freeform 36"/>
            <p:cNvSpPr/>
            <p:nvPr/>
          </p:nvSpPr>
          <p:spPr>
            <a:xfrm>
              <a:off x="2924086" y="2948750"/>
              <a:ext cx="1594763" cy="797381"/>
            </a:xfrm>
            <a:custGeom>
              <a:avLst/>
              <a:gdLst>
                <a:gd name="connsiteX0" fmla="*/ 0 w 1594763"/>
                <a:gd name="connsiteY0" fmla="*/ 0 h 797381"/>
                <a:gd name="connsiteX1" fmla="*/ 1594763 w 1594763"/>
                <a:gd name="connsiteY1" fmla="*/ 0 h 797381"/>
                <a:gd name="connsiteX2" fmla="*/ 1594763 w 1594763"/>
                <a:gd name="connsiteY2" fmla="*/ 797381 h 797381"/>
                <a:gd name="connsiteX3" fmla="*/ 0 w 1594763"/>
                <a:gd name="connsiteY3" fmla="*/ 797381 h 797381"/>
                <a:gd name="connsiteX4" fmla="*/ 0 w 1594763"/>
                <a:gd name="connsiteY4" fmla="*/ 0 h 797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763" h="797381">
                  <a:moveTo>
                    <a:pt x="0" y="0"/>
                  </a:moveTo>
                  <a:lnTo>
                    <a:pt x="1594763" y="0"/>
                  </a:lnTo>
                  <a:lnTo>
                    <a:pt x="1594763" y="797381"/>
                  </a:lnTo>
                  <a:lnTo>
                    <a:pt x="0" y="797381"/>
                  </a:lnTo>
                  <a:lnTo>
                    <a:pt x="0" y="0"/>
                  </a:lnTo>
                  <a:close/>
                </a:path>
              </a:pathLst>
            </a:custGeom>
            <a:solidFill>
              <a:srgbClr val="00B0F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73" tIns="8573" rIns="8573" bIns="8573" numCol="1" spcCol="1270" anchor="ctr" anchorCtr="0">
              <a:noAutofit/>
            </a:bodyPr>
            <a:lstStyle/>
            <a:p>
              <a:pPr algn="ctr" defTabSz="600075">
                <a:lnSpc>
                  <a:spcPct val="90000"/>
                </a:lnSpc>
                <a:spcAft>
                  <a:spcPct val="35000"/>
                </a:spcAft>
              </a:pPr>
              <a:r>
                <a:rPr lang="en-US" sz="1650" dirty="0">
                  <a:latin typeface="Arial" panose="020B0604020202020204" pitchFamily="34" charset="0"/>
                  <a:cs typeface="Arial" panose="020B0604020202020204" pitchFamily="34" charset="0"/>
                </a:rPr>
                <a:t>Size = &lt; 5 cm</a:t>
              </a:r>
            </a:p>
          </p:txBody>
        </p:sp>
        <p:sp>
          <p:nvSpPr>
            <p:cNvPr id="38" name="Freeform 37"/>
            <p:cNvSpPr/>
            <p:nvPr/>
          </p:nvSpPr>
          <p:spPr>
            <a:xfrm>
              <a:off x="4853750" y="2948750"/>
              <a:ext cx="1594763" cy="797381"/>
            </a:xfrm>
            <a:custGeom>
              <a:avLst/>
              <a:gdLst>
                <a:gd name="connsiteX0" fmla="*/ 0 w 1594763"/>
                <a:gd name="connsiteY0" fmla="*/ 0 h 797381"/>
                <a:gd name="connsiteX1" fmla="*/ 1594763 w 1594763"/>
                <a:gd name="connsiteY1" fmla="*/ 0 h 797381"/>
                <a:gd name="connsiteX2" fmla="*/ 1594763 w 1594763"/>
                <a:gd name="connsiteY2" fmla="*/ 797381 h 797381"/>
                <a:gd name="connsiteX3" fmla="*/ 0 w 1594763"/>
                <a:gd name="connsiteY3" fmla="*/ 797381 h 797381"/>
                <a:gd name="connsiteX4" fmla="*/ 0 w 1594763"/>
                <a:gd name="connsiteY4" fmla="*/ 0 h 797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763" h="797381">
                  <a:moveTo>
                    <a:pt x="0" y="0"/>
                  </a:moveTo>
                  <a:lnTo>
                    <a:pt x="1594763" y="0"/>
                  </a:lnTo>
                  <a:lnTo>
                    <a:pt x="1594763" y="797381"/>
                  </a:lnTo>
                  <a:lnTo>
                    <a:pt x="0" y="797381"/>
                  </a:lnTo>
                  <a:lnTo>
                    <a:pt x="0" y="0"/>
                  </a:lnTo>
                  <a:close/>
                </a:path>
              </a:pathLst>
            </a:custGeom>
            <a:solidFill>
              <a:srgbClr val="00B0F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73" tIns="8573" rIns="8573" bIns="8573" numCol="1" spcCol="1270" anchor="ctr" anchorCtr="0">
              <a:noAutofit/>
            </a:bodyPr>
            <a:lstStyle/>
            <a:p>
              <a:pPr algn="ctr" defTabSz="600075">
                <a:lnSpc>
                  <a:spcPct val="90000"/>
                </a:lnSpc>
                <a:spcAft>
                  <a:spcPct val="35000"/>
                </a:spcAft>
              </a:pPr>
              <a:r>
                <a:rPr lang="en-US" sz="1650" dirty="0">
                  <a:latin typeface="Arial" panose="020B0604020202020204" pitchFamily="34" charset="0"/>
                  <a:cs typeface="Arial" panose="020B0604020202020204" pitchFamily="34" charset="0"/>
                </a:rPr>
                <a:t>Inflammation</a:t>
              </a:r>
            </a:p>
          </p:txBody>
        </p:sp>
        <p:sp>
          <p:nvSpPr>
            <p:cNvPr id="39" name="Freeform 38"/>
            <p:cNvSpPr/>
            <p:nvPr/>
          </p:nvSpPr>
          <p:spPr>
            <a:xfrm>
              <a:off x="6783412" y="2948750"/>
              <a:ext cx="2056711" cy="797381"/>
            </a:xfrm>
            <a:custGeom>
              <a:avLst/>
              <a:gdLst>
                <a:gd name="connsiteX0" fmla="*/ 0 w 1594763"/>
                <a:gd name="connsiteY0" fmla="*/ 0 h 797381"/>
                <a:gd name="connsiteX1" fmla="*/ 1594763 w 1594763"/>
                <a:gd name="connsiteY1" fmla="*/ 0 h 797381"/>
                <a:gd name="connsiteX2" fmla="*/ 1594763 w 1594763"/>
                <a:gd name="connsiteY2" fmla="*/ 797381 h 797381"/>
                <a:gd name="connsiteX3" fmla="*/ 0 w 1594763"/>
                <a:gd name="connsiteY3" fmla="*/ 797381 h 797381"/>
                <a:gd name="connsiteX4" fmla="*/ 0 w 1594763"/>
                <a:gd name="connsiteY4" fmla="*/ 0 h 797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763" h="797381">
                  <a:moveTo>
                    <a:pt x="0" y="0"/>
                  </a:moveTo>
                  <a:lnTo>
                    <a:pt x="1594763" y="0"/>
                  </a:lnTo>
                  <a:lnTo>
                    <a:pt x="1594763" y="797381"/>
                  </a:lnTo>
                  <a:lnTo>
                    <a:pt x="0" y="797381"/>
                  </a:lnTo>
                  <a:lnTo>
                    <a:pt x="0" y="0"/>
                  </a:lnTo>
                  <a:close/>
                </a:path>
              </a:pathLst>
            </a:custGeom>
            <a:solidFill>
              <a:srgbClr val="00B0F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73" tIns="8573" rIns="8573" bIns="8573" numCol="1" spcCol="1270" anchor="ctr" anchorCtr="0">
              <a:noAutofit/>
            </a:bodyPr>
            <a:lstStyle/>
            <a:p>
              <a:pPr algn="ctr" defTabSz="600075">
                <a:lnSpc>
                  <a:spcPct val="90000"/>
                </a:lnSpc>
                <a:spcAft>
                  <a:spcPct val="35000"/>
                </a:spcAft>
              </a:pPr>
              <a:r>
                <a:rPr lang="en-US" sz="1650" dirty="0">
                  <a:latin typeface="Arial" panose="020B0604020202020204" pitchFamily="34" charset="0"/>
                  <a:cs typeface="Arial" panose="020B0604020202020204" pitchFamily="34" charset="0"/>
                </a:rPr>
                <a:t>Pre stenotic dilatation and length &gt; 5cm</a:t>
              </a:r>
            </a:p>
          </p:txBody>
        </p:sp>
      </p:grpSp>
      <p:grpSp>
        <p:nvGrpSpPr>
          <p:cNvPr id="10" name="Group 9"/>
          <p:cNvGrpSpPr/>
          <p:nvPr/>
        </p:nvGrpSpPr>
        <p:grpSpPr>
          <a:xfrm>
            <a:off x="859542" y="4525348"/>
            <a:ext cx="1808571" cy="664647"/>
            <a:chOff x="5786793" y="1653350"/>
            <a:chExt cx="1606219" cy="886196"/>
          </a:xfrm>
        </p:grpSpPr>
        <p:sp>
          <p:nvSpPr>
            <p:cNvPr id="11" name="Rectangle 10"/>
            <p:cNvSpPr/>
            <p:nvPr/>
          </p:nvSpPr>
          <p:spPr>
            <a:xfrm>
              <a:off x="5786793" y="1742165"/>
              <a:ext cx="1594763" cy="79738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11"/>
            <p:cNvSpPr/>
            <p:nvPr/>
          </p:nvSpPr>
          <p:spPr>
            <a:xfrm>
              <a:off x="5798249" y="1653350"/>
              <a:ext cx="1594763" cy="797381"/>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8573" tIns="8573" rIns="8573" bIns="8573" numCol="1" spcCol="1270" anchor="ctr" anchorCtr="0">
              <a:noAutofit/>
            </a:bodyPr>
            <a:lstStyle/>
            <a:p>
              <a:pPr algn="ctr" defTabSz="600075">
                <a:lnSpc>
                  <a:spcPct val="90000"/>
                </a:lnSpc>
                <a:spcAft>
                  <a:spcPct val="35000"/>
                </a:spcAft>
              </a:pPr>
              <a:r>
                <a:rPr lang="en-US" sz="1650" dirty="0">
                  <a:latin typeface="Arial" panose="020B0604020202020204" pitchFamily="34" charset="0"/>
                  <a:cs typeface="Arial" panose="020B0604020202020204" pitchFamily="34" charset="0"/>
                </a:rPr>
                <a:t>Endoscopic balloon dilatation</a:t>
              </a:r>
            </a:p>
          </p:txBody>
        </p:sp>
      </p:grpSp>
      <p:grpSp>
        <p:nvGrpSpPr>
          <p:cNvPr id="13" name="Group 12"/>
          <p:cNvGrpSpPr/>
          <p:nvPr/>
        </p:nvGrpSpPr>
        <p:grpSpPr>
          <a:xfrm>
            <a:off x="3943628" y="4591959"/>
            <a:ext cx="1196072" cy="603141"/>
            <a:chOff x="5716613" y="1796223"/>
            <a:chExt cx="1594763" cy="804188"/>
          </a:xfrm>
        </p:grpSpPr>
        <p:sp>
          <p:nvSpPr>
            <p:cNvPr id="14" name="Rectangle 13"/>
            <p:cNvSpPr/>
            <p:nvPr/>
          </p:nvSpPr>
          <p:spPr>
            <a:xfrm>
              <a:off x="5716613" y="1803030"/>
              <a:ext cx="1594763" cy="79738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5716613" y="1796223"/>
              <a:ext cx="1594763" cy="797381"/>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8573" tIns="8573" rIns="8573" bIns="8573" numCol="1" spcCol="1270" anchor="ctr" anchorCtr="0">
              <a:noAutofit/>
            </a:bodyPr>
            <a:lstStyle/>
            <a:p>
              <a:pPr algn="ctr" defTabSz="600075">
                <a:lnSpc>
                  <a:spcPct val="90000"/>
                </a:lnSpc>
                <a:spcAft>
                  <a:spcPct val="35000"/>
                </a:spcAft>
              </a:pPr>
              <a:r>
                <a:rPr lang="en-US" sz="1650" dirty="0">
                  <a:latin typeface="Arial" panose="020B0604020202020204" pitchFamily="34" charset="0"/>
                  <a:cs typeface="Arial" panose="020B0604020202020204" pitchFamily="34" charset="0"/>
                </a:rPr>
                <a:t>Medical optimization</a:t>
              </a:r>
            </a:p>
          </p:txBody>
        </p:sp>
      </p:grpSp>
      <p:grpSp>
        <p:nvGrpSpPr>
          <p:cNvPr id="16" name="Group 15"/>
          <p:cNvGrpSpPr/>
          <p:nvPr/>
        </p:nvGrpSpPr>
        <p:grpSpPr>
          <a:xfrm>
            <a:off x="6991297" y="4525348"/>
            <a:ext cx="1208971" cy="609984"/>
            <a:chOff x="5775614" y="1653350"/>
            <a:chExt cx="1611962" cy="813312"/>
          </a:xfrm>
        </p:grpSpPr>
        <p:sp>
          <p:nvSpPr>
            <p:cNvPr id="17" name="Rectangle 16"/>
            <p:cNvSpPr/>
            <p:nvPr/>
          </p:nvSpPr>
          <p:spPr>
            <a:xfrm>
              <a:off x="5792813" y="1653350"/>
              <a:ext cx="1594763" cy="79738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17"/>
            <p:cNvSpPr/>
            <p:nvPr/>
          </p:nvSpPr>
          <p:spPr>
            <a:xfrm>
              <a:off x="5775614" y="1669281"/>
              <a:ext cx="1594763" cy="797381"/>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8573" tIns="8573" rIns="8573" bIns="8573" numCol="1" spcCol="1270" anchor="ctr" anchorCtr="0">
              <a:noAutofit/>
            </a:bodyPr>
            <a:lstStyle/>
            <a:p>
              <a:pPr algn="ctr" defTabSz="600075">
                <a:lnSpc>
                  <a:spcPct val="90000"/>
                </a:lnSpc>
                <a:spcAft>
                  <a:spcPct val="35000"/>
                </a:spcAft>
              </a:pPr>
              <a:r>
                <a:rPr lang="en-US" sz="1650" dirty="0">
                  <a:latin typeface="Arial" panose="020B0604020202020204" pitchFamily="34" charset="0"/>
                  <a:cs typeface="Arial" panose="020B0604020202020204" pitchFamily="34" charset="0"/>
                </a:rPr>
                <a:t>Consider surgery</a:t>
              </a:r>
            </a:p>
          </p:txBody>
        </p:sp>
      </p:grpSp>
      <p:sp>
        <p:nvSpPr>
          <p:cNvPr id="40" name="TextBox 39"/>
          <p:cNvSpPr txBox="1"/>
          <p:nvPr/>
        </p:nvSpPr>
        <p:spPr>
          <a:xfrm>
            <a:off x="228600" y="6400800"/>
            <a:ext cx="1261884" cy="300082"/>
          </a:xfrm>
          <a:prstGeom prst="rect">
            <a:avLst/>
          </a:prstGeom>
          <a:noFill/>
        </p:spPr>
        <p:txBody>
          <a:bodyPr wrap="none" rtlCol="0">
            <a:spAutoFit/>
          </a:bodyPr>
          <a:lstStyle/>
          <a:p>
            <a:r>
              <a:rPr lang="en-US" sz="1350" dirty="0">
                <a:solidFill>
                  <a:srgbClr val="0070C0"/>
                </a:solidFill>
              </a:rPr>
              <a:t>Kochhar 2021</a:t>
            </a:r>
          </a:p>
        </p:txBody>
      </p:sp>
      <p:cxnSp>
        <p:nvCxnSpPr>
          <p:cNvPr id="5" name="Straight Connector 4">
            <a:extLst>
              <a:ext uri="{FF2B5EF4-FFF2-40B4-BE49-F238E27FC236}">
                <a16:creationId xmlns:a16="http://schemas.microsoft.com/office/drawing/2014/main" id="{8F2997AE-4278-BBD6-5571-026EFD16EB2F}"/>
              </a:ext>
            </a:extLst>
          </p:cNvPr>
          <p:cNvCxnSpPr/>
          <p:nvPr/>
        </p:nvCxnSpPr>
        <p:spPr>
          <a:xfrm>
            <a:off x="4541664" y="2604553"/>
            <a:ext cx="0" cy="156183"/>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C9FB12A-A65A-1F3E-7BCD-62AFDF4ED699}"/>
              </a:ext>
            </a:extLst>
          </p:cNvPr>
          <p:cNvCxnSpPr/>
          <p:nvPr/>
        </p:nvCxnSpPr>
        <p:spPr>
          <a:xfrm>
            <a:off x="1603450" y="3690517"/>
            <a:ext cx="0" cy="8467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26E7384-AB70-6E76-038E-0A1BEB032CAA}"/>
              </a:ext>
            </a:extLst>
          </p:cNvPr>
          <p:cNvCxnSpPr>
            <a:endCxn id="15" idx="0"/>
          </p:cNvCxnSpPr>
          <p:nvPr/>
        </p:nvCxnSpPr>
        <p:spPr>
          <a:xfrm>
            <a:off x="4541664" y="3735606"/>
            <a:ext cx="0" cy="856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833E53F-93F9-847D-4DB9-D53E2FE8E4AB}"/>
              </a:ext>
            </a:extLst>
          </p:cNvPr>
          <p:cNvCxnSpPr/>
          <p:nvPr/>
        </p:nvCxnSpPr>
        <p:spPr>
          <a:xfrm>
            <a:off x="7484212" y="3735606"/>
            <a:ext cx="0" cy="789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750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F37A9-5833-42AD-B11E-26FF8E402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245" y="935897"/>
            <a:ext cx="6499814" cy="4035212"/>
          </a:xfrm>
          <a:prstGeom prst="rect">
            <a:avLst/>
          </a:prstGeom>
        </p:spPr>
      </p:pic>
    </p:spTree>
    <p:extLst>
      <p:ext uri="{BB962C8B-B14F-4D97-AF65-F5344CB8AC3E}">
        <p14:creationId xmlns:p14="http://schemas.microsoft.com/office/powerpoint/2010/main" val="155654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60" y="1063625"/>
            <a:ext cx="8884595" cy="857250"/>
          </a:xfrm>
        </p:spPr>
        <p:txBody>
          <a:bodyPr>
            <a:noAutofit/>
          </a:bodyPr>
          <a:lstStyle/>
          <a:p>
            <a:pPr algn="ctr"/>
            <a:r>
              <a:rPr lang="en-US" sz="2800" dirty="0"/>
              <a:t>PCD is Associated with Increased Costs</a:t>
            </a:r>
          </a:p>
        </p:txBody>
      </p:sp>
      <p:sp>
        <p:nvSpPr>
          <p:cNvPr id="4" name="Slide Number Placeholder 3"/>
          <p:cNvSpPr>
            <a:spLocks noGrp="1"/>
          </p:cNvSpPr>
          <p:nvPr>
            <p:ph type="sldNum" sz="quarter" idx="10"/>
          </p:nvPr>
        </p:nvSpPr>
        <p:spPr>
          <a:xfrm>
            <a:off x="514352" y="8187108"/>
            <a:ext cx="6985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457189" rtl="0" eaLnBrk="1" latinLnBrk="0" hangingPunct="1">
              <a:defRPr sz="1000" b="1"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fld id="{41632494-822D-4DB4-B958-9B90E3FF9876}" type="slidenum">
              <a:rPr lang="en-US">
                <a:solidFill>
                  <a:srgbClr val="000000"/>
                </a:solidFill>
                <a:latin typeface="Calibri"/>
              </a:rPr>
              <a:pPr algn="ctr"/>
              <a:t>6</a:t>
            </a:fld>
            <a:endParaRPr lang="en-US" dirty="0">
              <a:solidFill>
                <a:srgbClr val="000000"/>
              </a:solidFill>
              <a:latin typeface="Calibri"/>
            </a:endParaRPr>
          </a:p>
        </p:txBody>
      </p:sp>
      <p:graphicFrame>
        <p:nvGraphicFramePr>
          <p:cNvPr id="5" name="Chart 4">
            <a:extLst>
              <a:ext uri="{FF2B5EF4-FFF2-40B4-BE49-F238E27FC236}">
                <a16:creationId xmlns:a16="http://schemas.microsoft.com/office/drawing/2014/main" id="{62FAAFAC-4CF2-5D43-90A0-B3663B16C8F2}"/>
              </a:ext>
            </a:extLst>
          </p:cNvPr>
          <p:cNvGraphicFramePr/>
          <p:nvPr>
            <p:extLst>
              <p:ext uri="{D42A27DB-BD31-4B8C-83A1-F6EECF244321}">
                <p14:modId xmlns:p14="http://schemas.microsoft.com/office/powerpoint/2010/main" val="3805181734"/>
              </p:ext>
            </p:extLst>
          </p:nvPr>
        </p:nvGraphicFramePr>
        <p:xfrm>
          <a:off x="132947" y="1735408"/>
          <a:ext cx="8375513" cy="397629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4408F70-053A-2D48-9180-D6318B60F16A}"/>
              </a:ext>
            </a:extLst>
          </p:cNvPr>
          <p:cNvSpPr txBox="1"/>
          <p:nvPr/>
        </p:nvSpPr>
        <p:spPr>
          <a:xfrm>
            <a:off x="2219101" y="1749697"/>
            <a:ext cx="1069548" cy="143029"/>
          </a:xfrm>
          <a:prstGeom prst="rect">
            <a:avLst/>
          </a:prstGeom>
          <a:noFill/>
        </p:spPr>
        <p:txBody>
          <a:bodyPr wrap="none" rtlCol="0">
            <a:noAutofit/>
          </a:bodyPr>
          <a:lstStyle/>
          <a:p>
            <a:pPr algn="ctr" defTabSz="457189"/>
            <a:r>
              <a:rPr lang="en-US" sz="1200" b="1" dirty="0">
                <a:solidFill>
                  <a:prstClr val="black"/>
                </a:solidFill>
                <a:latin typeface="Arial" panose="020B0604020202020204" pitchFamily="34" charset="0"/>
                <a:cs typeface="Arial" panose="020B0604020202020204" pitchFamily="34" charset="0"/>
              </a:rPr>
              <a:t>All-cause Healthcare Costs</a:t>
            </a:r>
            <a:br>
              <a:rPr lang="en-US" sz="1200" b="1" dirty="0">
                <a:solidFill>
                  <a:prstClr val="black"/>
                </a:solidFill>
                <a:latin typeface="Arial" panose="020B0604020202020204" pitchFamily="34" charset="0"/>
                <a:cs typeface="Arial" panose="020B0604020202020204" pitchFamily="34" charset="0"/>
              </a:rPr>
            </a:br>
            <a:r>
              <a:rPr lang="en-US" sz="1050" i="1" dirty="0">
                <a:solidFill>
                  <a:prstClr val="black"/>
                </a:solidFill>
                <a:latin typeface="Arial" panose="020B0604020202020204" pitchFamily="34" charset="0"/>
                <a:cs typeface="Arial" panose="020B0604020202020204" pitchFamily="34" charset="0"/>
              </a:rPr>
              <a:t>P</a:t>
            </a:r>
            <a:r>
              <a:rPr lang="en-US" sz="1050" dirty="0">
                <a:solidFill>
                  <a:prstClr val="black"/>
                </a:solidFill>
                <a:latin typeface="Arial" panose="020B0604020202020204" pitchFamily="34" charset="0"/>
                <a:cs typeface="Arial" panose="020B0604020202020204" pitchFamily="34" charset="0"/>
              </a:rPr>
              <a:t> &lt; 0.0001 for all comparisons,</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PAF CD vs non-PAF CD</a:t>
            </a:r>
            <a:endParaRPr lang="en-US" sz="1200" dirty="0">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36005DF-F4BD-A245-8E96-30171D8575E4}"/>
              </a:ext>
            </a:extLst>
          </p:cNvPr>
          <p:cNvSpPr txBox="1"/>
          <p:nvPr/>
        </p:nvSpPr>
        <p:spPr>
          <a:xfrm>
            <a:off x="4792492" y="1749697"/>
            <a:ext cx="1107320" cy="143029"/>
          </a:xfrm>
          <a:prstGeom prst="rect">
            <a:avLst/>
          </a:prstGeom>
          <a:noFill/>
        </p:spPr>
        <p:txBody>
          <a:bodyPr wrap="none" rtlCol="0">
            <a:noAutofit/>
          </a:bodyPr>
          <a:lstStyle/>
          <a:p>
            <a:pPr algn="ctr" defTabSz="457189"/>
            <a:r>
              <a:rPr lang="en-US" sz="1200" b="1" dirty="0">
                <a:solidFill>
                  <a:prstClr val="black"/>
                </a:solidFill>
                <a:latin typeface="Arial" panose="020B0604020202020204" pitchFamily="34" charset="0"/>
                <a:cs typeface="Arial" panose="020B0604020202020204" pitchFamily="34" charset="0"/>
              </a:rPr>
              <a:t>GI-related Healthcare Costs</a:t>
            </a:r>
            <a:br>
              <a:rPr lang="en-US" sz="1200" b="1" dirty="0">
                <a:solidFill>
                  <a:prstClr val="black"/>
                </a:solidFill>
                <a:latin typeface="Arial" panose="020B0604020202020204" pitchFamily="34" charset="0"/>
                <a:cs typeface="Arial" panose="020B0604020202020204" pitchFamily="34" charset="0"/>
              </a:rPr>
            </a:br>
            <a:r>
              <a:rPr lang="en-US" sz="1050" i="1" dirty="0">
                <a:solidFill>
                  <a:prstClr val="black"/>
                </a:solidFill>
                <a:latin typeface="Arial" panose="020B0604020202020204" pitchFamily="34" charset="0"/>
                <a:cs typeface="Arial" panose="020B0604020202020204" pitchFamily="34" charset="0"/>
              </a:rPr>
              <a:t>P</a:t>
            </a:r>
            <a:r>
              <a:rPr lang="en-US" sz="1050" dirty="0">
                <a:solidFill>
                  <a:prstClr val="black"/>
                </a:solidFill>
                <a:latin typeface="Arial" panose="020B0604020202020204" pitchFamily="34" charset="0"/>
                <a:cs typeface="Arial" panose="020B0604020202020204" pitchFamily="34" charset="0"/>
              </a:rPr>
              <a:t> &lt; 0.0001 for all comparisons,</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PAF CD vs non-PAF CD</a:t>
            </a:r>
            <a:endParaRPr lang="en-US" sz="1050" b="1"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AE6CE7D-F00E-6944-A110-A80DBE116B25}"/>
              </a:ext>
            </a:extLst>
          </p:cNvPr>
          <p:cNvSpPr txBox="1"/>
          <p:nvPr/>
        </p:nvSpPr>
        <p:spPr>
          <a:xfrm>
            <a:off x="1947782" y="2304618"/>
            <a:ext cx="632070" cy="259891"/>
          </a:xfrm>
          <a:prstGeom prst="rect">
            <a:avLst/>
          </a:prstGeom>
          <a:noFill/>
        </p:spPr>
        <p:txBody>
          <a:bodyPr wrap="none" rtlCol="0">
            <a:noAutofit/>
          </a:bodyPr>
          <a:lstStyle/>
          <a:p>
            <a:pPr algn="ctr" defTabSz="457189"/>
            <a:r>
              <a:rPr lang="en-US" sz="1200" b="1" dirty="0">
                <a:solidFill>
                  <a:prstClr val="black"/>
                </a:solidFill>
                <a:latin typeface="Arial" panose="020B0604020202020204" pitchFamily="34" charset="0"/>
                <a:cs typeface="Arial" panose="020B0604020202020204" pitchFamily="34" charset="0"/>
              </a:rPr>
              <a:t>$85,233</a:t>
            </a:r>
          </a:p>
        </p:txBody>
      </p:sp>
      <p:sp>
        <p:nvSpPr>
          <p:cNvPr id="9" name="TextBox 8">
            <a:extLst>
              <a:ext uri="{FF2B5EF4-FFF2-40B4-BE49-F238E27FC236}">
                <a16:creationId xmlns:a16="http://schemas.microsoft.com/office/drawing/2014/main" id="{BE5E20C3-DB95-1C48-9EA3-909700A26030}"/>
              </a:ext>
            </a:extLst>
          </p:cNvPr>
          <p:cNvSpPr txBox="1"/>
          <p:nvPr/>
        </p:nvSpPr>
        <p:spPr>
          <a:xfrm>
            <a:off x="3715696" y="3682327"/>
            <a:ext cx="605007" cy="267926"/>
          </a:xfrm>
          <a:prstGeom prst="rect">
            <a:avLst/>
          </a:prstGeom>
          <a:noFill/>
        </p:spPr>
        <p:txBody>
          <a:bodyPr wrap="none" rtlCol="0">
            <a:noAutofit/>
          </a:bodyPr>
          <a:lstStyle/>
          <a:p>
            <a:pPr algn="ctr" defTabSz="457189"/>
            <a:r>
              <a:rPr lang="en-US" sz="1200" b="1" dirty="0">
                <a:solidFill>
                  <a:prstClr val="black"/>
                </a:solidFill>
                <a:latin typeface="Arial" panose="020B0604020202020204" pitchFamily="34" charset="0"/>
                <a:cs typeface="Arial" panose="020B0604020202020204" pitchFamily="34" charset="0"/>
              </a:rPr>
              <a:t>$40,526</a:t>
            </a:r>
          </a:p>
        </p:txBody>
      </p:sp>
      <p:sp>
        <p:nvSpPr>
          <p:cNvPr id="10" name="TextBox 9">
            <a:extLst>
              <a:ext uri="{FF2B5EF4-FFF2-40B4-BE49-F238E27FC236}">
                <a16:creationId xmlns:a16="http://schemas.microsoft.com/office/drawing/2014/main" id="{7E33A882-11ED-0747-ACD5-C5C5251A35CD}"/>
              </a:ext>
            </a:extLst>
          </p:cNvPr>
          <p:cNvSpPr txBox="1"/>
          <p:nvPr/>
        </p:nvSpPr>
        <p:spPr>
          <a:xfrm>
            <a:off x="5429768" y="2734136"/>
            <a:ext cx="596537" cy="236495"/>
          </a:xfrm>
          <a:prstGeom prst="rect">
            <a:avLst/>
          </a:prstGeom>
          <a:noFill/>
        </p:spPr>
        <p:txBody>
          <a:bodyPr wrap="none" rtlCol="0">
            <a:noAutofit/>
          </a:bodyPr>
          <a:lstStyle/>
          <a:p>
            <a:pPr algn="ctr" defTabSz="457189"/>
            <a:r>
              <a:rPr lang="en-US" sz="1200" b="1" dirty="0">
                <a:solidFill>
                  <a:prstClr val="black"/>
                </a:solidFill>
                <a:latin typeface="Arial" panose="020B0604020202020204" pitchFamily="34" charset="0"/>
                <a:cs typeface="Arial" panose="020B0604020202020204" pitchFamily="34" charset="0"/>
              </a:rPr>
              <a:t>$71,612</a:t>
            </a:r>
          </a:p>
        </p:txBody>
      </p:sp>
      <p:sp>
        <p:nvSpPr>
          <p:cNvPr id="11" name="TextBox 10">
            <a:extLst>
              <a:ext uri="{FF2B5EF4-FFF2-40B4-BE49-F238E27FC236}">
                <a16:creationId xmlns:a16="http://schemas.microsoft.com/office/drawing/2014/main" id="{8A763CAD-59A3-6844-86BD-25611A789BCA}"/>
              </a:ext>
            </a:extLst>
          </p:cNvPr>
          <p:cNvSpPr txBox="1"/>
          <p:nvPr/>
        </p:nvSpPr>
        <p:spPr>
          <a:xfrm>
            <a:off x="7134316" y="4020388"/>
            <a:ext cx="676321" cy="255541"/>
          </a:xfrm>
          <a:prstGeom prst="rect">
            <a:avLst/>
          </a:prstGeom>
          <a:noFill/>
        </p:spPr>
        <p:txBody>
          <a:bodyPr wrap="none" rtlCol="0">
            <a:noAutofit/>
          </a:bodyPr>
          <a:lstStyle/>
          <a:p>
            <a:pPr algn="ctr" defTabSz="457189"/>
            <a:r>
              <a:rPr lang="en-US" sz="1200" b="1" dirty="0">
                <a:solidFill>
                  <a:prstClr val="black"/>
                </a:solidFill>
                <a:latin typeface="Arial" panose="020B0604020202020204" pitchFamily="34" charset="0"/>
                <a:cs typeface="Arial" panose="020B0604020202020204" pitchFamily="34" charset="0"/>
              </a:rPr>
              <a:t>$29,458</a:t>
            </a:r>
          </a:p>
        </p:txBody>
      </p:sp>
      <p:sp>
        <p:nvSpPr>
          <p:cNvPr id="12" name="TextBox 11">
            <a:extLst>
              <a:ext uri="{FF2B5EF4-FFF2-40B4-BE49-F238E27FC236}">
                <a16:creationId xmlns:a16="http://schemas.microsoft.com/office/drawing/2014/main" id="{93BE4765-8BB6-484D-AFF9-48BDFD4E37C2}"/>
              </a:ext>
            </a:extLst>
          </p:cNvPr>
          <p:cNvSpPr txBox="1"/>
          <p:nvPr/>
        </p:nvSpPr>
        <p:spPr>
          <a:xfrm>
            <a:off x="6374663" y="4934839"/>
            <a:ext cx="522900" cy="253916"/>
          </a:xfrm>
          <a:prstGeom prst="rect">
            <a:avLst/>
          </a:prstGeom>
          <a:noFill/>
        </p:spPr>
        <p:txBody>
          <a:bodyPr wrap="none" rtlCol="0">
            <a:spAutoFit/>
          </a:bodyPr>
          <a:lstStyle/>
          <a:p>
            <a:pPr defTabSz="457189"/>
            <a:r>
              <a:rPr lang="en-US" sz="1050" dirty="0">
                <a:solidFill>
                  <a:prstClr val="black"/>
                </a:solidFill>
                <a:latin typeface="Helvetica" pitchFamily="2" charset="0"/>
              </a:rPr>
              <a:t>2,138</a:t>
            </a:r>
          </a:p>
        </p:txBody>
      </p:sp>
      <p:cxnSp>
        <p:nvCxnSpPr>
          <p:cNvPr id="13" name="Straight Arrow Connector 12">
            <a:extLst>
              <a:ext uri="{FF2B5EF4-FFF2-40B4-BE49-F238E27FC236}">
                <a16:creationId xmlns:a16="http://schemas.microsoft.com/office/drawing/2014/main" id="{59F53427-652E-8C4F-B0AA-E38389BABB7E}"/>
              </a:ext>
            </a:extLst>
          </p:cNvPr>
          <p:cNvCxnSpPr>
            <a:cxnSpLocks/>
          </p:cNvCxnSpPr>
          <p:nvPr/>
        </p:nvCxnSpPr>
        <p:spPr>
          <a:xfrm flipH="1">
            <a:off x="6297608" y="5119438"/>
            <a:ext cx="146407" cy="13133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D1ED35-6D4D-408E-96BE-E20BEC62DA4F}"/>
              </a:ext>
            </a:extLst>
          </p:cNvPr>
          <p:cNvSpPr txBox="1"/>
          <p:nvPr/>
        </p:nvSpPr>
        <p:spPr>
          <a:xfrm>
            <a:off x="7360602" y="5711706"/>
            <a:ext cx="1650452" cy="307777"/>
          </a:xfrm>
          <a:prstGeom prst="rect">
            <a:avLst/>
          </a:prstGeom>
          <a:noFill/>
        </p:spPr>
        <p:txBody>
          <a:bodyPr wrap="none" rtlCol="0">
            <a:spAutoFit/>
          </a:bodyPr>
          <a:lstStyle/>
          <a:p>
            <a:pPr defTabSz="457189"/>
            <a:r>
              <a:rPr lang="en-US" sz="1400" dirty="0">
                <a:solidFill>
                  <a:prstClr val="black"/>
                </a:solidFill>
                <a:latin typeface="Calibri"/>
              </a:rPr>
              <a:t>Schwartz et al, 2020</a:t>
            </a:r>
          </a:p>
        </p:txBody>
      </p:sp>
    </p:spTree>
    <p:extLst>
      <p:ext uri="{BB962C8B-B14F-4D97-AF65-F5344CB8AC3E}">
        <p14:creationId xmlns:p14="http://schemas.microsoft.com/office/powerpoint/2010/main" val="268071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283D-8DEA-4B9C-A32F-6C3DADA5EFE0}"/>
              </a:ext>
            </a:extLst>
          </p:cNvPr>
          <p:cNvSpPr>
            <a:spLocks noGrp="1"/>
          </p:cNvSpPr>
          <p:nvPr>
            <p:ph type="title"/>
          </p:nvPr>
        </p:nvSpPr>
        <p:spPr>
          <a:xfrm>
            <a:off x="342900" y="2400300"/>
            <a:ext cx="8172450" cy="857250"/>
          </a:xfrm>
        </p:spPr>
        <p:txBody>
          <a:bodyPr/>
          <a:lstStyle/>
          <a:p>
            <a:pPr algn="ctr">
              <a:defRPr/>
            </a:pPr>
            <a:r>
              <a:rPr lang="en-US" sz="4050" b="1" dirty="0">
                <a:solidFill>
                  <a:srgbClr val="1A3668"/>
                </a:solidFill>
                <a:effectLst>
                  <a:outerShdw blurRad="38100" dist="38100" dir="2700000" algn="tl">
                    <a:srgbClr val="C0C0C0"/>
                  </a:outerShdw>
                </a:effectLst>
              </a:rPr>
              <a:t>Classification System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ark's Classification of Perianal fistulas.png">
            <a:extLst>
              <a:ext uri="{FF2B5EF4-FFF2-40B4-BE49-F238E27FC236}">
                <a16:creationId xmlns:a16="http://schemas.microsoft.com/office/drawing/2014/main" id="{7584026B-F82D-4041-984B-27D6D810A4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942976"/>
            <a:ext cx="6686550" cy="4611488"/>
          </a:xfrm>
          <a:prstGeom prst="rect">
            <a:avLst/>
          </a:prstGeom>
          <a:solidFill>
            <a:schemeClr val="bg1">
              <a:lumMod val="50000"/>
            </a:schemeClr>
          </a:solidFill>
          <a:ln>
            <a:noFill/>
          </a:ln>
        </p:spPr>
      </p:pic>
      <p:sp>
        <p:nvSpPr>
          <p:cNvPr id="4" name="TextBox 3">
            <a:extLst>
              <a:ext uri="{FF2B5EF4-FFF2-40B4-BE49-F238E27FC236}">
                <a16:creationId xmlns:a16="http://schemas.microsoft.com/office/drawing/2014/main" id="{C06C223D-93F1-4FB5-A280-0A0B269B73E9}"/>
              </a:ext>
            </a:extLst>
          </p:cNvPr>
          <p:cNvSpPr txBox="1"/>
          <p:nvPr/>
        </p:nvSpPr>
        <p:spPr>
          <a:xfrm>
            <a:off x="6115051" y="2000251"/>
            <a:ext cx="1549976" cy="1015663"/>
          </a:xfrm>
          <a:prstGeom prst="rect">
            <a:avLst/>
          </a:prstGeom>
          <a:noFill/>
        </p:spPr>
        <p:txBody>
          <a:bodyPr wrap="none">
            <a:spAutoFit/>
          </a:bodyPr>
          <a:lstStyle/>
          <a:p>
            <a:pPr>
              <a:defRPr/>
            </a:pPr>
            <a:r>
              <a:rPr lang="en-US" sz="1200" dirty="0">
                <a:effectLst>
                  <a:outerShdw blurRad="38100" dist="38100" dir="2700000" algn="tl">
                    <a:srgbClr val="C0C0C0"/>
                  </a:outerShdw>
                </a:effectLst>
                <a:latin typeface="Arial" pitchFamily="34" charset="0"/>
                <a:ea typeface="ＭＳ Ｐゴシック" pitchFamily="34" charset="-128"/>
                <a:cs typeface="Arial" pitchFamily="34" charset="0"/>
              </a:rPr>
              <a:t>A: Superficial</a:t>
            </a:r>
          </a:p>
          <a:p>
            <a:pPr>
              <a:defRPr/>
            </a:pPr>
            <a:r>
              <a:rPr lang="en-US" sz="1200" dirty="0">
                <a:effectLst>
                  <a:outerShdw blurRad="38100" dist="38100" dir="2700000" algn="tl">
                    <a:srgbClr val="C0C0C0"/>
                  </a:outerShdw>
                </a:effectLst>
                <a:latin typeface="Arial" pitchFamily="34" charset="0"/>
                <a:ea typeface="ＭＳ Ｐゴシック" pitchFamily="34" charset="-128"/>
                <a:cs typeface="Arial" pitchFamily="34" charset="0"/>
              </a:rPr>
              <a:t>B: </a:t>
            </a:r>
            <a:r>
              <a:rPr lang="en-US" sz="1200" dirty="0" err="1">
                <a:effectLst>
                  <a:outerShdw blurRad="38100" dist="38100" dir="2700000" algn="tl">
                    <a:srgbClr val="C0C0C0"/>
                  </a:outerShdw>
                </a:effectLst>
                <a:latin typeface="Arial" pitchFamily="34" charset="0"/>
                <a:ea typeface="ＭＳ Ｐゴシック" pitchFamily="34" charset="-128"/>
                <a:cs typeface="Arial" pitchFamily="34" charset="0"/>
              </a:rPr>
              <a:t>Intersphincteric</a:t>
            </a:r>
            <a:endParaRPr lang="en-US" sz="1200" dirty="0">
              <a:effectLst>
                <a:outerShdw blurRad="38100" dist="38100" dir="2700000" algn="tl">
                  <a:srgbClr val="C0C0C0"/>
                </a:outerShdw>
              </a:effectLst>
              <a:latin typeface="Arial" pitchFamily="34" charset="0"/>
              <a:ea typeface="ＭＳ Ｐゴシック" pitchFamily="34" charset="-128"/>
              <a:cs typeface="Arial" pitchFamily="34" charset="0"/>
            </a:endParaRPr>
          </a:p>
          <a:p>
            <a:pPr>
              <a:defRPr/>
            </a:pPr>
            <a:r>
              <a:rPr lang="en-US" sz="1200" dirty="0">
                <a:effectLst>
                  <a:outerShdw blurRad="38100" dist="38100" dir="2700000" algn="tl">
                    <a:srgbClr val="C0C0C0"/>
                  </a:outerShdw>
                </a:effectLst>
                <a:latin typeface="Arial" pitchFamily="34" charset="0"/>
                <a:ea typeface="ＭＳ Ｐゴシック" pitchFamily="34" charset="-128"/>
                <a:cs typeface="Arial" pitchFamily="34" charset="0"/>
              </a:rPr>
              <a:t>C: Trans-</a:t>
            </a:r>
            <a:r>
              <a:rPr lang="en-US" sz="1200" dirty="0" err="1">
                <a:effectLst>
                  <a:outerShdw blurRad="38100" dist="38100" dir="2700000" algn="tl">
                    <a:srgbClr val="C0C0C0"/>
                  </a:outerShdw>
                </a:effectLst>
                <a:latin typeface="Arial" pitchFamily="34" charset="0"/>
                <a:ea typeface="ＭＳ Ｐゴシック" pitchFamily="34" charset="-128"/>
                <a:cs typeface="Arial" pitchFamily="34" charset="0"/>
              </a:rPr>
              <a:t>sphincteric</a:t>
            </a:r>
            <a:endParaRPr lang="en-US" sz="1200" dirty="0">
              <a:effectLst>
                <a:outerShdw blurRad="38100" dist="38100" dir="2700000" algn="tl">
                  <a:srgbClr val="C0C0C0"/>
                </a:outerShdw>
              </a:effectLst>
              <a:latin typeface="Arial" pitchFamily="34" charset="0"/>
              <a:ea typeface="ＭＳ Ｐゴシック" pitchFamily="34" charset="-128"/>
              <a:cs typeface="Arial" pitchFamily="34" charset="0"/>
            </a:endParaRPr>
          </a:p>
          <a:p>
            <a:pPr>
              <a:defRPr/>
            </a:pPr>
            <a:r>
              <a:rPr lang="en-US" sz="1200" dirty="0">
                <a:effectLst>
                  <a:outerShdw blurRad="38100" dist="38100" dir="2700000" algn="tl">
                    <a:srgbClr val="C0C0C0"/>
                  </a:outerShdw>
                </a:effectLst>
                <a:latin typeface="Arial" pitchFamily="34" charset="0"/>
                <a:ea typeface="ＭＳ Ｐゴシック" pitchFamily="34" charset="-128"/>
                <a:cs typeface="Arial" pitchFamily="34" charset="0"/>
              </a:rPr>
              <a:t>D: </a:t>
            </a:r>
            <a:r>
              <a:rPr lang="en-US" sz="1200" dirty="0" err="1">
                <a:effectLst>
                  <a:outerShdw blurRad="38100" dist="38100" dir="2700000" algn="tl">
                    <a:srgbClr val="C0C0C0"/>
                  </a:outerShdw>
                </a:effectLst>
                <a:latin typeface="Arial" pitchFamily="34" charset="0"/>
                <a:ea typeface="ＭＳ Ｐゴシック" pitchFamily="34" charset="-128"/>
                <a:cs typeface="Arial" pitchFamily="34" charset="0"/>
              </a:rPr>
              <a:t>Suprasphincteris</a:t>
            </a:r>
            <a:endParaRPr lang="en-US" sz="1200" dirty="0">
              <a:effectLst>
                <a:outerShdw blurRad="38100" dist="38100" dir="2700000" algn="tl">
                  <a:srgbClr val="C0C0C0"/>
                </a:outerShdw>
              </a:effectLst>
              <a:latin typeface="Arial" pitchFamily="34" charset="0"/>
              <a:ea typeface="ＭＳ Ｐゴシック" pitchFamily="34" charset="-128"/>
              <a:cs typeface="Arial" pitchFamily="34" charset="0"/>
            </a:endParaRPr>
          </a:p>
          <a:p>
            <a:pPr>
              <a:defRPr/>
            </a:pPr>
            <a:r>
              <a:rPr lang="en-US" sz="1200" dirty="0">
                <a:effectLst>
                  <a:outerShdw blurRad="38100" dist="38100" dir="2700000" algn="tl">
                    <a:srgbClr val="C0C0C0"/>
                  </a:outerShdw>
                </a:effectLst>
                <a:latin typeface="Arial" pitchFamily="34" charset="0"/>
                <a:ea typeface="ＭＳ Ｐゴシック" pitchFamily="34" charset="-128"/>
                <a:cs typeface="Arial" pitchFamily="34" charset="0"/>
              </a:rPr>
              <a:t>E: </a:t>
            </a:r>
            <a:r>
              <a:rPr lang="en-US" sz="1200" dirty="0" err="1">
                <a:effectLst>
                  <a:outerShdw blurRad="38100" dist="38100" dir="2700000" algn="tl">
                    <a:srgbClr val="C0C0C0"/>
                  </a:outerShdw>
                </a:effectLst>
                <a:latin typeface="Arial" pitchFamily="34" charset="0"/>
                <a:ea typeface="ＭＳ Ｐゴシック" pitchFamily="34" charset="-128"/>
                <a:cs typeface="Arial" pitchFamily="34" charset="0"/>
              </a:rPr>
              <a:t>Extrasphincteric</a:t>
            </a:r>
            <a:endParaRPr lang="en-US" sz="1200" dirty="0">
              <a:effectLst>
                <a:outerShdw blurRad="38100" dist="38100" dir="2700000" algn="tl">
                  <a:srgbClr val="C0C0C0"/>
                </a:outerShdw>
              </a:effectLst>
              <a:latin typeface="Arial" pitchFamily="34" charset="0"/>
              <a:ea typeface="ＭＳ Ｐゴシック" pitchFamily="34" charset="-128"/>
              <a:cs typeface="Arial" pitchFamily="34" charset="0"/>
            </a:endParaRPr>
          </a:p>
        </p:txBody>
      </p:sp>
      <p:sp>
        <p:nvSpPr>
          <p:cNvPr id="5" name="TextBox 4">
            <a:extLst>
              <a:ext uri="{FF2B5EF4-FFF2-40B4-BE49-F238E27FC236}">
                <a16:creationId xmlns:a16="http://schemas.microsoft.com/office/drawing/2014/main" id="{73F2DDFE-591B-482B-9AA1-63677A91BE16}"/>
              </a:ext>
            </a:extLst>
          </p:cNvPr>
          <p:cNvSpPr txBox="1"/>
          <p:nvPr/>
        </p:nvSpPr>
        <p:spPr>
          <a:xfrm>
            <a:off x="3257550" y="5086350"/>
            <a:ext cx="309700" cy="300082"/>
          </a:xfrm>
          <a:prstGeom prst="rect">
            <a:avLst/>
          </a:prstGeom>
          <a:noFill/>
        </p:spPr>
        <p:txBody>
          <a:bodyPr wrap="none">
            <a:spAutoFit/>
          </a:bodyPr>
          <a:lstStyle/>
          <a:p>
            <a:pPr>
              <a:defRPr/>
            </a:pPr>
            <a:r>
              <a:rPr lang="en-US" sz="1350" b="1">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rPr>
              <a:t>A</a:t>
            </a:r>
          </a:p>
        </p:txBody>
      </p:sp>
      <p:sp>
        <p:nvSpPr>
          <p:cNvPr id="6" name="TextBox 5">
            <a:extLst>
              <a:ext uri="{FF2B5EF4-FFF2-40B4-BE49-F238E27FC236}">
                <a16:creationId xmlns:a16="http://schemas.microsoft.com/office/drawing/2014/main" id="{314BB514-6174-4112-8596-1ECA5E7B9FAB}"/>
              </a:ext>
            </a:extLst>
          </p:cNvPr>
          <p:cNvSpPr txBox="1"/>
          <p:nvPr/>
        </p:nvSpPr>
        <p:spPr>
          <a:xfrm>
            <a:off x="5715000" y="4972050"/>
            <a:ext cx="309700" cy="300082"/>
          </a:xfrm>
          <a:prstGeom prst="rect">
            <a:avLst/>
          </a:prstGeom>
          <a:noFill/>
        </p:spPr>
        <p:txBody>
          <a:bodyPr wrap="none">
            <a:spAutoFit/>
          </a:bodyPr>
          <a:lstStyle/>
          <a:p>
            <a:pPr>
              <a:defRPr/>
            </a:pPr>
            <a:r>
              <a:rPr lang="en-US" sz="1350" b="1">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rPr>
              <a:t>D</a:t>
            </a:r>
          </a:p>
        </p:txBody>
      </p:sp>
      <p:sp>
        <p:nvSpPr>
          <p:cNvPr id="7" name="TextBox 6">
            <a:extLst>
              <a:ext uri="{FF2B5EF4-FFF2-40B4-BE49-F238E27FC236}">
                <a16:creationId xmlns:a16="http://schemas.microsoft.com/office/drawing/2014/main" id="{E54FDB65-ACEA-4BE9-80A0-6C74995FF166}"/>
              </a:ext>
            </a:extLst>
          </p:cNvPr>
          <p:cNvSpPr txBox="1"/>
          <p:nvPr/>
        </p:nvSpPr>
        <p:spPr>
          <a:xfrm>
            <a:off x="2571750" y="5054204"/>
            <a:ext cx="309700" cy="300082"/>
          </a:xfrm>
          <a:prstGeom prst="rect">
            <a:avLst/>
          </a:prstGeom>
          <a:noFill/>
        </p:spPr>
        <p:txBody>
          <a:bodyPr wrap="none">
            <a:spAutoFit/>
          </a:bodyPr>
          <a:lstStyle/>
          <a:p>
            <a:pPr>
              <a:defRPr/>
            </a:pPr>
            <a:r>
              <a:rPr lang="en-US" sz="1350" b="1">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rPr>
              <a:t>C</a:t>
            </a:r>
          </a:p>
        </p:txBody>
      </p:sp>
      <p:sp>
        <p:nvSpPr>
          <p:cNvPr id="8" name="TextBox 7">
            <a:extLst>
              <a:ext uri="{FF2B5EF4-FFF2-40B4-BE49-F238E27FC236}">
                <a16:creationId xmlns:a16="http://schemas.microsoft.com/office/drawing/2014/main" id="{48D9CC31-0604-4E28-9AA8-42EF8074DC2C}"/>
              </a:ext>
            </a:extLst>
          </p:cNvPr>
          <p:cNvSpPr txBox="1"/>
          <p:nvPr/>
        </p:nvSpPr>
        <p:spPr>
          <a:xfrm>
            <a:off x="4972050" y="5086350"/>
            <a:ext cx="309700" cy="300082"/>
          </a:xfrm>
          <a:prstGeom prst="rect">
            <a:avLst/>
          </a:prstGeom>
          <a:noFill/>
        </p:spPr>
        <p:txBody>
          <a:bodyPr wrap="none">
            <a:spAutoFit/>
          </a:bodyPr>
          <a:lstStyle/>
          <a:p>
            <a:pPr>
              <a:defRPr/>
            </a:pPr>
            <a:r>
              <a:rPr lang="en-US" sz="1350" b="1">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rPr>
              <a:t>B</a:t>
            </a:r>
          </a:p>
        </p:txBody>
      </p:sp>
      <p:sp>
        <p:nvSpPr>
          <p:cNvPr id="9" name="TextBox 8">
            <a:extLst>
              <a:ext uri="{FF2B5EF4-FFF2-40B4-BE49-F238E27FC236}">
                <a16:creationId xmlns:a16="http://schemas.microsoft.com/office/drawing/2014/main" id="{21921334-2626-4249-ACD3-BCD900EB4EBF}"/>
              </a:ext>
            </a:extLst>
          </p:cNvPr>
          <p:cNvSpPr txBox="1"/>
          <p:nvPr/>
        </p:nvSpPr>
        <p:spPr>
          <a:xfrm>
            <a:off x="6542863" y="4305300"/>
            <a:ext cx="1079142" cy="461665"/>
          </a:xfrm>
          <a:prstGeom prst="rect">
            <a:avLst/>
          </a:prstGeom>
          <a:noFill/>
        </p:spPr>
        <p:txBody>
          <a:bodyPr wrap="none">
            <a:spAutoFit/>
          </a:bodyPr>
          <a:lstStyle/>
          <a:p>
            <a:pPr algn="ctr">
              <a:defRPr/>
            </a:pPr>
            <a:r>
              <a:rPr lang="en-US" sz="1200" dirty="0">
                <a:effectLst>
                  <a:outerShdw blurRad="38100" dist="38100" dir="2700000" algn="tl">
                    <a:srgbClr val="C0C0C0"/>
                  </a:outerShdw>
                </a:effectLst>
                <a:latin typeface="Arial" pitchFamily="34" charset="0"/>
                <a:ea typeface="ＭＳ Ｐゴシック" pitchFamily="34" charset="-128"/>
                <a:cs typeface="Arial" pitchFamily="34" charset="0"/>
              </a:rPr>
              <a:t>External anal</a:t>
            </a:r>
          </a:p>
          <a:p>
            <a:pPr algn="ctr">
              <a:defRPr/>
            </a:pPr>
            <a:r>
              <a:rPr lang="en-US" sz="1200" dirty="0">
                <a:effectLst>
                  <a:outerShdw blurRad="38100" dist="38100" dir="2700000" algn="tl">
                    <a:srgbClr val="C0C0C0"/>
                  </a:outerShdw>
                </a:effectLst>
                <a:latin typeface="Arial" pitchFamily="34" charset="0"/>
                <a:ea typeface="ＭＳ Ｐゴシック" pitchFamily="34" charset="-128"/>
                <a:cs typeface="Arial" pitchFamily="34" charset="0"/>
              </a:rPr>
              <a:t>sphincter</a:t>
            </a:r>
          </a:p>
        </p:txBody>
      </p:sp>
      <p:sp>
        <p:nvSpPr>
          <p:cNvPr id="10" name="TextBox 9">
            <a:extLst>
              <a:ext uri="{FF2B5EF4-FFF2-40B4-BE49-F238E27FC236}">
                <a16:creationId xmlns:a16="http://schemas.microsoft.com/office/drawing/2014/main" id="{AA8C2DCF-A59D-44D6-8321-C508D95CE0CE}"/>
              </a:ext>
            </a:extLst>
          </p:cNvPr>
          <p:cNvSpPr txBox="1"/>
          <p:nvPr/>
        </p:nvSpPr>
        <p:spPr>
          <a:xfrm>
            <a:off x="2418160" y="4762500"/>
            <a:ext cx="300082" cy="300082"/>
          </a:xfrm>
          <a:prstGeom prst="rect">
            <a:avLst/>
          </a:prstGeom>
          <a:noFill/>
        </p:spPr>
        <p:txBody>
          <a:bodyPr wrap="none">
            <a:spAutoFit/>
          </a:bodyPr>
          <a:lstStyle/>
          <a:p>
            <a:pPr>
              <a:defRPr/>
            </a:pPr>
            <a:r>
              <a:rPr lang="en-US" sz="1350" b="1">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rPr>
              <a:t>E</a:t>
            </a:r>
          </a:p>
        </p:txBody>
      </p:sp>
      <p:sp>
        <p:nvSpPr>
          <p:cNvPr id="2" name="Title 1">
            <a:extLst>
              <a:ext uri="{FF2B5EF4-FFF2-40B4-BE49-F238E27FC236}">
                <a16:creationId xmlns:a16="http://schemas.microsoft.com/office/drawing/2014/main" id="{B1B8565F-B427-4313-A1B2-905BD7A8D1F0}"/>
              </a:ext>
            </a:extLst>
          </p:cNvPr>
          <p:cNvSpPr>
            <a:spLocks noGrp="1"/>
          </p:cNvSpPr>
          <p:nvPr>
            <p:ph type="title"/>
          </p:nvPr>
        </p:nvSpPr>
        <p:spPr>
          <a:xfrm>
            <a:off x="1371600" y="971550"/>
            <a:ext cx="6400800" cy="571500"/>
          </a:xfrm>
        </p:spPr>
        <p:txBody>
          <a:bodyPr/>
          <a:lstStyle/>
          <a:p>
            <a:pPr>
              <a:defRPr/>
            </a:pPr>
            <a:r>
              <a:rPr lang="en-US" sz="2550" b="1" dirty="0">
                <a:effectLst>
                  <a:outerShdw blurRad="38100" dist="38100" dir="2700000" algn="tl">
                    <a:srgbClr val="C0C0C0"/>
                  </a:outerShdw>
                </a:effectLst>
                <a:latin typeface="Arial" pitchFamily="34" charset="0"/>
              </a:rPr>
              <a:t>Park’s </a:t>
            </a:r>
            <a:r>
              <a:rPr lang="en-US" sz="2400" b="1" dirty="0">
                <a:effectLst>
                  <a:outerShdw blurRad="38100" dist="38100" dir="2700000" algn="tl">
                    <a:srgbClr val="C0C0C0"/>
                  </a:outerShdw>
                </a:effectLst>
                <a:latin typeface="Arial" pitchFamily="34" charset="0"/>
              </a:rPr>
              <a:t>Classification</a:t>
            </a:r>
            <a:r>
              <a:rPr lang="en-US" sz="2550" b="1" dirty="0">
                <a:effectLst>
                  <a:outerShdw blurRad="38100" dist="38100" dir="2700000" algn="tl">
                    <a:srgbClr val="C0C0C0"/>
                  </a:outerShdw>
                </a:effectLst>
                <a:latin typeface="Arial" pitchFamily="34" charset="0"/>
              </a:rPr>
              <a:t> of Perianal Fistulas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descr="simplevscomplex.png">
            <a:extLst>
              <a:ext uri="{FF2B5EF4-FFF2-40B4-BE49-F238E27FC236}">
                <a16:creationId xmlns:a16="http://schemas.microsoft.com/office/drawing/2014/main" id="{FE643739-34F6-450B-A370-E5FB5409CC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3704" y="914400"/>
            <a:ext cx="6947297"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C5F5EDF-119C-4ECE-BEEA-CA8620F8E816}"/>
              </a:ext>
            </a:extLst>
          </p:cNvPr>
          <p:cNvSpPr txBox="1"/>
          <p:nvPr/>
        </p:nvSpPr>
        <p:spPr>
          <a:xfrm>
            <a:off x="2571751" y="4743450"/>
            <a:ext cx="814647" cy="323165"/>
          </a:xfrm>
          <a:prstGeom prst="rect">
            <a:avLst/>
          </a:prstGeom>
          <a:noFill/>
        </p:spPr>
        <p:txBody>
          <a:bodyPr wrap="none">
            <a:spAutoFit/>
          </a:bodyPr>
          <a:lstStyle/>
          <a:p>
            <a:pPr>
              <a:defRPr/>
            </a:pPr>
            <a:r>
              <a:rPr lang="en-US" sz="1500" b="1" dirty="0">
                <a:effectLst>
                  <a:outerShdw blurRad="38100" dist="38100" dir="2700000" algn="tl">
                    <a:srgbClr val="C0C0C0"/>
                  </a:outerShdw>
                </a:effectLst>
                <a:ea typeface="ＭＳ Ｐゴシック" pitchFamily="34" charset="-128"/>
                <a:cs typeface="Arial" pitchFamily="34" charset="0"/>
              </a:rPr>
              <a:t>Simple</a:t>
            </a:r>
          </a:p>
        </p:txBody>
      </p:sp>
      <p:sp>
        <p:nvSpPr>
          <p:cNvPr id="2" name="Title 1">
            <a:extLst>
              <a:ext uri="{FF2B5EF4-FFF2-40B4-BE49-F238E27FC236}">
                <a16:creationId xmlns:a16="http://schemas.microsoft.com/office/drawing/2014/main" id="{3F7A2472-950E-4EE2-B96C-738C8428F924}"/>
              </a:ext>
            </a:extLst>
          </p:cNvPr>
          <p:cNvSpPr>
            <a:spLocks noGrp="1"/>
          </p:cNvSpPr>
          <p:nvPr>
            <p:ph type="title"/>
          </p:nvPr>
        </p:nvSpPr>
        <p:spPr>
          <a:xfrm>
            <a:off x="420440" y="971550"/>
            <a:ext cx="8357111" cy="571500"/>
          </a:xfrm>
        </p:spPr>
        <p:txBody>
          <a:bodyPr/>
          <a:lstStyle/>
          <a:p>
            <a:pPr algn="ctr">
              <a:defRPr/>
            </a:pPr>
            <a:r>
              <a:rPr lang="en-US" b="1" dirty="0">
                <a:solidFill>
                  <a:srgbClr val="1A3668"/>
                </a:solidFill>
                <a:effectLst>
                  <a:outerShdw blurRad="38100" dist="38100" dir="2700000" algn="tl">
                    <a:srgbClr val="C0C0C0"/>
                  </a:outerShdw>
                </a:effectLst>
                <a:ea typeface="ＭＳ Ｐゴシック" pitchFamily="34" charset="-128"/>
              </a:rPr>
              <a:t>Simple vs. Complex Fistulas</a:t>
            </a:r>
          </a:p>
        </p:txBody>
      </p:sp>
      <p:sp>
        <p:nvSpPr>
          <p:cNvPr id="12" name="TextBox 11">
            <a:extLst>
              <a:ext uri="{FF2B5EF4-FFF2-40B4-BE49-F238E27FC236}">
                <a16:creationId xmlns:a16="http://schemas.microsoft.com/office/drawing/2014/main" id="{A2A80A20-935E-4E77-BFF4-BE17C62E0F65}"/>
              </a:ext>
            </a:extLst>
          </p:cNvPr>
          <p:cNvSpPr txBox="1"/>
          <p:nvPr/>
        </p:nvSpPr>
        <p:spPr>
          <a:xfrm>
            <a:off x="5715001" y="4743450"/>
            <a:ext cx="997389" cy="323165"/>
          </a:xfrm>
          <a:prstGeom prst="rect">
            <a:avLst/>
          </a:prstGeom>
          <a:noFill/>
        </p:spPr>
        <p:txBody>
          <a:bodyPr wrap="none">
            <a:spAutoFit/>
          </a:bodyPr>
          <a:lstStyle/>
          <a:p>
            <a:pPr>
              <a:defRPr/>
            </a:pPr>
            <a:r>
              <a:rPr lang="en-US" sz="1500" b="1" dirty="0">
                <a:effectLst>
                  <a:outerShdw blurRad="38100" dist="38100" dir="2700000" algn="tl">
                    <a:srgbClr val="C0C0C0"/>
                  </a:outerShdw>
                </a:effectLst>
                <a:ea typeface="ＭＳ Ｐゴシック" pitchFamily="34" charset="-128"/>
                <a:cs typeface="Arial" pitchFamily="34" charset="0"/>
              </a:rPr>
              <a:t>Complex</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86D744C5CD6E44BFFEF5E812642879" ma:contentTypeVersion="18" ma:contentTypeDescription="Create a new document." ma:contentTypeScope="" ma:versionID="df95ccacd6617be1bc32f431d171a7e7">
  <xsd:schema xmlns:xsd="http://www.w3.org/2001/XMLSchema" xmlns:xs="http://www.w3.org/2001/XMLSchema" xmlns:p="http://schemas.microsoft.com/office/2006/metadata/properties" xmlns:ns1="http://schemas.microsoft.com/sharepoint/v3" xmlns:ns2="e3daf48a-308e-43de-88ef-ca4f40f3f003" xmlns:ns3="c57fea2e-d146-428a-a2a2-061547110c3f" targetNamespace="http://schemas.microsoft.com/office/2006/metadata/properties" ma:root="true" ma:fieldsID="62b22378f0a0007cb153050753107cea" ns1:_="" ns2:_="" ns3:_="">
    <xsd:import namespace="http://schemas.microsoft.com/sharepoint/v3"/>
    <xsd:import namespace="e3daf48a-308e-43de-88ef-ca4f40f3f003"/>
    <xsd:import namespace="c57fea2e-d146-428a-a2a2-061547110c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af48a-308e-43de-88ef-ca4f40f3f00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cab1177-b993-4c6b-bc99-754d2dd7f2d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57fea2e-d146-428a-a2a2-061547110c3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1570f7ce-8d04-4d4d-aaf2-7e73530b950a}" ma:internalName="TaxCatchAll" ma:showField="CatchAllData" ma:web="c57fea2e-d146-428a-a2a2-061547110c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e3daf48a-308e-43de-88ef-ca4f40f3f003">
      <Terms xmlns="http://schemas.microsoft.com/office/infopath/2007/PartnerControls"/>
    </lcf76f155ced4ddcb4097134ff3c332f>
    <TaxCatchAll xmlns="c57fea2e-d146-428a-a2a2-061547110c3f" xsi:nil="true"/>
    <SharedWithUsers xmlns="c57fea2e-d146-428a-a2a2-061547110c3f">
      <UserInfo>
        <DisplayName>Aarushi Malhotra</DisplayName>
        <AccountId>3831</AccountId>
        <AccountType/>
      </UserInfo>
      <UserInfo>
        <DisplayName>Anthony Campo</DisplayName>
        <AccountId>18178</AccountId>
        <AccountType/>
      </UserInfo>
      <UserInfo>
        <DisplayName>Andrea Goldberg</DisplayName>
        <AccountId>22184</AccountId>
        <AccountType/>
      </UserInfo>
      <UserInfo>
        <DisplayName>Kelly Fitzgerald</DisplayName>
        <AccountId>11874</AccountId>
        <AccountType/>
      </UserInfo>
    </SharedWithUsers>
  </documentManagement>
</p:properties>
</file>

<file path=customXml/itemProps1.xml><?xml version="1.0" encoding="utf-8"?>
<ds:datastoreItem xmlns:ds="http://schemas.openxmlformats.org/officeDocument/2006/customXml" ds:itemID="{5EFF3FF3-B6F7-4BC7-A66E-A2163DAC5798}">
  <ds:schemaRefs>
    <ds:schemaRef ds:uri="c57fea2e-d146-428a-a2a2-061547110c3f"/>
    <ds:schemaRef ds:uri="e3daf48a-308e-43de-88ef-ca4f40f3f0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E512B2-8806-408E-B5A8-AA9CD9DD72E4}">
  <ds:schemaRefs>
    <ds:schemaRef ds:uri="http://schemas.microsoft.com/sharepoint/v3/contenttype/forms"/>
  </ds:schemaRefs>
</ds:datastoreItem>
</file>

<file path=customXml/itemProps3.xml><?xml version="1.0" encoding="utf-8"?>
<ds:datastoreItem xmlns:ds="http://schemas.openxmlformats.org/officeDocument/2006/customXml" ds:itemID="{39168865-0B10-41BF-9759-88E0D499D087}">
  <ds:schemaRefs>
    <ds:schemaRef ds:uri="c57fea2e-d146-428a-a2a2-061547110c3f"/>
    <ds:schemaRef ds:uri="http://www.w3.org/XML/1998/namespace"/>
    <ds:schemaRef ds:uri="http://purl.org/dc/terms/"/>
    <ds:schemaRef ds:uri="http://schemas.microsoft.com/office/2006/metadata/properties"/>
    <ds:schemaRef ds:uri="e3daf48a-308e-43de-88ef-ca4f40f3f003"/>
    <ds:schemaRef ds:uri="http://schemas.openxmlformats.org/package/2006/metadata/core-properties"/>
    <ds:schemaRef ds:uri="http://schemas.microsoft.com/sharepoint/v3"/>
    <ds:schemaRef ds:uri="http://schemas.microsoft.com/office/2006/documentManagement/types"/>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231</TotalTime>
  <Words>2639</Words>
  <Application>Microsoft Macintosh PowerPoint</Application>
  <PresentationFormat>On-screen Show (4:3)</PresentationFormat>
  <Paragraphs>402</Paragraphs>
  <Slides>55</Slides>
  <Notes>8</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65" baseType="lpstr">
      <vt:lpstr>Arial</vt:lpstr>
      <vt:lpstr>Calibri</vt:lpstr>
      <vt:lpstr>Constantia</vt:lpstr>
      <vt:lpstr>Garamond</vt:lpstr>
      <vt:lpstr>Helvetica</vt:lpstr>
      <vt:lpstr>Helvetica Condensed</vt:lpstr>
      <vt:lpstr>Times</vt:lpstr>
      <vt:lpstr>Default Design</vt:lpstr>
      <vt:lpstr>Excel.Chart.8</vt:lpstr>
      <vt:lpstr>Chart</vt:lpstr>
      <vt:lpstr>The Dreaded Duo:  Strictures and Fistulas</vt:lpstr>
      <vt:lpstr>    Program Disclosures </vt:lpstr>
      <vt:lpstr>Perianal Fistulas</vt:lpstr>
      <vt:lpstr>PowerPoint Presentation</vt:lpstr>
      <vt:lpstr>Durable Fistula Healing Rates are Disappointing</vt:lpstr>
      <vt:lpstr>PCD is Associated with Increased Costs</vt:lpstr>
      <vt:lpstr>Classification System</vt:lpstr>
      <vt:lpstr>Park’s Classification of Perianal Fistulas</vt:lpstr>
      <vt:lpstr>Simple vs. Complex Fistulas</vt:lpstr>
      <vt:lpstr>Patient Focused Perianal Classification</vt:lpstr>
      <vt:lpstr>Approach to Initial Diagnosis and Assessment</vt:lpstr>
      <vt:lpstr>Why is a precise evaluation important?</vt:lpstr>
      <vt:lpstr>What Happens When Fistulas are Missed at Time of EUA?</vt:lpstr>
      <vt:lpstr>Study Results</vt:lpstr>
      <vt:lpstr>PowerPoint Presentation</vt:lpstr>
      <vt:lpstr>PowerPoint Presentation</vt:lpstr>
      <vt:lpstr>Does Controlling Fistula Healing Make a Difference?</vt:lpstr>
      <vt:lpstr>  Comparison of Healthcare Utilization in Patients with CD Perianal Fistulas Treated with Biologics with or without Setons</vt:lpstr>
      <vt:lpstr>PowerPoint Presentation</vt:lpstr>
      <vt:lpstr>Medical Therapies</vt:lpstr>
      <vt:lpstr>PowerPoint Presentation</vt:lpstr>
      <vt:lpstr>Antibiotics Improve Fistula healing in Combination with Anti-TNF Therapy</vt:lpstr>
      <vt:lpstr>PowerPoint Presentation</vt:lpstr>
      <vt:lpstr>Azathioprine / 6 - MP</vt:lpstr>
      <vt:lpstr>PowerPoint Presentation</vt:lpstr>
      <vt:lpstr>PowerPoint Presentation</vt:lpstr>
      <vt:lpstr> Anti-TNF Maintenance Therapy for CD Related Fistulas</vt:lpstr>
      <vt:lpstr>Higher Infliximab Trough Levels are Associated with a Higher Rate of Perianal Fistula Healing</vt:lpstr>
      <vt:lpstr>How Can We Improve Outcomes for Patients with Crohn’s Perianal Fistulas?</vt:lpstr>
      <vt:lpstr>The Use of Imaging to Guide Therapy</vt:lpstr>
      <vt:lpstr>MRI to Guide Therapy with Infliximab or Adalimumab</vt:lpstr>
      <vt:lpstr>Utilizing EUS to Improve Fistula Healing</vt:lpstr>
      <vt:lpstr>  Two Randomized Prospective Studies Looking at EUS to Improve Outcomes</vt:lpstr>
      <vt:lpstr> Future Options ?</vt:lpstr>
      <vt:lpstr>Post Hoc Analysis Suggests Ustekinumab Effective for Perianal Disease in Crohn’s </vt:lpstr>
      <vt:lpstr>        Enterprise- Vedolizumab for CD Perianal Fistulas</vt:lpstr>
      <vt:lpstr>JAK Inhibitors for PCD</vt:lpstr>
      <vt:lpstr>Adipose Derived Stem Cells – Fistula Healing at Week 24 and Week 52</vt:lpstr>
      <vt:lpstr>Steps for Administering Stem Cells</vt:lpstr>
      <vt:lpstr>PowerPoint Presentation</vt:lpstr>
      <vt:lpstr>Strictures</vt:lpstr>
      <vt:lpstr>Patient Example</vt:lpstr>
      <vt:lpstr>PT Case Continued</vt:lpstr>
      <vt:lpstr>PowerPoint Presentation</vt:lpstr>
      <vt:lpstr>Strictures </vt:lpstr>
      <vt:lpstr>PowerPoint Presentation</vt:lpstr>
      <vt:lpstr>     Goals of Endoscopic Therapy for Strictures</vt:lpstr>
      <vt:lpstr>Endoscopic Balloon Dilatation</vt:lpstr>
      <vt:lpstr>When to Avoid EBD</vt:lpstr>
      <vt:lpstr>   Endoscopic Balloon Dilatation</vt:lpstr>
      <vt:lpstr>       Procedure Considerations</vt:lpstr>
      <vt:lpstr>Procedure Considerations</vt:lpstr>
      <vt:lpstr>Procedural Considerations</vt:lpstr>
      <vt:lpstr>Approach to a Patient with Stricture</vt:lpstr>
      <vt:lpstr>PowerPoint Presentation</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Jinsoo Kim</dc:creator>
  <cp:lastModifiedBy>Jill Smith</cp:lastModifiedBy>
  <cp:revision>27</cp:revision>
  <dcterms:created xsi:type="dcterms:W3CDTF">2017-02-07T19:59:04Z</dcterms:created>
  <dcterms:modified xsi:type="dcterms:W3CDTF">2023-09-30T13:12:28Z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0x010100C786D744C5CD6E44BFFEF5E812642879</vt:lpwstr>
  </property>
  <property fmtid="{D5CDD505-2E9C-101B-9397-08002B2CF9AE}" pid="3" name="MediaServiceImageTags">
    <vt:lpwstr/>
  </property>
  <property fmtid="{D5CDD505-2E9C-101B-9397-08002B2CF9AE}" pid="4" name="MSIP_Label_792c8cef-6f2b-4af1-b4ac-d815ff795cd6_Enabled">
    <vt:lpwstr>true</vt:lpwstr>
  </property>
  <property fmtid="{D5CDD505-2E9C-101B-9397-08002B2CF9AE}" pid="5" name="MSIP_Label_792c8cef-6f2b-4af1-b4ac-d815ff795cd6_SetDate">
    <vt:lpwstr>2023-09-19T21:56:47Z</vt:lpwstr>
  </property>
  <property fmtid="{D5CDD505-2E9C-101B-9397-08002B2CF9AE}" pid="6" name="MSIP_Label_792c8cef-6f2b-4af1-b4ac-d815ff795cd6_Method">
    <vt:lpwstr>Standard</vt:lpwstr>
  </property>
  <property fmtid="{D5CDD505-2E9C-101B-9397-08002B2CF9AE}" pid="7" name="MSIP_Label_792c8cef-6f2b-4af1-b4ac-d815ff795cd6_Name">
    <vt:lpwstr>VUMC General</vt:lpwstr>
  </property>
  <property fmtid="{D5CDD505-2E9C-101B-9397-08002B2CF9AE}" pid="8" name="MSIP_Label_792c8cef-6f2b-4af1-b4ac-d815ff795cd6_SiteId">
    <vt:lpwstr>ef575030-1424-4ed8-b83c-12c533d879ab</vt:lpwstr>
  </property>
  <property fmtid="{D5CDD505-2E9C-101B-9397-08002B2CF9AE}" pid="9" name="MSIP_Label_792c8cef-6f2b-4af1-b4ac-d815ff795cd6_ActionId">
    <vt:lpwstr>258c5756-f6ab-4077-85ba-8f3f1fd91702</vt:lpwstr>
  </property>
  <property fmtid="{D5CDD505-2E9C-101B-9397-08002B2CF9AE}" pid="10" name="MSIP_Label_792c8cef-6f2b-4af1-b4ac-d815ff795cd6_ContentBits">
    <vt:lpwstr>0</vt:lpwstr>
  </property>
</Properties>
</file>