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</p:sldMasterIdLst>
  <p:notesMasterIdLst>
    <p:notesMasterId r:id="rId6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66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6" r:id="rId57"/>
    <p:sldId id="317" r:id="rId58"/>
    <p:sldId id="318" r:id="rId59"/>
    <p:sldId id="313" r:id="rId60"/>
    <p:sldId id="315" r:id="rId61"/>
    <p:sldId id="31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non, Robert M" initials="CRM" lastIdx="1" clrIdx="0">
    <p:extLst>
      <p:ext uri="{19B8F6BF-5375-455C-9EA6-DF929625EA0E}">
        <p15:presenceInfo xmlns:p15="http://schemas.microsoft.com/office/powerpoint/2012/main" userId="Cannon, Robert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1T09:12:49.5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23E30-482C-4D5C-A60A-4C2EE11C55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D2C49D3-8CE9-4818-8B3A-56AF0B1F032C}">
      <dgm:prSet phldrT="[Text]"/>
      <dgm:spPr/>
      <dgm:t>
        <a:bodyPr/>
        <a:lstStyle/>
        <a:p>
          <a:r>
            <a:rPr lang="en-US" dirty="0"/>
            <a:t>9 underwent transplant</a:t>
          </a:r>
        </a:p>
        <a:p>
          <a:r>
            <a:rPr lang="en-US" dirty="0"/>
            <a:t>(9.6%)</a:t>
          </a:r>
        </a:p>
      </dgm:t>
    </dgm:pt>
    <dgm:pt modelId="{997DB5E9-531A-4ABF-BB60-CFDEED55941C}" type="parTrans" cxnId="{B7E036F4-DA86-4533-AD42-93E96F9F55E6}">
      <dgm:prSet/>
      <dgm:spPr/>
      <dgm:t>
        <a:bodyPr/>
        <a:lstStyle/>
        <a:p>
          <a:endParaRPr lang="en-US"/>
        </a:p>
      </dgm:t>
    </dgm:pt>
    <dgm:pt modelId="{687991CE-DB88-4127-8067-EA0D6B4686D6}" type="sibTrans" cxnId="{B7E036F4-DA86-4533-AD42-93E96F9F55E6}">
      <dgm:prSet/>
      <dgm:spPr/>
      <dgm:t>
        <a:bodyPr/>
        <a:lstStyle/>
        <a:p>
          <a:endParaRPr lang="en-US"/>
        </a:p>
      </dgm:t>
    </dgm:pt>
    <dgm:pt modelId="{87E2E152-F189-435D-9558-C3FC86A6F63F}">
      <dgm:prSet phldrT="[Text]"/>
      <dgm:spPr/>
      <dgm:t>
        <a:bodyPr/>
        <a:lstStyle/>
        <a:p>
          <a:r>
            <a:rPr lang="en-US" dirty="0"/>
            <a:t>94 non-responders</a:t>
          </a:r>
        </a:p>
      </dgm:t>
    </dgm:pt>
    <dgm:pt modelId="{7546AE9D-CC51-4B7C-9297-E0658FF64D2E}" type="parTrans" cxnId="{4CFF9CD4-4CD8-497E-BFF8-59828B381E22}">
      <dgm:prSet/>
      <dgm:spPr/>
      <dgm:t>
        <a:bodyPr/>
        <a:lstStyle/>
        <a:p>
          <a:endParaRPr lang="en-US"/>
        </a:p>
      </dgm:t>
    </dgm:pt>
    <dgm:pt modelId="{03215074-29BC-452C-AABE-A1E2019FA094}" type="sibTrans" cxnId="{4CFF9CD4-4CD8-497E-BFF8-59828B381E22}">
      <dgm:prSet/>
      <dgm:spPr/>
      <dgm:t>
        <a:bodyPr/>
        <a:lstStyle/>
        <a:p>
          <a:endParaRPr lang="en-US"/>
        </a:p>
      </dgm:t>
    </dgm:pt>
    <dgm:pt modelId="{32DE5703-04D3-4B01-9DF0-A081815986D1}">
      <dgm:prSet/>
      <dgm:spPr/>
      <dgm:t>
        <a:bodyPr/>
        <a:lstStyle/>
        <a:p>
          <a:r>
            <a:rPr lang="en-US" dirty="0"/>
            <a:t>15 survived to listing</a:t>
          </a:r>
        </a:p>
      </dgm:t>
    </dgm:pt>
    <dgm:pt modelId="{4D920C85-FE08-4D72-91A9-D9E152FD7BC6}" type="parTrans" cxnId="{475B16F0-6C53-4DF6-8D86-68AA00019BF7}">
      <dgm:prSet/>
      <dgm:spPr/>
      <dgm:t>
        <a:bodyPr/>
        <a:lstStyle/>
        <a:p>
          <a:endParaRPr lang="en-US"/>
        </a:p>
      </dgm:t>
    </dgm:pt>
    <dgm:pt modelId="{7C6E2333-6135-4313-AD10-8D44D2395638}" type="sibTrans" cxnId="{475B16F0-6C53-4DF6-8D86-68AA00019BF7}">
      <dgm:prSet/>
      <dgm:spPr/>
      <dgm:t>
        <a:bodyPr/>
        <a:lstStyle/>
        <a:p>
          <a:endParaRPr lang="en-US"/>
        </a:p>
      </dgm:t>
    </dgm:pt>
    <dgm:pt modelId="{F2111A78-0B28-4EB2-A5EB-A3A92F66BB20}">
      <dgm:prSet/>
      <dgm:spPr/>
      <dgm:t>
        <a:bodyPr/>
        <a:lstStyle/>
        <a:p>
          <a:r>
            <a:rPr lang="en-US" dirty="0"/>
            <a:t>20 provisionally accepted for listing</a:t>
          </a:r>
        </a:p>
      </dgm:t>
    </dgm:pt>
    <dgm:pt modelId="{7440D451-3543-44D8-8F89-16A762E28C41}" type="parTrans" cxnId="{64E4E2F8-03A4-4FB0-BEE1-825241590DB0}">
      <dgm:prSet/>
      <dgm:spPr/>
      <dgm:t>
        <a:bodyPr/>
        <a:lstStyle/>
        <a:p>
          <a:endParaRPr lang="en-US"/>
        </a:p>
      </dgm:t>
    </dgm:pt>
    <dgm:pt modelId="{721E9AC0-EE73-43E1-A8F6-4BA09F013BA8}" type="sibTrans" cxnId="{64E4E2F8-03A4-4FB0-BEE1-825241590DB0}">
      <dgm:prSet/>
      <dgm:spPr/>
      <dgm:t>
        <a:bodyPr/>
        <a:lstStyle/>
        <a:p>
          <a:endParaRPr lang="en-US"/>
        </a:p>
      </dgm:t>
    </dgm:pt>
    <dgm:pt modelId="{2F635109-F88A-44B1-8F50-4C63C4ED73CA}" type="pres">
      <dgm:prSet presAssocID="{EC923E30-482C-4D5C-A60A-4C2EE11C5560}" presName="compositeShape" presStyleCnt="0">
        <dgm:presLayoutVars>
          <dgm:dir/>
          <dgm:resizeHandles/>
        </dgm:presLayoutVars>
      </dgm:prSet>
      <dgm:spPr/>
    </dgm:pt>
    <dgm:pt modelId="{A5C66030-96F7-44E7-858B-E9E2B4A1B66C}" type="pres">
      <dgm:prSet presAssocID="{EC923E30-482C-4D5C-A60A-4C2EE11C5560}" presName="pyramid" presStyleLbl="node1" presStyleIdx="0" presStyleCnt="1"/>
      <dgm:spPr/>
    </dgm:pt>
    <dgm:pt modelId="{92084780-3238-4FCC-9B82-A0BE79476C3C}" type="pres">
      <dgm:prSet presAssocID="{EC923E30-482C-4D5C-A60A-4C2EE11C5560}" presName="theList" presStyleCnt="0"/>
      <dgm:spPr/>
    </dgm:pt>
    <dgm:pt modelId="{ED24C50F-9E27-4694-9270-278FC5013EF3}" type="pres">
      <dgm:prSet presAssocID="{5D2C49D3-8CE9-4818-8B3A-56AF0B1F032C}" presName="aNode" presStyleLbl="fgAcc1" presStyleIdx="0" presStyleCnt="4">
        <dgm:presLayoutVars>
          <dgm:bulletEnabled val="1"/>
        </dgm:presLayoutVars>
      </dgm:prSet>
      <dgm:spPr/>
    </dgm:pt>
    <dgm:pt modelId="{5196F53B-9081-4361-B054-633989874830}" type="pres">
      <dgm:prSet presAssocID="{5D2C49D3-8CE9-4818-8B3A-56AF0B1F032C}" presName="aSpace" presStyleCnt="0"/>
      <dgm:spPr/>
    </dgm:pt>
    <dgm:pt modelId="{3126CE22-3EEE-498C-98AF-4D5E24BD618A}" type="pres">
      <dgm:prSet presAssocID="{32DE5703-04D3-4B01-9DF0-A081815986D1}" presName="aNode" presStyleLbl="fgAcc1" presStyleIdx="1" presStyleCnt="4">
        <dgm:presLayoutVars>
          <dgm:bulletEnabled val="1"/>
        </dgm:presLayoutVars>
      </dgm:prSet>
      <dgm:spPr/>
    </dgm:pt>
    <dgm:pt modelId="{B3F2A3B0-19E9-4C7F-B231-A29CF1C991F5}" type="pres">
      <dgm:prSet presAssocID="{32DE5703-04D3-4B01-9DF0-A081815986D1}" presName="aSpace" presStyleCnt="0"/>
      <dgm:spPr/>
    </dgm:pt>
    <dgm:pt modelId="{72E258A8-51C8-4669-A132-5C394936DA13}" type="pres">
      <dgm:prSet presAssocID="{F2111A78-0B28-4EB2-A5EB-A3A92F66BB20}" presName="aNode" presStyleLbl="fgAcc1" presStyleIdx="2" presStyleCnt="4">
        <dgm:presLayoutVars>
          <dgm:bulletEnabled val="1"/>
        </dgm:presLayoutVars>
      </dgm:prSet>
      <dgm:spPr/>
    </dgm:pt>
    <dgm:pt modelId="{34F34D9B-18B6-49BB-AABD-D494BBE3C2A9}" type="pres">
      <dgm:prSet presAssocID="{F2111A78-0B28-4EB2-A5EB-A3A92F66BB20}" presName="aSpace" presStyleCnt="0"/>
      <dgm:spPr/>
    </dgm:pt>
    <dgm:pt modelId="{6FAA2285-7D34-4D28-9218-AD34EDA05DCE}" type="pres">
      <dgm:prSet presAssocID="{87E2E152-F189-435D-9558-C3FC86A6F63F}" presName="aNode" presStyleLbl="fgAcc1" presStyleIdx="3" presStyleCnt="4">
        <dgm:presLayoutVars>
          <dgm:bulletEnabled val="1"/>
        </dgm:presLayoutVars>
      </dgm:prSet>
      <dgm:spPr/>
    </dgm:pt>
    <dgm:pt modelId="{C7EF2E72-57FF-47E0-AE0D-684878D65ECF}" type="pres">
      <dgm:prSet presAssocID="{87E2E152-F189-435D-9558-C3FC86A6F63F}" presName="aSpace" presStyleCnt="0"/>
      <dgm:spPr/>
    </dgm:pt>
  </dgm:ptLst>
  <dgm:cxnLst>
    <dgm:cxn modelId="{69BA340D-FFF9-4419-A4CE-8EB4FA21D77F}" type="presOf" srcId="{F2111A78-0B28-4EB2-A5EB-A3A92F66BB20}" destId="{72E258A8-51C8-4669-A132-5C394936DA13}" srcOrd="0" destOrd="0" presId="urn:microsoft.com/office/officeart/2005/8/layout/pyramid2"/>
    <dgm:cxn modelId="{562A0113-7A8C-47CC-A0D9-9B14AAC850A6}" type="presOf" srcId="{EC923E30-482C-4D5C-A60A-4C2EE11C5560}" destId="{2F635109-F88A-44B1-8F50-4C63C4ED73CA}" srcOrd="0" destOrd="0" presId="urn:microsoft.com/office/officeart/2005/8/layout/pyramid2"/>
    <dgm:cxn modelId="{A1EEEC14-F394-4BAD-B9C4-0038E50BB47C}" type="presOf" srcId="{32DE5703-04D3-4B01-9DF0-A081815986D1}" destId="{3126CE22-3EEE-498C-98AF-4D5E24BD618A}" srcOrd="0" destOrd="0" presId="urn:microsoft.com/office/officeart/2005/8/layout/pyramid2"/>
    <dgm:cxn modelId="{B29AEE49-2658-4FCE-80C5-770113397DB4}" type="presOf" srcId="{5D2C49D3-8CE9-4818-8B3A-56AF0B1F032C}" destId="{ED24C50F-9E27-4694-9270-278FC5013EF3}" srcOrd="0" destOrd="0" presId="urn:microsoft.com/office/officeart/2005/8/layout/pyramid2"/>
    <dgm:cxn modelId="{BC6A4F53-5B09-4797-B9AA-B2545960D47E}" type="presOf" srcId="{87E2E152-F189-435D-9558-C3FC86A6F63F}" destId="{6FAA2285-7D34-4D28-9218-AD34EDA05DCE}" srcOrd="0" destOrd="0" presId="urn:microsoft.com/office/officeart/2005/8/layout/pyramid2"/>
    <dgm:cxn modelId="{4CFF9CD4-4CD8-497E-BFF8-59828B381E22}" srcId="{EC923E30-482C-4D5C-A60A-4C2EE11C5560}" destId="{87E2E152-F189-435D-9558-C3FC86A6F63F}" srcOrd="3" destOrd="0" parTransId="{7546AE9D-CC51-4B7C-9297-E0658FF64D2E}" sibTransId="{03215074-29BC-452C-AABE-A1E2019FA094}"/>
    <dgm:cxn modelId="{475B16F0-6C53-4DF6-8D86-68AA00019BF7}" srcId="{EC923E30-482C-4D5C-A60A-4C2EE11C5560}" destId="{32DE5703-04D3-4B01-9DF0-A081815986D1}" srcOrd="1" destOrd="0" parTransId="{4D920C85-FE08-4D72-91A9-D9E152FD7BC6}" sibTransId="{7C6E2333-6135-4313-AD10-8D44D2395638}"/>
    <dgm:cxn modelId="{B7E036F4-DA86-4533-AD42-93E96F9F55E6}" srcId="{EC923E30-482C-4D5C-A60A-4C2EE11C5560}" destId="{5D2C49D3-8CE9-4818-8B3A-56AF0B1F032C}" srcOrd="0" destOrd="0" parTransId="{997DB5E9-531A-4ABF-BB60-CFDEED55941C}" sibTransId="{687991CE-DB88-4127-8067-EA0D6B4686D6}"/>
    <dgm:cxn modelId="{64E4E2F8-03A4-4FB0-BEE1-825241590DB0}" srcId="{EC923E30-482C-4D5C-A60A-4C2EE11C5560}" destId="{F2111A78-0B28-4EB2-A5EB-A3A92F66BB20}" srcOrd="2" destOrd="0" parTransId="{7440D451-3543-44D8-8F89-16A762E28C41}" sibTransId="{721E9AC0-EE73-43E1-A8F6-4BA09F013BA8}"/>
    <dgm:cxn modelId="{E7D2DE3B-7EB3-4DF7-9332-CE5D74D32D0C}" type="presParOf" srcId="{2F635109-F88A-44B1-8F50-4C63C4ED73CA}" destId="{A5C66030-96F7-44E7-858B-E9E2B4A1B66C}" srcOrd="0" destOrd="0" presId="urn:microsoft.com/office/officeart/2005/8/layout/pyramid2"/>
    <dgm:cxn modelId="{6978904A-0FD3-48FF-897B-52D3299BEF56}" type="presParOf" srcId="{2F635109-F88A-44B1-8F50-4C63C4ED73CA}" destId="{92084780-3238-4FCC-9B82-A0BE79476C3C}" srcOrd="1" destOrd="0" presId="urn:microsoft.com/office/officeart/2005/8/layout/pyramid2"/>
    <dgm:cxn modelId="{3E3887CE-5FE2-4869-9DF2-D7777FB6207C}" type="presParOf" srcId="{92084780-3238-4FCC-9B82-A0BE79476C3C}" destId="{ED24C50F-9E27-4694-9270-278FC5013EF3}" srcOrd="0" destOrd="0" presId="urn:microsoft.com/office/officeart/2005/8/layout/pyramid2"/>
    <dgm:cxn modelId="{B7590518-ACF0-4009-801B-492D20E2DA68}" type="presParOf" srcId="{92084780-3238-4FCC-9B82-A0BE79476C3C}" destId="{5196F53B-9081-4361-B054-633989874830}" srcOrd="1" destOrd="0" presId="urn:microsoft.com/office/officeart/2005/8/layout/pyramid2"/>
    <dgm:cxn modelId="{75645011-65B7-4C6A-AE0C-D77E843C2544}" type="presParOf" srcId="{92084780-3238-4FCC-9B82-A0BE79476C3C}" destId="{3126CE22-3EEE-498C-98AF-4D5E24BD618A}" srcOrd="2" destOrd="0" presId="urn:microsoft.com/office/officeart/2005/8/layout/pyramid2"/>
    <dgm:cxn modelId="{4F9DA022-8419-47D7-A27D-5B73605B65D1}" type="presParOf" srcId="{92084780-3238-4FCC-9B82-A0BE79476C3C}" destId="{B3F2A3B0-19E9-4C7F-B231-A29CF1C991F5}" srcOrd="3" destOrd="0" presId="urn:microsoft.com/office/officeart/2005/8/layout/pyramid2"/>
    <dgm:cxn modelId="{897C1EE6-B9B1-4000-8FED-94CDC086EC0A}" type="presParOf" srcId="{92084780-3238-4FCC-9B82-A0BE79476C3C}" destId="{72E258A8-51C8-4669-A132-5C394936DA13}" srcOrd="4" destOrd="0" presId="urn:microsoft.com/office/officeart/2005/8/layout/pyramid2"/>
    <dgm:cxn modelId="{63B0E6AD-2AA8-4CC1-B122-A427C74F42EE}" type="presParOf" srcId="{92084780-3238-4FCC-9B82-A0BE79476C3C}" destId="{34F34D9B-18B6-49BB-AABD-D494BBE3C2A9}" srcOrd="5" destOrd="0" presId="urn:microsoft.com/office/officeart/2005/8/layout/pyramid2"/>
    <dgm:cxn modelId="{BD8312CE-49BA-468A-B841-4CBC0F477F3A}" type="presParOf" srcId="{92084780-3238-4FCC-9B82-A0BE79476C3C}" destId="{6FAA2285-7D34-4D28-9218-AD34EDA05DCE}" srcOrd="6" destOrd="0" presId="urn:microsoft.com/office/officeart/2005/8/layout/pyramid2"/>
    <dgm:cxn modelId="{DA40593D-667F-4DA2-9B32-B467F819391A}" type="presParOf" srcId="{92084780-3238-4FCC-9B82-A0BE79476C3C}" destId="{C7EF2E72-57FF-47E0-AE0D-684878D65EC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296AE-BC2F-4E32-AF32-A57225738AB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5901F11-0669-4374-967A-1A4ED3EB79A9}">
      <dgm:prSet phldrT="[Text]"/>
      <dgm:spPr/>
      <dgm:t>
        <a:bodyPr/>
        <a:lstStyle/>
        <a:p>
          <a:r>
            <a:rPr lang="en-US" dirty="0"/>
            <a:t>Presentation</a:t>
          </a:r>
        </a:p>
      </dgm:t>
    </dgm:pt>
    <dgm:pt modelId="{324C6A4F-7CB6-464D-A0AB-64C0B36AB24F}" type="parTrans" cxnId="{293CF86F-5DCC-4C38-AA74-F17C60BF014C}">
      <dgm:prSet/>
      <dgm:spPr/>
      <dgm:t>
        <a:bodyPr/>
        <a:lstStyle/>
        <a:p>
          <a:endParaRPr lang="en-US"/>
        </a:p>
      </dgm:t>
    </dgm:pt>
    <dgm:pt modelId="{327ED4EE-74FA-4CC9-9B14-CBC7747177F9}" type="sibTrans" cxnId="{293CF86F-5DCC-4C38-AA74-F17C60BF014C}">
      <dgm:prSet/>
      <dgm:spPr/>
      <dgm:t>
        <a:bodyPr/>
        <a:lstStyle/>
        <a:p>
          <a:endParaRPr lang="en-US"/>
        </a:p>
      </dgm:t>
    </dgm:pt>
    <dgm:pt modelId="{AE404A5B-4BA8-415D-9FA5-C15D8E197088}">
      <dgm:prSet phldrT="[Text]"/>
      <dgm:spPr/>
      <dgm:t>
        <a:bodyPr/>
        <a:lstStyle/>
        <a:p>
          <a:r>
            <a:rPr lang="en-US" dirty="0"/>
            <a:t>Listing</a:t>
          </a:r>
        </a:p>
      </dgm:t>
    </dgm:pt>
    <dgm:pt modelId="{8B432466-4E6A-4774-AA70-4D50D5E52D85}" type="parTrans" cxnId="{C9567B62-D3D0-4640-A28C-F6CB49DC00DC}">
      <dgm:prSet/>
      <dgm:spPr/>
      <dgm:t>
        <a:bodyPr/>
        <a:lstStyle/>
        <a:p>
          <a:endParaRPr lang="en-US"/>
        </a:p>
      </dgm:t>
    </dgm:pt>
    <dgm:pt modelId="{CF2BDDC7-0F74-4D92-831D-E9ECF7890E12}" type="sibTrans" cxnId="{C9567B62-D3D0-4640-A28C-F6CB49DC00DC}">
      <dgm:prSet/>
      <dgm:spPr/>
      <dgm:t>
        <a:bodyPr/>
        <a:lstStyle/>
        <a:p>
          <a:endParaRPr lang="en-US"/>
        </a:p>
      </dgm:t>
    </dgm:pt>
    <dgm:pt modelId="{819C1781-1343-45CE-920A-9EE342C18BFE}">
      <dgm:prSet phldrT="[Text]"/>
      <dgm:spPr/>
      <dgm:t>
        <a:bodyPr/>
        <a:lstStyle/>
        <a:p>
          <a:r>
            <a:rPr lang="en-US" dirty="0"/>
            <a:t>Transplant</a:t>
          </a:r>
        </a:p>
      </dgm:t>
    </dgm:pt>
    <dgm:pt modelId="{5A05BDEA-34C9-4735-98DD-B76468920BB7}" type="parTrans" cxnId="{DE76FB9B-3121-4506-9BE5-3C970490716A}">
      <dgm:prSet/>
      <dgm:spPr/>
      <dgm:t>
        <a:bodyPr/>
        <a:lstStyle/>
        <a:p>
          <a:endParaRPr lang="en-US"/>
        </a:p>
      </dgm:t>
    </dgm:pt>
    <dgm:pt modelId="{86FA87CE-F1E4-447D-8427-44947D5D1776}" type="sibTrans" cxnId="{DE76FB9B-3121-4506-9BE5-3C970490716A}">
      <dgm:prSet/>
      <dgm:spPr/>
      <dgm:t>
        <a:bodyPr/>
        <a:lstStyle/>
        <a:p>
          <a:endParaRPr lang="en-US"/>
        </a:p>
      </dgm:t>
    </dgm:pt>
    <dgm:pt modelId="{26CD57F1-6932-4CC8-8E3A-D8CD3D25F571}" type="pres">
      <dgm:prSet presAssocID="{C6A296AE-BC2F-4E32-AF32-A57225738ABB}" presName="Name0" presStyleCnt="0">
        <dgm:presLayoutVars>
          <dgm:dir/>
          <dgm:resizeHandles val="exact"/>
        </dgm:presLayoutVars>
      </dgm:prSet>
      <dgm:spPr/>
    </dgm:pt>
    <dgm:pt modelId="{D7E7269F-68E1-46E1-8A9B-FF49EA18D19B}" type="pres">
      <dgm:prSet presAssocID="{95901F11-0669-4374-967A-1A4ED3EB79A9}" presName="node" presStyleLbl="node1" presStyleIdx="0" presStyleCnt="3" custScaleX="121000" custScaleY="121000">
        <dgm:presLayoutVars>
          <dgm:bulletEnabled val="1"/>
        </dgm:presLayoutVars>
      </dgm:prSet>
      <dgm:spPr/>
    </dgm:pt>
    <dgm:pt modelId="{2E8EA079-368F-4945-A79F-DCC8E5D3B05D}" type="pres">
      <dgm:prSet presAssocID="{327ED4EE-74FA-4CC9-9B14-CBC7747177F9}" presName="sibTrans" presStyleLbl="sibTrans2D1" presStyleIdx="0" presStyleCnt="2"/>
      <dgm:spPr/>
    </dgm:pt>
    <dgm:pt modelId="{1202B754-0AA0-4238-A353-A659EBB4EEFE}" type="pres">
      <dgm:prSet presAssocID="{327ED4EE-74FA-4CC9-9B14-CBC7747177F9}" presName="connectorText" presStyleLbl="sibTrans2D1" presStyleIdx="0" presStyleCnt="2"/>
      <dgm:spPr/>
    </dgm:pt>
    <dgm:pt modelId="{B50618CA-9851-41F7-9291-93B19800A77D}" type="pres">
      <dgm:prSet presAssocID="{AE404A5B-4BA8-415D-9FA5-C15D8E197088}" presName="node" presStyleLbl="node1" presStyleIdx="1" presStyleCnt="3" custScaleX="121000" custScaleY="121000">
        <dgm:presLayoutVars>
          <dgm:bulletEnabled val="1"/>
        </dgm:presLayoutVars>
      </dgm:prSet>
      <dgm:spPr/>
    </dgm:pt>
    <dgm:pt modelId="{1D69B8B1-81A4-43A4-A4CC-73120A81D6D7}" type="pres">
      <dgm:prSet presAssocID="{CF2BDDC7-0F74-4D92-831D-E9ECF7890E12}" presName="sibTrans" presStyleLbl="sibTrans2D1" presStyleIdx="1" presStyleCnt="2"/>
      <dgm:spPr/>
    </dgm:pt>
    <dgm:pt modelId="{73D5410E-2C98-496D-8296-C2E55D9EBB4C}" type="pres">
      <dgm:prSet presAssocID="{CF2BDDC7-0F74-4D92-831D-E9ECF7890E12}" presName="connectorText" presStyleLbl="sibTrans2D1" presStyleIdx="1" presStyleCnt="2"/>
      <dgm:spPr/>
    </dgm:pt>
    <dgm:pt modelId="{6640F910-1EFC-43BC-AA3D-580EEC49D2D2}" type="pres">
      <dgm:prSet presAssocID="{819C1781-1343-45CE-920A-9EE342C18BFE}" presName="node" presStyleLbl="node1" presStyleIdx="2" presStyleCnt="3" custScaleX="121000" custScaleY="121000">
        <dgm:presLayoutVars>
          <dgm:bulletEnabled val="1"/>
        </dgm:presLayoutVars>
      </dgm:prSet>
      <dgm:spPr/>
    </dgm:pt>
  </dgm:ptLst>
  <dgm:cxnLst>
    <dgm:cxn modelId="{62A74A42-908D-41D2-9910-D559AABC11E9}" type="presOf" srcId="{327ED4EE-74FA-4CC9-9B14-CBC7747177F9}" destId="{2E8EA079-368F-4945-A79F-DCC8E5D3B05D}" srcOrd="0" destOrd="0" presId="urn:microsoft.com/office/officeart/2005/8/layout/process1"/>
    <dgm:cxn modelId="{C9567B62-D3D0-4640-A28C-F6CB49DC00DC}" srcId="{C6A296AE-BC2F-4E32-AF32-A57225738ABB}" destId="{AE404A5B-4BA8-415D-9FA5-C15D8E197088}" srcOrd="1" destOrd="0" parTransId="{8B432466-4E6A-4774-AA70-4D50D5E52D85}" sibTransId="{CF2BDDC7-0F74-4D92-831D-E9ECF7890E12}"/>
    <dgm:cxn modelId="{293CF86F-5DCC-4C38-AA74-F17C60BF014C}" srcId="{C6A296AE-BC2F-4E32-AF32-A57225738ABB}" destId="{95901F11-0669-4374-967A-1A4ED3EB79A9}" srcOrd="0" destOrd="0" parTransId="{324C6A4F-7CB6-464D-A0AB-64C0B36AB24F}" sibTransId="{327ED4EE-74FA-4CC9-9B14-CBC7747177F9}"/>
    <dgm:cxn modelId="{98FF1688-0DE1-4A1D-96F0-0EF47283FBB0}" type="presOf" srcId="{95901F11-0669-4374-967A-1A4ED3EB79A9}" destId="{D7E7269F-68E1-46E1-8A9B-FF49EA18D19B}" srcOrd="0" destOrd="0" presId="urn:microsoft.com/office/officeart/2005/8/layout/process1"/>
    <dgm:cxn modelId="{DE76FB9B-3121-4506-9BE5-3C970490716A}" srcId="{C6A296AE-BC2F-4E32-AF32-A57225738ABB}" destId="{819C1781-1343-45CE-920A-9EE342C18BFE}" srcOrd="2" destOrd="0" parTransId="{5A05BDEA-34C9-4735-98DD-B76468920BB7}" sibTransId="{86FA87CE-F1E4-447D-8427-44947D5D1776}"/>
    <dgm:cxn modelId="{63D3E69C-409A-4F52-9576-F60A260DDBD5}" type="presOf" srcId="{C6A296AE-BC2F-4E32-AF32-A57225738ABB}" destId="{26CD57F1-6932-4CC8-8E3A-D8CD3D25F571}" srcOrd="0" destOrd="0" presId="urn:microsoft.com/office/officeart/2005/8/layout/process1"/>
    <dgm:cxn modelId="{47B3A1BC-B260-47E2-A4F1-E82EF0CC6F34}" type="presOf" srcId="{819C1781-1343-45CE-920A-9EE342C18BFE}" destId="{6640F910-1EFC-43BC-AA3D-580EEC49D2D2}" srcOrd="0" destOrd="0" presId="urn:microsoft.com/office/officeart/2005/8/layout/process1"/>
    <dgm:cxn modelId="{DAAC8EBD-0DDA-40F1-8A07-E6125DA07FDF}" type="presOf" srcId="{CF2BDDC7-0F74-4D92-831D-E9ECF7890E12}" destId="{73D5410E-2C98-496D-8296-C2E55D9EBB4C}" srcOrd="1" destOrd="0" presId="urn:microsoft.com/office/officeart/2005/8/layout/process1"/>
    <dgm:cxn modelId="{C4C330CB-B396-4304-8230-D185AA069DC1}" type="presOf" srcId="{AE404A5B-4BA8-415D-9FA5-C15D8E197088}" destId="{B50618CA-9851-41F7-9291-93B19800A77D}" srcOrd="0" destOrd="0" presId="urn:microsoft.com/office/officeart/2005/8/layout/process1"/>
    <dgm:cxn modelId="{314090D3-6215-444A-8A3E-AADA2C3BB1AB}" type="presOf" srcId="{327ED4EE-74FA-4CC9-9B14-CBC7747177F9}" destId="{1202B754-0AA0-4238-A353-A659EBB4EEFE}" srcOrd="1" destOrd="0" presId="urn:microsoft.com/office/officeart/2005/8/layout/process1"/>
    <dgm:cxn modelId="{0480D9DE-B752-40B7-96F0-0C10A4868047}" type="presOf" srcId="{CF2BDDC7-0F74-4D92-831D-E9ECF7890E12}" destId="{1D69B8B1-81A4-43A4-A4CC-73120A81D6D7}" srcOrd="0" destOrd="0" presId="urn:microsoft.com/office/officeart/2005/8/layout/process1"/>
    <dgm:cxn modelId="{B928BCAF-5E75-4980-BC50-4E93AAE6EEC8}" type="presParOf" srcId="{26CD57F1-6932-4CC8-8E3A-D8CD3D25F571}" destId="{D7E7269F-68E1-46E1-8A9B-FF49EA18D19B}" srcOrd="0" destOrd="0" presId="urn:microsoft.com/office/officeart/2005/8/layout/process1"/>
    <dgm:cxn modelId="{E0F7E4E6-1A39-4B59-B995-5E98D644C151}" type="presParOf" srcId="{26CD57F1-6932-4CC8-8E3A-D8CD3D25F571}" destId="{2E8EA079-368F-4945-A79F-DCC8E5D3B05D}" srcOrd="1" destOrd="0" presId="urn:microsoft.com/office/officeart/2005/8/layout/process1"/>
    <dgm:cxn modelId="{F7C2F87F-776F-47A6-BB47-378333FA29DC}" type="presParOf" srcId="{2E8EA079-368F-4945-A79F-DCC8E5D3B05D}" destId="{1202B754-0AA0-4238-A353-A659EBB4EEFE}" srcOrd="0" destOrd="0" presId="urn:microsoft.com/office/officeart/2005/8/layout/process1"/>
    <dgm:cxn modelId="{50CEBCE1-515B-4577-B3A3-AAAADBA97A37}" type="presParOf" srcId="{26CD57F1-6932-4CC8-8E3A-D8CD3D25F571}" destId="{B50618CA-9851-41F7-9291-93B19800A77D}" srcOrd="2" destOrd="0" presId="urn:microsoft.com/office/officeart/2005/8/layout/process1"/>
    <dgm:cxn modelId="{7C5CB7AB-9C67-40FC-A8D1-C43F01DB3C00}" type="presParOf" srcId="{26CD57F1-6932-4CC8-8E3A-D8CD3D25F571}" destId="{1D69B8B1-81A4-43A4-A4CC-73120A81D6D7}" srcOrd="3" destOrd="0" presId="urn:microsoft.com/office/officeart/2005/8/layout/process1"/>
    <dgm:cxn modelId="{E1284681-2618-4240-9846-C31056B333FF}" type="presParOf" srcId="{1D69B8B1-81A4-43A4-A4CC-73120A81D6D7}" destId="{73D5410E-2C98-496D-8296-C2E55D9EBB4C}" srcOrd="0" destOrd="0" presId="urn:microsoft.com/office/officeart/2005/8/layout/process1"/>
    <dgm:cxn modelId="{C40C654F-D3EA-41E7-87D5-02C17C9AF912}" type="presParOf" srcId="{26CD57F1-6932-4CC8-8E3A-D8CD3D25F571}" destId="{6640F910-1EFC-43BC-AA3D-580EEC49D2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296AE-BC2F-4E32-AF32-A57225738ABB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95901F11-0669-4374-967A-1A4ED3EB79A9}">
      <dgm:prSet phldrT="[Text]"/>
      <dgm:spPr/>
      <dgm:t>
        <a:bodyPr/>
        <a:lstStyle/>
        <a:p>
          <a:r>
            <a:rPr lang="en-US" dirty="0"/>
            <a:t>Presentation</a:t>
          </a:r>
        </a:p>
      </dgm:t>
    </dgm:pt>
    <dgm:pt modelId="{324C6A4F-7CB6-464D-A0AB-64C0B36AB24F}" type="parTrans" cxnId="{293CF86F-5DCC-4C38-AA74-F17C60BF014C}">
      <dgm:prSet/>
      <dgm:spPr/>
      <dgm:t>
        <a:bodyPr/>
        <a:lstStyle/>
        <a:p>
          <a:endParaRPr lang="en-US"/>
        </a:p>
      </dgm:t>
    </dgm:pt>
    <dgm:pt modelId="{327ED4EE-74FA-4CC9-9B14-CBC7747177F9}" type="sibTrans" cxnId="{293CF86F-5DCC-4C38-AA74-F17C60BF014C}">
      <dgm:prSet/>
      <dgm:spPr/>
      <dgm:t>
        <a:bodyPr/>
        <a:lstStyle/>
        <a:p>
          <a:endParaRPr lang="en-US"/>
        </a:p>
      </dgm:t>
    </dgm:pt>
    <dgm:pt modelId="{AE404A5B-4BA8-415D-9FA5-C15D8E197088}">
      <dgm:prSet phldrT="[Text]"/>
      <dgm:spPr/>
      <dgm:t>
        <a:bodyPr/>
        <a:lstStyle/>
        <a:p>
          <a:r>
            <a:rPr lang="en-US" dirty="0"/>
            <a:t>Listing</a:t>
          </a:r>
        </a:p>
      </dgm:t>
    </dgm:pt>
    <dgm:pt modelId="{8B432466-4E6A-4774-AA70-4D50D5E52D85}" type="parTrans" cxnId="{C9567B62-D3D0-4640-A28C-F6CB49DC00DC}">
      <dgm:prSet/>
      <dgm:spPr/>
      <dgm:t>
        <a:bodyPr/>
        <a:lstStyle/>
        <a:p>
          <a:endParaRPr lang="en-US"/>
        </a:p>
      </dgm:t>
    </dgm:pt>
    <dgm:pt modelId="{CF2BDDC7-0F74-4D92-831D-E9ECF7890E12}" type="sibTrans" cxnId="{C9567B62-D3D0-4640-A28C-F6CB49DC00DC}">
      <dgm:prSet/>
      <dgm:spPr/>
      <dgm:t>
        <a:bodyPr/>
        <a:lstStyle/>
        <a:p>
          <a:endParaRPr lang="en-US"/>
        </a:p>
      </dgm:t>
    </dgm:pt>
    <dgm:pt modelId="{819C1781-1343-45CE-920A-9EE342C18BFE}">
      <dgm:prSet phldrT="[Text]"/>
      <dgm:spPr/>
      <dgm:t>
        <a:bodyPr/>
        <a:lstStyle/>
        <a:p>
          <a:r>
            <a:rPr lang="en-US" dirty="0"/>
            <a:t>Transplant</a:t>
          </a:r>
        </a:p>
      </dgm:t>
    </dgm:pt>
    <dgm:pt modelId="{5A05BDEA-34C9-4735-98DD-B76468920BB7}" type="parTrans" cxnId="{DE76FB9B-3121-4506-9BE5-3C970490716A}">
      <dgm:prSet/>
      <dgm:spPr/>
      <dgm:t>
        <a:bodyPr/>
        <a:lstStyle/>
        <a:p>
          <a:endParaRPr lang="en-US"/>
        </a:p>
      </dgm:t>
    </dgm:pt>
    <dgm:pt modelId="{86FA87CE-F1E4-447D-8427-44947D5D1776}" type="sibTrans" cxnId="{DE76FB9B-3121-4506-9BE5-3C970490716A}">
      <dgm:prSet/>
      <dgm:spPr/>
      <dgm:t>
        <a:bodyPr/>
        <a:lstStyle/>
        <a:p>
          <a:endParaRPr lang="en-US"/>
        </a:p>
      </dgm:t>
    </dgm:pt>
    <dgm:pt modelId="{26CD57F1-6932-4CC8-8E3A-D8CD3D25F571}" type="pres">
      <dgm:prSet presAssocID="{C6A296AE-BC2F-4E32-AF32-A57225738ABB}" presName="Name0" presStyleCnt="0">
        <dgm:presLayoutVars>
          <dgm:dir/>
          <dgm:resizeHandles val="exact"/>
        </dgm:presLayoutVars>
      </dgm:prSet>
      <dgm:spPr/>
    </dgm:pt>
    <dgm:pt modelId="{D7E7269F-68E1-46E1-8A9B-FF49EA18D19B}" type="pres">
      <dgm:prSet presAssocID="{95901F11-0669-4374-967A-1A4ED3EB79A9}" presName="node" presStyleLbl="node1" presStyleIdx="0" presStyleCnt="3" custScaleX="121000" custScaleY="121000">
        <dgm:presLayoutVars>
          <dgm:bulletEnabled val="1"/>
        </dgm:presLayoutVars>
      </dgm:prSet>
      <dgm:spPr/>
    </dgm:pt>
    <dgm:pt modelId="{2E8EA079-368F-4945-A79F-DCC8E5D3B05D}" type="pres">
      <dgm:prSet presAssocID="{327ED4EE-74FA-4CC9-9B14-CBC7747177F9}" presName="sibTrans" presStyleLbl="sibTrans2D1" presStyleIdx="0" presStyleCnt="2"/>
      <dgm:spPr/>
    </dgm:pt>
    <dgm:pt modelId="{1202B754-0AA0-4238-A353-A659EBB4EEFE}" type="pres">
      <dgm:prSet presAssocID="{327ED4EE-74FA-4CC9-9B14-CBC7747177F9}" presName="connectorText" presStyleLbl="sibTrans2D1" presStyleIdx="0" presStyleCnt="2"/>
      <dgm:spPr/>
    </dgm:pt>
    <dgm:pt modelId="{B50618CA-9851-41F7-9291-93B19800A77D}" type="pres">
      <dgm:prSet presAssocID="{AE404A5B-4BA8-415D-9FA5-C15D8E197088}" presName="node" presStyleLbl="node1" presStyleIdx="1" presStyleCnt="3" custScaleX="121000" custScaleY="121000">
        <dgm:presLayoutVars>
          <dgm:bulletEnabled val="1"/>
        </dgm:presLayoutVars>
      </dgm:prSet>
      <dgm:spPr/>
    </dgm:pt>
    <dgm:pt modelId="{1D69B8B1-81A4-43A4-A4CC-73120A81D6D7}" type="pres">
      <dgm:prSet presAssocID="{CF2BDDC7-0F74-4D92-831D-E9ECF7890E12}" presName="sibTrans" presStyleLbl="sibTrans2D1" presStyleIdx="1" presStyleCnt="2"/>
      <dgm:spPr/>
    </dgm:pt>
    <dgm:pt modelId="{73D5410E-2C98-496D-8296-C2E55D9EBB4C}" type="pres">
      <dgm:prSet presAssocID="{CF2BDDC7-0F74-4D92-831D-E9ECF7890E12}" presName="connectorText" presStyleLbl="sibTrans2D1" presStyleIdx="1" presStyleCnt="2"/>
      <dgm:spPr/>
    </dgm:pt>
    <dgm:pt modelId="{6640F910-1EFC-43BC-AA3D-580EEC49D2D2}" type="pres">
      <dgm:prSet presAssocID="{819C1781-1343-45CE-920A-9EE342C18BFE}" presName="node" presStyleLbl="node1" presStyleIdx="2" presStyleCnt="3" custScaleX="121000" custScaleY="121000">
        <dgm:presLayoutVars>
          <dgm:bulletEnabled val="1"/>
        </dgm:presLayoutVars>
      </dgm:prSet>
      <dgm:spPr/>
    </dgm:pt>
  </dgm:ptLst>
  <dgm:cxnLst>
    <dgm:cxn modelId="{62A74A42-908D-41D2-9910-D559AABC11E9}" type="presOf" srcId="{327ED4EE-74FA-4CC9-9B14-CBC7747177F9}" destId="{2E8EA079-368F-4945-A79F-DCC8E5D3B05D}" srcOrd="0" destOrd="0" presId="urn:microsoft.com/office/officeart/2005/8/layout/process1"/>
    <dgm:cxn modelId="{C9567B62-D3D0-4640-A28C-F6CB49DC00DC}" srcId="{C6A296AE-BC2F-4E32-AF32-A57225738ABB}" destId="{AE404A5B-4BA8-415D-9FA5-C15D8E197088}" srcOrd="1" destOrd="0" parTransId="{8B432466-4E6A-4774-AA70-4D50D5E52D85}" sibTransId="{CF2BDDC7-0F74-4D92-831D-E9ECF7890E12}"/>
    <dgm:cxn modelId="{293CF86F-5DCC-4C38-AA74-F17C60BF014C}" srcId="{C6A296AE-BC2F-4E32-AF32-A57225738ABB}" destId="{95901F11-0669-4374-967A-1A4ED3EB79A9}" srcOrd="0" destOrd="0" parTransId="{324C6A4F-7CB6-464D-A0AB-64C0B36AB24F}" sibTransId="{327ED4EE-74FA-4CC9-9B14-CBC7747177F9}"/>
    <dgm:cxn modelId="{98FF1688-0DE1-4A1D-96F0-0EF47283FBB0}" type="presOf" srcId="{95901F11-0669-4374-967A-1A4ED3EB79A9}" destId="{D7E7269F-68E1-46E1-8A9B-FF49EA18D19B}" srcOrd="0" destOrd="0" presId="urn:microsoft.com/office/officeart/2005/8/layout/process1"/>
    <dgm:cxn modelId="{DE76FB9B-3121-4506-9BE5-3C970490716A}" srcId="{C6A296AE-BC2F-4E32-AF32-A57225738ABB}" destId="{819C1781-1343-45CE-920A-9EE342C18BFE}" srcOrd="2" destOrd="0" parTransId="{5A05BDEA-34C9-4735-98DD-B76468920BB7}" sibTransId="{86FA87CE-F1E4-447D-8427-44947D5D1776}"/>
    <dgm:cxn modelId="{63D3E69C-409A-4F52-9576-F60A260DDBD5}" type="presOf" srcId="{C6A296AE-BC2F-4E32-AF32-A57225738ABB}" destId="{26CD57F1-6932-4CC8-8E3A-D8CD3D25F571}" srcOrd="0" destOrd="0" presId="urn:microsoft.com/office/officeart/2005/8/layout/process1"/>
    <dgm:cxn modelId="{47B3A1BC-B260-47E2-A4F1-E82EF0CC6F34}" type="presOf" srcId="{819C1781-1343-45CE-920A-9EE342C18BFE}" destId="{6640F910-1EFC-43BC-AA3D-580EEC49D2D2}" srcOrd="0" destOrd="0" presId="urn:microsoft.com/office/officeart/2005/8/layout/process1"/>
    <dgm:cxn modelId="{DAAC8EBD-0DDA-40F1-8A07-E6125DA07FDF}" type="presOf" srcId="{CF2BDDC7-0F74-4D92-831D-E9ECF7890E12}" destId="{73D5410E-2C98-496D-8296-C2E55D9EBB4C}" srcOrd="1" destOrd="0" presId="urn:microsoft.com/office/officeart/2005/8/layout/process1"/>
    <dgm:cxn modelId="{C4C330CB-B396-4304-8230-D185AA069DC1}" type="presOf" srcId="{AE404A5B-4BA8-415D-9FA5-C15D8E197088}" destId="{B50618CA-9851-41F7-9291-93B19800A77D}" srcOrd="0" destOrd="0" presId="urn:microsoft.com/office/officeart/2005/8/layout/process1"/>
    <dgm:cxn modelId="{314090D3-6215-444A-8A3E-AADA2C3BB1AB}" type="presOf" srcId="{327ED4EE-74FA-4CC9-9B14-CBC7747177F9}" destId="{1202B754-0AA0-4238-A353-A659EBB4EEFE}" srcOrd="1" destOrd="0" presId="urn:microsoft.com/office/officeart/2005/8/layout/process1"/>
    <dgm:cxn modelId="{0480D9DE-B752-40B7-96F0-0C10A4868047}" type="presOf" srcId="{CF2BDDC7-0F74-4D92-831D-E9ECF7890E12}" destId="{1D69B8B1-81A4-43A4-A4CC-73120A81D6D7}" srcOrd="0" destOrd="0" presId="urn:microsoft.com/office/officeart/2005/8/layout/process1"/>
    <dgm:cxn modelId="{B928BCAF-5E75-4980-BC50-4E93AAE6EEC8}" type="presParOf" srcId="{26CD57F1-6932-4CC8-8E3A-D8CD3D25F571}" destId="{D7E7269F-68E1-46E1-8A9B-FF49EA18D19B}" srcOrd="0" destOrd="0" presId="urn:microsoft.com/office/officeart/2005/8/layout/process1"/>
    <dgm:cxn modelId="{E0F7E4E6-1A39-4B59-B995-5E98D644C151}" type="presParOf" srcId="{26CD57F1-6932-4CC8-8E3A-D8CD3D25F571}" destId="{2E8EA079-368F-4945-A79F-DCC8E5D3B05D}" srcOrd="1" destOrd="0" presId="urn:microsoft.com/office/officeart/2005/8/layout/process1"/>
    <dgm:cxn modelId="{F7C2F87F-776F-47A6-BB47-378333FA29DC}" type="presParOf" srcId="{2E8EA079-368F-4945-A79F-DCC8E5D3B05D}" destId="{1202B754-0AA0-4238-A353-A659EBB4EEFE}" srcOrd="0" destOrd="0" presId="urn:microsoft.com/office/officeart/2005/8/layout/process1"/>
    <dgm:cxn modelId="{50CEBCE1-515B-4577-B3A3-AAAADBA97A37}" type="presParOf" srcId="{26CD57F1-6932-4CC8-8E3A-D8CD3D25F571}" destId="{B50618CA-9851-41F7-9291-93B19800A77D}" srcOrd="2" destOrd="0" presId="urn:microsoft.com/office/officeart/2005/8/layout/process1"/>
    <dgm:cxn modelId="{7C5CB7AB-9C67-40FC-A8D1-C43F01DB3C00}" type="presParOf" srcId="{26CD57F1-6932-4CC8-8E3A-D8CD3D25F571}" destId="{1D69B8B1-81A4-43A4-A4CC-73120A81D6D7}" srcOrd="3" destOrd="0" presId="urn:microsoft.com/office/officeart/2005/8/layout/process1"/>
    <dgm:cxn modelId="{E1284681-2618-4240-9846-C31056B333FF}" type="presParOf" srcId="{1D69B8B1-81A4-43A4-A4CC-73120A81D6D7}" destId="{73D5410E-2C98-496D-8296-C2E55D9EBB4C}" srcOrd="0" destOrd="0" presId="urn:microsoft.com/office/officeart/2005/8/layout/process1"/>
    <dgm:cxn modelId="{C40C654F-D3EA-41E7-87D5-02C17C9AF912}" type="presParOf" srcId="{26CD57F1-6932-4CC8-8E3A-D8CD3D25F571}" destId="{6640F910-1EFC-43BC-AA3D-580EEC49D2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554913-D050-49E3-8225-8D988E99092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AF92BF43-74FC-491D-A349-BDA03D50B569}">
      <dgm:prSet phldrT="[Text]"/>
      <dgm:spPr/>
      <dgm:t>
        <a:bodyPr/>
        <a:lstStyle/>
        <a:p>
          <a:r>
            <a:rPr lang="en-US" dirty="0"/>
            <a:t>0% </a:t>
          </a:r>
        </a:p>
      </dgm:t>
    </dgm:pt>
    <dgm:pt modelId="{898464B4-7C96-48BB-A681-09EC13D9C2CF}" type="parTrans" cxnId="{30EADA66-C0D3-4A50-8D9F-6F8DF45570A0}">
      <dgm:prSet/>
      <dgm:spPr/>
      <dgm:t>
        <a:bodyPr/>
        <a:lstStyle/>
        <a:p>
          <a:endParaRPr lang="en-US"/>
        </a:p>
      </dgm:t>
    </dgm:pt>
    <dgm:pt modelId="{C6F8B6FF-74F4-4199-9108-6B90F62485EF}" type="sibTrans" cxnId="{30EADA66-C0D3-4A50-8D9F-6F8DF45570A0}">
      <dgm:prSet/>
      <dgm:spPr/>
      <dgm:t>
        <a:bodyPr/>
        <a:lstStyle/>
        <a:p>
          <a:endParaRPr lang="en-US"/>
        </a:p>
      </dgm:t>
    </dgm:pt>
    <dgm:pt modelId="{1F71596A-4361-4DB9-88DB-33B8C26E9275}">
      <dgm:prSet phldrT="[Text]"/>
      <dgm:spPr/>
      <dgm:t>
        <a:bodyPr/>
        <a:lstStyle/>
        <a:p>
          <a:r>
            <a:rPr lang="en-US" dirty="0"/>
            <a:t>25%</a:t>
          </a:r>
        </a:p>
      </dgm:t>
    </dgm:pt>
    <dgm:pt modelId="{E47CA1A5-47C2-42C9-A043-F43FE1F4BF3C}" type="parTrans" cxnId="{88E276CE-EB88-491C-AD0F-DA4536B1D4DA}">
      <dgm:prSet/>
      <dgm:spPr/>
      <dgm:t>
        <a:bodyPr/>
        <a:lstStyle/>
        <a:p>
          <a:endParaRPr lang="en-US"/>
        </a:p>
      </dgm:t>
    </dgm:pt>
    <dgm:pt modelId="{ECB9AB4D-9778-48C4-AD36-379FAD811CFF}" type="sibTrans" cxnId="{88E276CE-EB88-491C-AD0F-DA4536B1D4DA}">
      <dgm:prSet/>
      <dgm:spPr/>
      <dgm:t>
        <a:bodyPr/>
        <a:lstStyle/>
        <a:p>
          <a:endParaRPr lang="en-US"/>
        </a:p>
      </dgm:t>
    </dgm:pt>
    <dgm:pt modelId="{BB9D1391-CFAC-41BB-BF95-2A297531E115}">
      <dgm:prSet phldrT="[Text]"/>
      <dgm:spPr/>
      <dgm:t>
        <a:bodyPr/>
        <a:lstStyle/>
        <a:p>
          <a:r>
            <a:rPr lang="en-US" dirty="0"/>
            <a:t>85%</a:t>
          </a:r>
        </a:p>
      </dgm:t>
    </dgm:pt>
    <dgm:pt modelId="{2F9F1554-384C-40A2-BED6-8B2E1C52C5E5}" type="parTrans" cxnId="{4EF83700-9E88-4664-B6A6-8656E6E85D5F}">
      <dgm:prSet/>
      <dgm:spPr/>
      <dgm:t>
        <a:bodyPr/>
        <a:lstStyle/>
        <a:p>
          <a:endParaRPr lang="en-US"/>
        </a:p>
      </dgm:t>
    </dgm:pt>
    <dgm:pt modelId="{8E4CE73E-E8E5-4A33-B468-482292A4DB9B}" type="sibTrans" cxnId="{4EF83700-9E88-4664-B6A6-8656E6E85D5F}">
      <dgm:prSet/>
      <dgm:spPr/>
      <dgm:t>
        <a:bodyPr/>
        <a:lstStyle/>
        <a:p>
          <a:endParaRPr lang="en-US"/>
        </a:p>
      </dgm:t>
    </dgm:pt>
    <dgm:pt modelId="{BCB88516-D1E5-46C8-9567-66D56BB80718}" type="pres">
      <dgm:prSet presAssocID="{76554913-D050-49E3-8225-8D988E990923}" presName="Name0" presStyleCnt="0">
        <dgm:presLayoutVars>
          <dgm:dir/>
          <dgm:resizeHandles val="exact"/>
        </dgm:presLayoutVars>
      </dgm:prSet>
      <dgm:spPr/>
    </dgm:pt>
    <dgm:pt modelId="{B676690D-307E-4E22-BF66-E295F540965C}" type="pres">
      <dgm:prSet presAssocID="{AF92BF43-74FC-491D-A349-BDA03D50B569}" presName="node" presStyleLbl="node1" presStyleIdx="0" presStyleCnt="3">
        <dgm:presLayoutVars>
          <dgm:bulletEnabled val="1"/>
        </dgm:presLayoutVars>
      </dgm:prSet>
      <dgm:spPr/>
    </dgm:pt>
    <dgm:pt modelId="{F57E02FF-6296-4322-B0CE-21F163860C13}" type="pres">
      <dgm:prSet presAssocID="{C6F8B6FF-74F4-4199-9108-6B90F62485EF}" presName="sibTrans" presStyleLbl="sibTrans2D1" presStyleIdx="0" presStyleCnt="2"/>
      <dgm:spPr/>
    </dgm:pt>
    <dgm:pt modelId="{C058B77D-EEDA-4ACD-A11B-76339742DC2B}" type="pres">
      <dgm:prSet presAssocID="{C6F8B6FF-74F4-4199-9108-6B90F62485EF}" presName="connectorText" presStyleLbl="sibTrans2D1" presStyleIdx="0" presStyleCnt="2"/>
      <dgm:spPr/>
    </dgm:pt>
    <dgm:pt modelId="{8FBC2DBE-8C42-4D43-AB40-0D3464E39421}" type="pres">
      <dgm:prSet presAssocID="{1F71596A-4361-4DB9-88DB-33B8C26E9275}" presName="node" presStyleLbl="node1" presStyleIdx="1" presStyleCnt="3">
        <dgm:presLayoutVars>
          <dgm:bulletEnabled val="1"/>
        </dgm:presLayoutVars>
      </dgm:prSet>
      <dgm:spPr/>
    </dgm:pt>
    <dgm:pt modelId="{73E319C2-B8A7-4AE9-A1FB-4F61103ADD79}" type="pres">
      <dgm:prSet presAssocID="{ECB9AB4D-9778-48C4-AD36-379FAD811CFF}" presName="sibTrans" presStyleLbl="sibTrans2D1" presStyleIdx="1" presStyleCnt="2"/>
      <dgm:spPr/>
    </dgm:pt>
    <dgm:pt modelId="{D653F449-E748-4A75-8C29-57A472AB95F4}" type="pres">
      <dgm:prSet presAssocID="{ECB9AB4D-9778-48C4-AD36-379FAD811CFF}" presName="connectorText" presStyleLbl="sibTrans2D1" presStyleIdx="1" presStyleCnt="2"/>
      <dgm:spPr/>
    </dgm:pt>
    <dgm:pt modelId="{5192540B-10DE-47DB-B869-50B8340E65DE}" type="pres">
      <dgm:prSet presAssocID="{BB9D1391-CFAC-41BB-BF95-2A297531E115}" presName="node" presStyleLbl="node1" presStyleIdx="2" presStyleCnt="3">
        <dgm:presLayoutVars>
          <dgm:bulletEnabled val="1"/>
        </dgm:presLayoutVars>
      </dgm:prSet>
      <dgm:spPr/>
    </dgm:pt>
  </dgm:ptLst>
  <dgm:cxnLst>
    <dgm:cxn modelId="{4EF83700-9E88-4664-B6A6-8656E6E85D5F}" srcId="{76554913-D050-49E3-8225-8D988E990923}" destId="{BB9D1391-CFAC-41BB-BF95-2A297531E115}" srcOrd="2" destOrd="0" parTransId="{2F9F1554-384C-40A2-BED6-8B2E1C52C5E5}" sibTransId="{8E4CE73E-E8E5-4A33-B468-482292A4DB9B}"/>
    <dgm:cxn modelId="{9B34FD47-46FD-4D98-B131-D2F6E5DDBBF1}" type="presOf" srcId="{ECB9AB4D-9778-48C4-AD36-379FAD811CFF}" destId="{73E319C2-B8A7-4AE9-A1FB-4F61103ADD79}" srcOrd="0" destOrd="0" presId="urn:microsoft.com/office/officeart/2005/8/layout/process1"/>
    <dgm:cxn modelId="{3A52D651-5A41-4DE2-9DF3-A342309DA581}" type="presOf" srcId="{BB9D1391-CFAC-41BB-BF95-2A297531E115}" destId="{5192540B-10DE-47DB-B869-50B8340E65DE}" srcOrd="0" destOrd="0" presId="urn:microsoft.com/office/officeart/2005/8/layout/process1"/>
    <dgm:cxn modelId="{0806195A-C25C-45E3-B41F-D2E0BB04EE03}" type="presOf" srcId="{ECB9AB4D-9778-48C4-AD36-379FAD811CFF}" destId="{D653F449-E748-4A75-8C29-57A472AB95F4}" srcOrd="1" destOrd="0" presId="urn:microsoft.com/office/officeart/2005/8/layout/process1"/>
    <dgm:cxn modelId="{30EADA66-C0D3-4A50-8D9F-6F8DF45570A0}" srcId="{76554913-D050-49E3-8225-8D988E990923}" destId="{AF92BF43-74FC-491D-A349-BDA03D50B569}" srcOrd="0" destOrd="0" parTransId="{898464B4-7C96-48BB-A681-09EC13D9C2CF}" sibTransId="{C6F8B6FF-74F4-4199-9108-6B90F62485EF}"/>
    <dgm:cxn modelId="{8E2DBCA0-5456-4E4A-B37F-64DE865AA22D}" type="presOf" srcId="{AF92BF43-74FC-491D-A349-BDA03D50B569}" destId="{B676690D-307E-4E22-BF66-E295F540965C}" srcOrd="0" destOrd="0" presId="urn:microsoft.com/office/officeart/2005/8/layout/process1"/>
    <dgm:cxn modelId="{D2A643AB-7DAE-4E62-AB8F-D3457B3470B4}" type="presOf" srcId="{1F71596A-4361-4DB9-88DB-33B8C26E9275}" destId="{8FBC2DBE-8C42-4D43-AB40-0D3464E39421}" srcOrd="0" destOrd="0" presId="urn:microsoft.com/office/officeart/2005/8/layout/process1"/>
    <dgm:cxn modelId="{B57DB5AE-A3FE-4EA4-A55C-4793A586A8D2}" type="presOf" srcId="{C6F8B6FF-74F4-4199-9108-6B90F62485EF}" destId="{F57E02FF-6296-4322-B0CE-21F163860C13}" srcOrd="0" destOrd="0" presId="urn:microsoft.com/office/officeart/2005/8/layout/process1"/>
    <dgm:cxn modelId="{88E276CE-EB88-491C-AD0F-DA4536B1D4DA}" srcId="{76554913-D050-49E3-8225-8D988E990923}" destId="{1F71596A-4361-4DB9-88DB-33B8C26E9275}" srcOrd="1" destOrd="0" parTransId="{E47CA1A5-47C2-42C9-A043-F43FE1F4BF3C}" sibTransId="{ECB9AB4D-9778-48C4-AD36-379FAD811CFF}"/>
    <dgm:cxn modelId="{5D2B2FE5-BD9E-4DDB-A7A3-DABE8349A3CE}" type="presOf" srcId="{76554913-D050-49E3-8225-8D988E990923}" destId="{BCB88516-D1E5-46C8-9567-66D56BB80718}" srcOrd="0" destOrd="0" presId="urn:microsoft.com/office/officeart/2005/8/layout/process1"/>
    <dgm:cxn modelId="{2320F5F5-7846-4942-A776-75CF8C80AAF3}" type="presOf" srcId="{C6F8B6FF-74F4-4199-9108-6B90F62485EF}" destId="{C058B77D-EEDA-4ACD-A11B-76339742DC2B}" srcOrd="1" destOrd="0" presId="urn:microsoft.com/office/officeart/2005/8/layout/process1"/>
    <dgm:cxn modelId="{FE812E8B-2273-4BB3-B181-CA62EE0EB5CD}" type="presParOf" srcId="{BCB88516-D1E5-46C8-9567-66D56BB80718}" destId="{B676690D-307E-4E22-BF66-E295F540965C}" srcOrd="0" destOrd="0" presId="urn:microsoft.com/office/officeart/2005/8/layout/process1"/>
    <dgm:cxn modelId="{3066A9A0-EF12-475C-A39B-CE3D4F1D532E}" type="presParOf" srcId="{BCB88516-D1E5-46C8-9567-66D56BB80718}" destId="{F57E02FF-6296-4322-B0CE-21F163860C13}" srcOrd="1" destOrd="0" presId="urn:microsoft.com/office/officeart/2005/8/layout/process1"/>
    <dgm:cxn modelId="{0A06CB36-FCDA-4D02-8D72-8727F5AACC4D}" type="presParOf" srcId="{F57E02FF-6296-4322-B0CE-21F163860C13}" destId="{C058B77D-EEDA-4ACD-A11B-76339742DC2B}" srcOrd="0" destOrd="0" presId="urn:microsoft.com/office/officeart/2005/8/layout/process1"/>
    <dgm:cxn modelId="{06E29F39-06F4-47E8-903A-D5FD1B99A93A}" type="presParOf" srcId="{BCB88516-D1E5-46C8-9567-66D56BB80718}" destId="{8FBC2DBE-8C42-4D43-AB40-0D3464E39421}" srcOrd="2" destOrd="0" presId="urn:microsoft.com/office/officeart/2005/8/layout/process1"/>
    <dgm:cxn modelId="{B99FE565-7233-4BE0-8A4F-0A6E6961DEE3}" type="presParOf" srcId="{BCB88516-D1E5-46C8-9567-66D56BB80718}" destId="{73E319C2-B8A7-4AE9-A1FB-4F61103ADD79}" srcOrd="3" destOrd="0" presId="urn:microsoft.com/office/officeart/2005/8/layout/process1"/>
    <dgm:cxn modelId="{052D8E0B-1BA8-4F27-BBAA-710077072EAA}" type="presParOf" srcId="{73E319C2-B8A7-4AE9-A1FB-4F61103ADD79}" destId="{D653F449-E748-4A75-8C29-57A472AB95F4}" srcOrd="0" destOrd="0" presId="urn:microsoft.com/office/officeart/2005/8/layout/process1"/>
    <dgm:cxn modelId="{0E56408F-6284-4E2D-AAC1-A7595A16AC8A}" type="presParOf" srcId="{BCB88516-D1E5-46C8-9567-66D56BB80718}" destId="{5192540B-10DE-47DB-B869-50B8340E65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23E30-482C-4D5C-A60A-4C2EE11C55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D2C49D3-8CE9-4818-8B3A-56AF0B1F032C}">
      <dgm:prSet phldrT="[Text]"/>
      <dgm:spPr/>
      <dgm:t>
        <a:bodyPr/>
        <a:lstStyle/>
        <a:p>
          <a:r>
            <a:rPr lang="en-US" dirty="0"/>
            <a:t>44 Transplanted (6.3%)</a:t>
          </a:r>
        </a:p>
      </dgm:t>
    </dgm:pt>
    <dgm:pt modelId="{997DB5E9-531A-4ABF-BB60-CFDEED55941C}" type="parTrans" cxnId="{B7E036F4-DA86-4533-AD42-93E96F9F55E6}">
      <dgm:prSet/>
      <dgm:spPr/>
      <dgm:t>
        <a:bodyPr/>
        <a:lstStyle/>
        <a:p>
          <a:endParaRPr lang="en-US"/>
        </a:p>
      </dgm:t>
    </dgm:pt>
    <dgm:pt modelId="{687991CE-DB88-4127-8067-EA0D6B4686D6}" type="sibTrans" cxnId="{B7E036F4-DA86-4533-AD42-93E96F9F55E6}">
      <dgm:prSet/>
      <dgm:spPr/>
      <dgm:t>
        <a:bodyPr/>
        <a:lstStyle/>
        <a:p>
          <a:endParaRPr lang="en-US"/>
        </a:p>
      </dgm:t>
    </dgm:pt>
    <dgm:pt modelId="{87E2E152-F189-435D-9558-C3FC86A6F63F}">
      <dgm:prSet phldrT="[Text]"/>
      <dgm:spPr/>
      <dgm:t>
        <a:bodyPr/>
        <a:lstStyle/>
        <a:p>
          <a:r>
            <a:rPr lang="en-US" dirty="0"/>
            <a:t>703 Referred</a:t>
          </a:r>
        </a:p>
      </dgm:t>
    </dgm:pt>
    <dgm:pt modelId="{7546AE9D-CC51-4B7C-9297-E0658FF64D2E}" type="parTrans" cxnId="{4CFF9CD4-4CD8-497E-BFF8-59828B381E22}">
      <dgm:prSet/>
      <dgm:spPr/>
      <dgm:t>
        <a:bodyPr/>
        <a:lstStyle/>
        <a:p>
          <a:endParaRPr lang="en-US"/>
        </a:p>
      </dgm:t>
    </dgm:pt>
    <dgm:pt modelId="{03215074-29BC-452C-AABE-A1E2019FA094}" type="sibTrans" cxnId="{4CFF9CD4-4CD8-497E-BFF8-59828B381E22}">
      <dgm:prSet/>
      <dgm:spPr/>
      <dgm:t>
        <a:bodyPr/>
        <a:lstStyle/>
        <a:p>
          <a:endParaRPr lang="en-US"/>
        </a:p>
      </dgm:t>
    </dgm:pt>
    <dgm:pt modelId="{32DE5703-04D3-4B01-9DF0-A081815986D1}">
      <dgm:prSet/>
      <dgm:spPr/>
      <dgm:t>
        <a:bodyPr/>
        <a:lstStyle/>
        <a:p>
          <a:r>
            <a:rPr lang="en-US" dirty="0"/>
            <a:t>101 Listed (14.3%)</a:t>
          </a:r>
        </a:p>
      </dgm:t>
    </dgm:pt>
    <dgm:pt modelId="{4D920C85-FE08-4D72-91A9-D9E152FD7BC6}" type="parTrans" cxnId="{475B16F0-6C53-4DF6-8D86-68AA00019BF7}">
      <dgm:prSet/>
      <dgm:spPr/>
      <dgm:t>
        <a:bodyPr/>
        <a:lstStyle/>
        <a:p>
          <a:endParaRPr lang="en-US"/>
        </a:p>
      </dgm:t>
    </dgm:pt>
    <dgm:pt modelId="{7C6E2333-6135-4313-AD10-8D44D2395638}" type="sibTrans" cxnId="{475B16F0-6C53-4DF6-8D86-68AA00019BF7}">
      <dgm:prSet/>
      <dgm:spPr/>
      <dgm:t>
        <a:bodyPr/>
        <a:lstStyle/>
        <a:p>
          <a:endParaRPr lang="en-US"/>
        </a:p>
      </dgm:t>
    </dgm:pt>
    <dgm:pt modelId="{F2111A78-0B28-4EB2-A5EB-A3A92F66BB20}">
      <dgm:prSet/>
      <dgm:spPr/>
      <dgm:t>
        <a:bodyPr/>
        <a:lstStyle/>
        <a:p>
          <a:r>
            <a:rPr lang="en-US" dirty="0"/>
            <a:t>164 Evaluated</a:t>
          </a:r>
        </a:p>
      </dgm:t>
    </dgm:pt>
    <dgm:pt modelId="{7440D451-3543-44D8-8F89-16A762E28C41}" type="parTrans" cxnId="{64E4E2F8-03A4-4FB0-BEE1-825241590DB0}">
      <dgm:prSet/>
      <dgm:spPr/>
      <dgm:t>
        <a:bodyPr/>
        <a:lstStyle/>
        <a:p>
          <a:endParaRPr lang="en-US"/>
        </a:p>
      </dgm:t>
    </dgm:pt>
    <dgm:pt modelId="{721E9AC0-EE73-43E1-A8F6-4BA09F013BA8}" type="sibTrans" cxnId="{64E4E2F8-03A4-4FB0-BEE1-825241590DB0}">
      <dgm:prSet/>
      <dgm:spPr/>
      <dgm:t>
        <a:bodyPr/>
        <a:lstStyle/>
        <a:p>
          <a:endParaRPr lang="en-US"/>
        </a:p>
      </dgm:t>
    </dgm:pt>
    <dgm:pt modelId="{2F635109-F88A-44B1-8F50-4C63C4ED73CA}" type="pres">
      <dgm:prSet presAssocID="{EC923E30-482C-4D5C-A60A-4C2EE11C5560}" presName="compositeShape" presStyleCnt="0">
        <dgm:presLayoutVars>
          <dgm:dir/>
          <dgm:resizeHandles/>
        </dgm:presLayoutVars>
      </dgm:prSet>
      <dgm:spPr/>
    </dgm:pt>
    <dgm:pt modelId="{A5C66030-96F7-44E7-858B-E9E2B4A1B66C}" type="pres">
      <dgm:prSet presAssocID="{EC923E30-482C-4D5C-A60A-4C2EE11C5560}" presName="pyramid" presStyleLbl="node1" presStyleIdx="0" presStyleCnt="1"/>
      <dgm:spPr/>
    </dgm:pt>
    <dgm:pt modelId="{92084780-3238-4FCC-9B82-A0BE79476C3C}" type="pres">
      <dgm:prSet presAssocID="{EC923E30-482C-4D5C-A60A-4C2EE11C5560}" presName="theList" presStyleCnt="0"/>
      <dgm:spPr/>
    </dgm:pt>
    <dgm:pt modelId="{ED24C50F-9E27-4694-9270-278FC5013EF3}" type="pres">
      <dgm:prSet presAssocID="{5D2C49D3-8CE9-4818-8B3A-56AF0B1F032C}" presName="aNode" presStyleLbl="fgAcc1" presStyleIdx="0" presStyleCnt="4">
        <dgm:presLayoutVars>
          <dgm:bulletEnabled val="1"/>
        </dgm:presLayoutVars>
      </dgm:prSet>
      <dgm:spPr/>
    </dgm:pt>
    <dgm:pt modelId="{5196F53B-9081-4361-B054-633989874830}" type="pres">
      <dgm:prSet presAssocID="{5D2C49D3-8CE9-4818-8B3A-56AF0B1F032C}" presName="aSpace" presStyleCnt="0"/>
      <dgm:spPr/>
    </dgm:pt>
    <dgm:pt modelId="{3126CE22-3EEE-498C-98AF-4D5E24BD618A}" type="pres">
      <dgm:prSet presAssocID="{32DE5703-04D3-4B01-9DF0-A081815986D1}" presName="aNode" presStyleLbl="fgAcc1" presStyleIdx="1" presStyleCnt="4">
        <dgm:presLayoutVars>
          <dgm:bulletEnabled val="1"/>
        </dgm:presLayoutVars>
      </dgm:prSet>
      <dgm:spPr/>
    </dgm:pt>
    <dgm:pt modelId="{B3F2A3B0-19E9-4C7F-B231-A29CF1C991F5}" type="pres">
      <dgm:prSet presAssocID="{32DE5703-04D3-4B01-9DF0-A081815986D1}" presName="aSpace" presStyleCnt="0"/>
      <dgm:spPr/>
    </dgm:pt>
    <dgm:pt modelId="{72E258A8-51C8-4669-A132-5C394936DA13}" type="pres">
      <dgm:prSet presAssocID="{F2111A78-0B28-4EB2-A5EB-A3A92F66BB20}" presName="aNode" presStyleLbl="fgAcc1" presStyleIdx="2" presStyleCnt="4">
        <dgm:presLayoutVars>
          <dgm:bulletEnabled val="1"/>
        </dgm:presLayoutVars>
      </dgm:prSet>
      <dgm:spPr/>
    </dgm:pt>
    <dgm:pt modelId="{34F34D9B-18B6-49BB-AABD-D494BBE3C2A9}" type="pres">
      <dgm:prSet presAssocID="{F2111A78-0B28-4EB2-A5EB-A3A92F66BB20}" presName="aSpace" presStyleCnt="0"/>
      <dgm:spPr/>
    </dgm:pt>
    <dgm:pt modelId="{6FAA2285-7D34-4D28-9218-AD34EDA05DCE}" type="pres">
      <dgm:prSet presAssocID="{87E2E152-F189-435D-9558-C3FC86A6F63F}" presName="aNode" presStyleLbl="fgAcc1" presStyleIdx="3" presStyleCnt="4">
        <dgm:presLayoutVars>
          <dgm:bulletEnabled val="1"/>
        </dgm:presLayoutVars>
      </dgm:prSet>
      <dgm:spPr/>
    </dgm:pt>
    <dgm:pt modelId="{C7EF2E72-57FF-47E0-AE0D-684878D65ECF}" type="pres">
      <dgm:prSet presAssocID="{87E2E152-F189-435D-9558-C3FC86A6F63F}" presName="aSpace" presStyleCnt="0"/>
      <dgm:spPr/>
    </dgm:pt>
  </dgm:ptLst>
  <dgm:cxnLst>
    <dgm:cxn modelId="{69BA340D-FFF9-4419-A4CE-8EB4FA21D77F}" type="presOf" srcId="{F2111A78-0B28-4EB2-A5EB-A3A92F66BB20}" destId="{72E258A8-51C8-4669-A132-5C394936DA13}" srcOrd="0" destOrd="0" presId="urn:microsoft.com/office/officeart/2005/8/layout/pyramid2"/>
    <dgm:cxn modelId="{562A0113-7A8C-47CC-A0D9-9B14AAC850A6}" type="presOf" srcId="{EC923E30-482C-4D5C-A60A-4C2EE11C5560}" destId="{2F635109-F88A-44B1-8F50-4C63C4ED73CA}" srcOrd="0" destOrd="0" presId="urn:microsoft.com/office/officeart/2005/8/layout/pyramid2"/>
    <dgm:cxn modelId="{A1EEEC14-F394-4BAD-B9C4-0038E50BB47C}" type="presOf" srcId="{32DE5703-04D3-4B01-9DF0-A081815986D1}" destId="{3126CE22-3EEE-498C-98AF-4D5E24BD618A}" srcOrd="0" destOrd="0" presId="urn:microsoft.com/office/officeart/2005/8/layout/pyramid2"/>
    <dgm:cxn modelId="{B29AEE49-2658-4FCE-80C5-770113397DB4}" type="presOf" srcId="{5D2C49D3-8CE9-4818-8B3A-56AF0B1F032C}" destId="{ED24C50F-9E27-4694-9270-278FC5013EF3}" srcOrd="0" destOrd="0" presId="urn:microsoft.com/office/officeart/2005/8/layout/pyramid2"/>
    <dgm:cxn modelId="{BC6A4F53-5B09-4797-B9AA-B2545960D47E}" type="presOf" srcId="{87E2E152-F189-435D-9558-C3FC86A6F63F}" destId="{6FAA2285-7D34-4D28-9218-AD34EDA05DCE}" srcOrd="0" destOrd="0" presId="urn:microsoft.com/office/officeart/2005/8/layout/pyramid2"/>
    <dgm:cxn modelId="{4CFF9CD4-4CD8-497E-BFF8-59828B381E22}" srcId="{EC923E30-482C-4D5C-A60A-4C2EE11C5560}" destId="{87E2E152-F189-435D-9558-C3FC86A6F63F}" srcOrd="3" destOrd="0" parTransId="{7546AE9D-CC51-4B7C-9297-E0658FF64D2E}" sibTransId="{03215074-29BC-452C-AABE-A1E2019FA094}"/>
    <dgm:cxn modelId="{475B16F0-6C53-4DF6-8D86-68AA00019BF7}" srcId="{EC923E30-482C-4D5C-A60A-4C2EE11C5560}" destId="{32DE5703-04D3-4B01-9DF0-A081815986D1}" srcOrd="1" destOrd="0" parTransId="{4D920C85-FE08-4D72-91A9-D9E152FD7BC6}" sibTransId="{7C6E2333-6135-4313-AD10-8D44D2395638}"/>
    <dgm:cxn modelId="{B7E036F4-DA86-4533-AD42-93E96F9F55E6}" srcId="{EC923E30-482C-4D5C-A60A-4C2EE11C5560}" destId="{5D2C49D3-8CE9-4818-8B3A-56AF0B1F032C}" srcOrd="0" destOrd="0" parTransId="{997DB5E9-531A-4ABF-BB60-CFDEED55941C}" sibTransId="{687991CE-DB88-4127-8067-EA0D6B4686D6}"/>
    <dgm:cxn modelId="{64E4E2F8-03A4-4FB0-BEE1-825241590DB0}" srcId="{EC923E30-482C-4D5C-A60A-4C2EE11C5560}" destId="{F2111A78-0B28-4EB2-A5EB-A3A92F66BB20}" srcOrd="2" destOrd="0" parTransId="{7440D451-3543-44D8-8F89-16A762E28C41}" sibTransId="{721E9AC0-EE73-43E1-A8F6-4BA09F013BA8}"/>
    <dgm:cxn modelId="{E7D2DE3B-7EB3-4DF7-9332-CE5D74D32D0C}" type="presParOf" srcId="{2F635109-F88A-44B1-8F50-4C63C4ED73CA}" destId="{A5C66030-96F7-44E7-858B-E9E2B4A1B66C}" srcOrd="0" destOrd="0" presId="urn:microsoft.com/office/officeart/2005/8/layout/pyramid2"/>
    <dgm:cxn modelId="{6978904A-0FD3-48FF-897B-52D3299BEF56}" type="presParOf" srcId="{2F635109-F88A-44B1-8F50-4C63C4ED73CA}" destId="{92084780-3238-4FCC-9B82-A0BE79476C3C}" srcOrd="1" destOrd="0" presId="urn:microsoft.com/office/officeart/2005/8/layout/pyramid2"/>
    <dgm:cxn modelId="{3E3887CE-5FE2-4869-9DF2-D7777FB6207C}" type="presParOf" srcId="{92084780-3238-4FCC-9B82-A0BE79476C3C}" destId="{ED24C50F-9E27-4694-9270-278FC5013EF3}" srcOrd="0" destOrd="0" presId="urn:microsoft.com/office/officeart/2005/8/layout/pyramid2"/>
    <dgm:cxn modelId="{B7590518-ACF0-4009-801B-492D20E2DA68}" type="presParOf" srcId="{92084780-3238-4FCC-9B82-A0BE79476C3C}" destId="{5196F53B-9081-4361-B054-633989874830}" srcOrd="1" destOrd="0" presId="urn:microsoft.com/office/officeart/2005/8/layout/pyramid2"/>
    <dgm:cxn modelId="{75645011-65B7-4C6A-AE0C-D77E843C2544}" type="presParOf" srcId="{92084780-3238-4FCC-9B82-A0BE79476C3C}" destId="{3126CE22-3EEE-498C-98AF-4D5E24BD618A}" srcOrd="2" destOrd="0" presId="urn:microsoft.com/office/officeart/2005/8/layout/pyramid2"/>
    <dgm:cxn modelId="{4F9DA022-8419-47D7-A27D-5B73605B65D1}" type="presParOf" srcId="{92084780-3238-4FCC-9B82-A0BE79476C3C}" destId="{B3F2A3B0-19E9-4C7F-B231-A29CF1C991F5}" srcOrd="3" destOrd="0" presId="urn:microsoft.com/office/officeart/2005/8/layout/pyramid2"/>
    <dgm:cxn modelId="{897C1EE6-B9B1-4000-8FED-94CDC086EC0A}" type="presParOf" srcId="{92084780-3238-4FCC-9B82-A0BE79476C3C}" destId="{72E258A8-51C8-4669-A132-5C394936DA13}" srcOrd="4" destOrd="0" presId="urn:microsoft.com/office/officeart/2005/8/layout/pyramid2"/>
    <dgm:cxn modelId="{63B0E6AD-2AA8-4CC1-B122-A427C74F42EE}" type="presParOf" srcId="{92084780-3238-4FCC-9B82-A0BE79476C3C}" destId="{34F34D9B-18B6-49BB-AABD-D494BBE3C2A9}" srcOrd="5" destOrd="0" presId="urn:microsoft.com/office/officeart/2005/8/layout/pyramid2"/>
    <dgm:cxn modelId="{BD8312CE-49BA-468A-B841-4CBC0F477F3A}" type="presParOf" srcId="{92084780-3238-4FCC-9B82-A0BE79476C3C}" destId="{6FAA2285-7D34-4D28-9218-AD34EDA05DCE}" srcOrd="6" destOrd="0" presId="urn:microsoft.com/office/officeart/2005/8/layout/pyramid2"/>
    <dgm:cxn modelId="{DA40593D-667F-4DA2-9B32-B467F819391A}" type="presParOf" srcId="{92084780-3238-4FCC-9B82-A0BE79476C3C}" destId="{C7EF2E72-57FF-47E0-AE0D-684878D65EC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F514F5-883A-45F4-9B0F-C005BD32B56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A8EFDBB-D94E-4615-8DA7-53020218BBB2}">
      <dgm:prSet phldrT="[Text]"/>
      <dgm:spPr/>
      <dgm:t>
        <a:bodyPr/>
        <a:lstStyle/>
        <a:p>
          <a:r>
            <a:rPr lang="en-US" dirty="0"/>
            <a:t>19.1% not willing to participate in treatment</a:t>
          </a:r>
        </a:p>
      </dgm:t>
    </dgm:pt>
    <dgm:pt modelId="{B3171AA7-7D78-4ABF-8564-8DE395642557}" type="parTrans" cxnId="{E2E967F7-E2F7-47E3-AF9F-BC624751FBF8}">
      <dgm:prSet/>
      <dgm:spPr/>
      <dgm:t>
        <a:bodyPr/>
        <a:lstStyle/>
        <a:p>
          <a:endParaRPr lang="en-US"/>
        </a:p>
      </dgm:t>
    </dgm:pt>
    <dgm:pt modelId="{3514C2D1-EFAE-4EF5-B83D-0601714CC1AA}" type="sibTrans" cxnId="{E2E967F7-E2F7-47E3-AF9F-BC624751FBF8}">
      <dgm:prSet/>
      <dgm:spPr/>
      <dgm:t>
        <a:bodyPr/>
        <a:lstStyle/>
        <a:p>
          <a:endParaRPr lang="en-US"/>
        </a:p>
      </dgm:t>
    </dgm:pt>
    <dgm:pt modelId="{BD7DEF97-33AD-4AB8-895F-99A56DF44856}">
      <dgm:prSet phldrT="[Text]"/>
      <dgm:spPr/>
      <dgm:t>
        <a:bodyPr/>
        <a:lstStyle/>
        <a:p>
          <a:r>
            <a:rPr lang="en-US" dirty="0"/>
            <a:t>19.1% Not committed to abstinence</a:t>
          </a:r>
        </a:p>
      </dgm:t>
    </dgm:pt>
    <dgm:pt modelId="{4234DC95-7F1E-40FE-AD51-BEEF8B9AE56B}" type="parTrans" cxnId="{09588DBC-CB81-4259-A0CF-DDA9A7A8DFBA}">
      <dgm:prSet/>
      <dgm:spPr/>
      <dgm:t>
        <a:bodyPr/>
        <a:lstStyle/>
        <a:p>
          <a:endParaRPr lang="en-US"/>
        </a:p>
      </dgm:t>
    </dgm:pt>
    <dgm:pt modelId="{98BCB222-2EEE-429D-A57A-945490F3658A}" type="sibTrans" cxnId="{09588DBC-CB81-4259-A0CF-DDA9A7A8DFBA}">
      <dgm:prSet/>
      <dgm:spPr/>
      <dgm:t>
        <a:bodyPr/>
        <a:lstStyle/>
        <a:p>
          <a:endParaRPr lang="en-US"/>
        </a:p>
      </dgm:t>
    </dgm:pt>
    <dgm:pt modelId="{93B1C43C-16DD-4CD2-A25A-D296B0CC50A4}">
      <dgm:prSet phldrT="[Text]"/>
      <dgm:spPr/>
      <dgm:t>
        <a:bodyPr/>
        <a:lstStyle/>
        <a:p>
          <a:r>
            <a:rPr lang="en-US" dirty="0"/>
            <a:t>82.6% for severe AUD</a:t>
          </a:r>
        </a:p>
      </dgm:t>
    </dgm:pt>
    <dgm:pt modelId="{7D6AC3D1-382E-4DE8-9C03-FE902398E6DC}" type="parTrans" cxnId="{ABD61DF8-A22A-493C-8AED-7CA943D8B17A}">
      <dgm:prSet/>
      <dgm:spPr/>
      <dgm:t>
        <a:bodyPr/>
        <a:lstStyle/>
        <a:p>
          <a:endParaRPr lang="en-US"/>
        </a:p>
      </dgm:t>
    </dgm:pt>
    <dgm:pt modelId="{D165F128-8676-4B7C-A6ED-F686632AF9B2}" type="sibTrans" cxnId="{ABD61DF8-A22A-493C-8AED-7CA943D8B17A}">
      <dgm:prSet/>
      <dgm:spPr/>
      <dgm:t>
        <a:bodyPr/>
        <a:lstStyle/>
        <a:p>
          <a:endParaRPr lang="en-US"/>
        </a:p>
      </dgm:t>
    </dgm:pt>
    <dgm:pt modelId="{6F7CA729-2440-44A8-A5D5-8DB0FF0C3427}">
      <dgm:prSet/>
      <dgm:spPr/>
      <dgm:t>
        <a:bodyPr/>
        <a:lstStyle/>
        <a:p>
          <a:r>
            <a:rPr lang="en-US" dirty="0"/>
            <a:t>16.4% for inadequate social support</a:t>
          </a:r>
        </a:p>
      </dgm:t>
    </dgm:pt>
    <dgm:pt modelId="{538FCC80-08A8-4423-85C1-5B6DE1207073}" type="parTrans" cxnId="{80EA451B-438C-4457-BAA7-8358F37AB3BD}">
      <dgm:prSet/>
      <dgm:spPr/>
      <dgm:t>
        <a:bodyPr/>
        <a:lstStyle/>
        <a:p>
          <a:endParaRPr lang="en-US"/>
        </a:p>
      </dgm:t>
    </dgm:pt>
    <dgm:pt modelId="{A0EC90AE-3A8E-4154-A1A1-5B283FE2F205}" type="sibTrans" cxnId="{80EA451B-438C-4457-BAA7-8358F37AB3BD}">
      <dgm:prSet/>
      <dgm:spPr/>
      <dgm:t>
        <a:bodyPr/>
        <a:lstStyle/>
        <a:p>
          <a:endParaRPr lang="en-US"/>
        </a:p>
      </dgm:t>
    </dgm:pt>
    <dgm:pt modelId="{2EF4C052-F930-4BF0-B466-8F1292A1BE88}" type="pres">
      <dgm:prSet presAssocID="{84F514F5-883A-45F4-9B0F-C005BD32B56B}" presName="compositeShape" presStyleCnt="0">
        <dgm:presLayoutVars>
          <dgm:dir/>
          <dgm:resizeHandles/>
        </dgm:presLayoutVars>
      </dgm:prSet>
      <dgm:spPr/>
    </dgm:pt>
    <dgm:pt modelId="{FB80B1AE-9A90-401D-ACD8-D56F13C4A614}" type="pres">
      <dgm:prSet presAssocID="{84F514F5-883A-45F4-9B0F-C005BD32B56B}" presName="pyramid" presStyleLbl="node1" presStyleIdx="0" presStyleCnt="1"/>
      <dgm:spPr/>
    </dgm:pt>
    <dgm:pt modelId="{84017FCE-3BB6-4988-8722-D7492DEF4668}" type="pres">
      <dgm:prSet presAssocID="{84F514F5-883A-45F4-9B0F-C005BD32B56B}" presName="theList" presStyleCnt="0"/>
      <dgm:spPr/>
    </dgm:pt>
    <dgm:pt modelId="{937E5069-C5A6-4516-B82A-118D4B14960F}" type="pres">
      <dgm:prSet presAssocID="{6F7CA729-2440-44A8-A5D5-8DB0FF0C3427}" presName="aNode" presStyleLbl="fgAcc1" presStyleIdx="0" presStyleCnt="4">
        <dgm:presLayoutVars>
          <dgm:bulletEnabled val="1"/>
        </dgm:presLayoutVars>
      </dgm:prSet>
      <dgm:spPr/>
    </dgm:pt>
    <dgm:pt modelId="{C41F078C-068A-4328-83F9-27A324642E4F}" type="pres">
      <dgm:prSet presAssocID="{6F7CA729-2440-44A8-A5D5-8DB0FF0C3427}" presName="aSpace" presStyleCnt="0"/>
      <dgm:spPr/>
    </dgm:pt>
    <dgm:pt modelId="{FDC53990-B4F9-4C10-A28E-8914E4629B81}" type="pres">
      <dgm:prSet presAssocID="{6A8EFDBB-D94E-4615-8DA7-53020218BBB2}" presName="aNode" presStyleLbl="fgAcc1" presStyleIdx="1" presStyleCnt="4">
        <dgm:presLayoutVars>
          <dgm:bulletEnabled val="1"/>
        </dgm:presLayoutVars>
      </dgm:prSet>
      <dgm:spPr/>
    </dgm:pt>
    <dgm:pt modelId="{5BB48C62-5D45-4F5D-B258-1B5408A2E301}" type="pres">
      <dgm:prSet presAssocID="{6A8EFDBB-D94E-4615-8DA7-53020218BBB2}" presName="aSpace" presStyleCnt="0"/>
      <dgm:spPr/>
    </dgm:pt>
    <dgm:pt modelId="{F13E285F-1432-439C-A7B3-75A229D89E9D}" type="pres">
      <dgm:prSet presAssocID="{BD7DEF97-33AD-4AB8-895F-99A56DF44856}" presName="aNode" presStyleLbl="fgAcc1" presStyleIdx="2" presStyleCnt="4">
        <dgm:presLayoutVars>
          <dgm:bulletEnabled val="1"/>
        </dgm:presLayoutVars>
      </dgm:prSet>
      <dgm:spPr/>
    </dgm:pt>
    <dgm:pt modelId="{A7440DA9-9100-446F-AF85-7D47CA86B282}" type="pres">
      <dgm:prSet presAssocID="{BD7DEF97-33AD-4AB8-895F-99A56DF44856}" presName="aSpace" presStyleCnt="0"/>
      <dgm:spPr/>
    </dgm:pt>
    <dgm:pt modelId="{7E1C1934-54EB-4632-9101-4B275D2C61F8}" type="pres">
      <dgm:prSet presAssocID="{93B1C43C-16DD-4CD2-A25A-D296B0CC50A4}" presName="aNode" presStyleLbl="fgAcc1" presStyleIdx="3" presStyleCnt="4">
        <dgm:presLayoutVars>
          <dgm:bulletEnabled val="1"/>
        </dgm:presLayoutVars>
      </dgm:prSet>
      <dgm:spPr/>
    </dgm:pt>
    <dgm:pt modelId="{9F8AD733-D6B0-45A3-82BC-A1F4971EBBCC}" type="pres">
      <dgm:prSet presAssocID="{93B1C43C-16DD-4CD2-A25A-D296B0CC50A4}" presName="aSpace" presStyleCnt="0"/>
      <dgm:spPr/>
    </dgm:pt>
  </dgm:ptLst>
  <dgm:cxnLst>
    <dgm:cxn modelId="{80EA451B-438C-4457-BAA7-8358F37AB3BD}" srcId="{84F514F5-883A-45F4-9B0F-C005BD32B56B}" destId="{6F7CA729-2440-44A8-A5D5-8DB0FF0C3427}" srcOrd="0" destOrd="0" parTransId="{538FCC80-08A8-4423-85C1-5B6DE1207073}" sibTransId="{A0EC90AE-3A8E-4154-A1A1-5B283FE2F205}"/>
    <dgm:cxn modelId="{C11F3897-AA22-4592-B20E-A7734D33B45E}" type="presOf" srcId="{BD7DEF97-33AD-4AB8-895F-99A56DF44856}" destId="{F13E285F-1432-439C-A7B3-75A229D89E9D}" srcOrd="0" destOrd="0" presId="urn:microsoft.com/office/officeart/2005/8/layout/pyramid2"/>
    <dgm:cxn modelId="{CE17D8A8-E99A-432F-91F6-9C6F95D76F5B}" type="presOf" srcId="{93B1C43C-16DD-4CD2-A25A-D296B0CC50A4}" destId="{7E1C1934-54EB-4632-9101-4B275D2C61F8}" srcOrd="0" destOrd="0" presId="urn:microsoft.com/office/officeart/2005/8/layout/pyramid2"/>
    <dgm:cxn modelId="{09588DBC-CB81-4259-A0CF-DDA9A7A8DFBA}" srcId="{84F514F5-883A-45F4-9B0F-C005BD32B56B}" destId="{BD7DEF97-33AD-4AB8-895F-99A56DF44856}" srcOrd="2" destOrd="0" parTransId="{4234DC95-7F1E-40FE-AD51-BEEF8B9AE56B}" sibTransId="{98BCB222-2EEE-429D-A57A-945490F3658A}"/>
    <dgm:cxn modelId="{E6218DE5-092E-4680-A39B-A685552D2A34}" type="presOf" srcId="{84F514F5-883A-45F4-9B0F-C005BD32B56B}" destId="{2EF4C052-F930-4BF0-B466-8F1292A1BE88}" srcOrd="0" destOrd="0" presId="urn:microsoft.com/office/officeart/2005/8/layout/pyramid2"/>
    <dgm:cxn modelId="{132EACF1-1D3D-4FDF-A838-5DFECC014BBD}" type="presOf" srcId="{6F7CA729-2440-44A8-A5D5-8DB0FF0C3427}" destId="{937E5069-C5A6-4516-B82A-118D4B14960F}" srcOrd="0" destOrd="0" presId="urn:microsoft.com/office/officeart/2005/8/layout/pyramid2"/>
    <dgm:cxn modelId="{9E72ACF3-ED72-43FE-B083-10D0FEC74E29}" type="presOf" srcId="{6A8EFDBB-D94E-4615-8DA7-53020218BBB2}" destId="{FDC53990-B4F9-4C10-A28E-8914E4629B81}" srcOrd="0" destOrd="0" presId="urn:microsoft.com/office/officeart/2005/8/layout/pyramid2"/>
    <dgm:cxn modelId="{E2E967F7-E2F7-47E3-AF9F-BC624751FBF8}" srcId="{84F514F5-883A-45F4-9B0F-C005BD32B56B}" destId="{6A8EFDBB-D94E-4615-8DA7-53020218BBB2}" srcOrd="1" destOrd="0" parTransId="{B3171AA7-7D78-4ABF-8564-8DE395642557}" sibTransId="{3514C2D1-EFAE-4EF5-B83D-0601714CC1AA}"/>
    <dgm:cxn modelId="{ABD61DF8-A22A-493C-8AED-7CA943D8B17A}" srcId="{84F514F5-883A-45F4-9B0F-C005BD32B56B}" destId="{93B1C43C-16DD-4CD2-A25A-D296B0CC50A4}" srcOrd="3" destOrd="0" parTransId="{7D6AC3D1-382E-4DE8-9C03-FE902398E6DC}" sibTransId="{D165F128-8676-4B7C-A6ED-F686632AF9B2}"/>
    <dgm:cxn modelId="{863A7C76-973F-4067-B29A-96B185479D21}" type="presParOf" srcId="{2EF4C052-F930-4BF0-B466-8F1292A1BE88}" destId="{FB80B1AE-9A90-401D-ACD8-D56F13C4A614}" srcOrd="0" destOrd="0" presId="urn:microsoft.com/office/officeart/2005/8/layout/pyramid2"/>
    <dgm:cxn modelId="{22924EAB-82FF-48ED-89DA-AED6E0C51693}" type="presParOf" srcId="{2EF4C052-F930-4BF0-B466-8F1292A1BE88}" destId="{84017FCE-3BB6-4988-8722-D7492DEF4668}" srcOrd="1" destOrd="0" presId="urn:microsoft.com/office/officeart/2005/8/layout/pyramid2"/>
    <dgm:cxn modelId="{548FE035-6679-4AEF-BC7C-5E42FA3A1DFF}" type="presParOf" srcId="{84017FCE-3BB6-4988-8722-D7492DEF4668}" destId="{937E5069-C5A6-4516-B82A-118D4B14960F}" srcOrd="0" destOrd="0" presId="urn:microsoft.com/office/officeart/2005/8/layout/pyramid2"/>
    <dgm:cxn modelId="{2724E411-37A2-45BF-A2DB-8DBA040E2950}" type="presParOf" srcId="{84017FCE-3BB6-4988-8722-D7492DEF4668}" destId="{C41F078C-068A-4328-83F9-27A324642E4F}" srcOrd="1" destOrd="0" presId="urn:microsoft.com/office/officeart/2005/8/layout/pyramid2"/>
    <dgm:cxn modelId="{964E33B9-0697-4DAF-88D2-BAE4025B6391}" type="presParOf" srcId="{84017FCE-3BB6-4988-8722-D7492DEF4668}" destId="{FDC53990-B4F9-4C10-A28E-8914E4629B81}" srcOrd="2" destOrd="0" presId="urn:microsoft.com/office/officeart/2005/8/layout/pyramid2"/>
    <dgm:cxn modelId="{E36702E8-80E4-4AA2-85A2-295FE8006743}" type="presParOf" srcId="{84017FCE-3BB6-4988-8722-D7492DEF4668}" destId="{5BB48C62-5D45-4F5D-B258-1B5408A2E301}" srcOrd="3" destOrd="0" presId="urn:microsoft.com/office/officeart/2005/8/layout/pyramid2"/>
    <dgm:cxn modelId="{20B94BDF-5319-49B4-9B52-7C98E6537437}" type="presParOf" srcId="{84017FCE-3BB6-4988-8722-D7492DEF4668}" destId="{F13E285F-1432-439C-A7B3-75A229D89E9D}" srcOrd="4" destOrd="0" presId="urn:microsoft.com/office/officeart/2005/8/layout/pyramid2"/>
    <dgm:cxn modelId="{AEBED6F0-C98F-465C-AC35-3DCB327BACEA}" type="presParOf" srcId="{84017FCE-3BB6-4988-8722-D7492DEF4668}" destId="{A7440DA9-9100-446F-AF85-7D47CA86B282}" srcOrd="5" destOrd="0" presId="urn:microsoft.com/office/officeart/2005/8/layout/pyramid2"/>
    <dgm:cxn modelId="{7979E284-8F05-43CD-B11C-9B576ADCCC4C}" type="presParOf" srcId="{84017FCE-3BB6-4988-8722-D7492DEF4668}" destId="{7E1C1934-54EB-4632-9101-4B275D2C61F8}" srcOrd="6" destOrd="0" presId="urn:microsoft.com/office/officeart/2005/8/layout/pyramid2"/>
    <dgm:cxn modelId="{4DB4C5EE-4228-46C5-A92F-72A6A5A91B97}" type="presParOf" srcId="{84017FCE-3BB6-4988-8722-D7492DEF4668}" destId="{9F8AD733-D6B0-45A3-82BC-A1F4971EBBC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66030-96F7-44E7-858B-E9E2B4A1B66C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4C50F-9E27-4694-9270-278FC5013EF3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9 underwent transplant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(9.6%)</a:t>
          </a:r>
        </a:p>
      </dsp:txBody>
      <dsp:txXfrm>
        <a:off x="3704613" y="589409"/>
        <a:ext cx="3428105" cy="869055"/>
      </dsp:txXfrm>
    </dsp:sp>
    <dsp:sp modelId="{3126CE22-3EEE-498C-98AF-4D5E24BD618A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15 survived to listing</a:t>
          </a:r>
        </a:p>
      </dsp:txBody>
      <dsp:txXfrm>
        <a:off x="3704613" y="1672878"/>
        <a:ext cx="3428105" cy="869055"/>
      </dsp:txXfrm>
    </dsp:sp>
    <dsp:sp modelId="{72E258A8-51C8-4669-A132-5C394936DA13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 provisionally accepted for listing</a:t>
          </a:r>
        </a:p>
      </dsp:txBody>
      <dsp:txXfrm>
        <a:off x="3704613" y="2756347"/>
        <a:ext cx="3428105" cy="869055"/>
      </dsp:txXfrm>
    </dsp:sp>
    <dsp:sp modelId="{6FAA2285-7D34-4D28-9218-AD34EDA05DCE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94 non-responders</a:t>
          </a:r>
        </a:p>
      </dsp:txBody>
      <dsp:txXfrm>
        <a:off x="3704613" y="3839816"/>
        <a:ext cx="3428105" cy="869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7269F-68E1-46E1-8A9B-FF49EA18D19B}">
      <dsp:nvSpPr>
        <dsp:cNvPr id="0" name=""/>
        <dsp:cNvSpPr/>
      </dsp:nvSpPr>
      <dsp:spPr>
        <a:xfrm>
          <a:off x="3224" y="2188649"/>
          <a:ext cx="2690643" cy="16143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Presentation</a:t>
          </a:r>
        </a:p>
      </dsp:txBody>
      <dsp:txXfrm>
        <a:off x="50508" y="2235933"/>
        <a:ext cx="2596075" cy="1519818"/>
      </dsp:txXfrm>
    </dsp:sp>
    <dsp:sp modelId="{2E8EA079-368F-4945-A79F-DCC8E5D3B05D}">
      <dsp:nvSpPr>
        <dsp:cNvPr id="0" name=""/>
        <dsp:cNvSpPr/>
      </dsp:nvSpPr>
      <dsp:spPr>
        <a:xfrm>
          <a:off x="2916235" y="2720107"/>
          <a:ext cx="471418" cy="5514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916235" y="2830401"/>
        <a:ext cx="329993" cy="330882"/>
      </dsp:txXfrm>
    </dsp:sp>
    <dsp:sp modelId="{B50618CA-9851-41F7-9291-93B19800A77D}">
      <dsp:nvSpPr>
        <dsp:cNvPr id="0" name=""/>
        <dsp:cNvSpPr/>
      </dsp:nvSpPr>
      <dsp:spPr>
        <a:xfrm>
          <a:off x="3583337" y="2188649"/>
          <a:ext cx="2690643" cy="16143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Listing</a:t>
          </a:r>
        </a:p>
      </dsp:txBody>
      <dsp:txXfrm>
        <a:off x="3630621" y="2235933"/>
        <a:ext cx="2596075" cy="1519818"/>
      </dsp:txXfrm>
    </dsp:sp>
    <dsp:sp modelId="{1D69B8B1-81A4-43A4-A4CC-73120A81D6D7}">
      <dsp:nvSpPr>
        <dsp:cNvPr id="0" name=""/>
        <dsp:cNvSpPr/>
      </dsp:nvSpPr>
      <dsp:spPr>
        <a:xfrm>
          <a:off x="6496347" y="2720107"/>
          <a:ext cx="471418" cy="5514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96347" y="2830401"/>
        <a:ext cx="329993" cy="330882"/>
      </dsp:txXfrm>
    </dsp:sp>
    <dsp:sp modelId="{6640F910-1EFC-43BC-AA3D-580EEC49D2D2}">
      <dsp:nvSpPr>
        <dsp:cNvPr id="0" name=""/>
        <dsp:cNvSpPr/>
      </dsp:nvSpPr>
      <dsp:spPr>
        <a:xfrm>
          <a:off x="7163449" y="2188649"/>
          <a:ext cx="2690643" cy="16143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Transplant</a:t>
          </a:r>
        </a:p>
      </dsp:txBody>
      <dsp:txXfrm>
        <a:off x="7210733" y="2235933"/>
        <a:ext cx="2596075" cy="1519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7269F-68E1-46E1-8A9B-FF49EA18D19B}">
      <dsp:nvSpPr>
        <dsp:cNvPr id="0" name=""/>
        <dsp:cNvSpPr/>
      </dsp:nvSpPr>
      <dsp:spPr>
        <a:xfrm>
          <a:off x="3224" y="2188649"/>
          <a:ext cx="2690643" cy="16143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Presentation</a:t>
          </a:r>
        </a:p>
      </dsp:txBody>
      <dsp:txXfrm>
        <a:off x="50508" y="2235933"/>
        <a:ext cx="2596075" cy="1519818"/>
      </dsp:txXfrm>
    </dsp:sp>
    <dsp:sp modelId="{2E8EA079-368F-4945-A79F-DCC8E5D3B05D}">
      <dsp:nvSpPr>
        <dsp:cNvPr id="0" name=""/>
        <dsp:cNvSpPr/>
      </dsp:nvSpPr>
      <dsp:spPr>
        <a:xfrm>
          <a:off x="2916235" y="2720107"/>
          <a:ext cx="471418" cy="5514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916235" y="2830401"/>
        <a:ext cx="329993" cy="330882"/>
      </dsp:txXfrm>
    </dsp:sp>
    <dsp:sp modelId="{B50618CA-9851-41F7-9291-93B19800A77D}">
      <dsp:nvSpPr>
        <dsp:cNvPr id="0" name=""/>
        <dsp:cNvSpPr/>
      </dsp:nvSpPr>
      <dsp:spPr>
        <a:xfrm>
          <a:off x="3583337" y="2188649"/>
          <a:ext cx="2690643" cy="16143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Listing</a:t>
          </a:r>
        </a:p>
      </dsp:txBody>
      <dsp:txXfrm>
        <a:off x="3630621" y="2235933"/>
        <a:ext cx="2596075" cy="1519818"/>
      </dsp:txXfrm>
    </dsp:sp>
    <dsp:sp modelId="{1D69B8B1-81A4-43A4-A4CC-73120A81D6D7}">
      <dsp:nvSpPr>
        <dsp:cNvPr id="0" name=""/>
        <dsp:cNvSpPr/>
      </dsp:nvSpPr>
      <dsp:spPr>
        <a:xfrm>
          <a:off x="6496347" y="2720107"/>
          <a:ext cx="471418" cy="5514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96347" y="2830401"/>
        <a:ext cx="329993" cy="330882"/>
      </dsp:txXfrm>
    </dsp:sp>
    <dsp:sp modelId="{6640F910-1EFC-43BC-AA3D-580EEC49D2D2}">
      <dsp:nvSpPr>
        <dsp:cNvPr id="0" name=""/>
        <dsp:cNvSpPr/>
      </dsp:nvSpPr>
      <dsp:spPr>
        <a:xfrm>
          <a:off x="7163449" y="2188649"/>
          <a:ext cx="2690643" cy="16143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Transplant</a:t>
          </a:r>
        </a:p>
      </dsp:txBody>
      <dsp:txXfrm>
        <a:off x="7210733" y="2235933"/>
        <a:ext cx="2596075" cy="1519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6690D-307E-4E22-BF66-E295F540965C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0% </a:t>
          </a:r>
        </a:p>
      </dsp:txBody>
      <dsp:txXfrm>
        <a:off x="44665" y="2106299"/>
        <a:ext cx="2060143" cy="1206068"/>
      </dsp:txXfrm>
    </dsp:sp>
    <dsp:sp modelId="{F57E02FF-6296-4322-B0CE-21F163860C13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355850" y="2550475"/>
        <a:ext cx="316861" cy="317716"/>
      </dsp:txXfrm>
    </dsp:sp>
    <dsp:sp modelId="{8FBC2DBE-8C42-4D43-AB40-0D3464E39421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25%</a:t>
          </a:r>
        </a:p>
      </dsp:txBody>
      <dsp:txXfrm>
        <a:off x="3033928" y="2106299"/>
        <a:ext cx="2060143" cy="1206068"/>
      </dsp:txXfrm>
    </dsp:sp>
    <dsp:sp modelId="{73E319C2-B8A7-4AE9-A1FB-4F61103ADD79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45112" y="2550475"/>
        <a:ext cx="316861" cy="317716"/>
      </dsp:txXfrm>
    </dsp:sp>
    <dsp:sp modelId="{5192540B-10DE-47DB-B869-50B8340E65DE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85%</a:t>
          </a:r>
        </a:p>
      </dsp:txBody>
      <dsp:txXfrm>
        <a:off x="6023190" y="2106299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66030-96F7-44E7-858B-E9E2B4A1B66C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4C50F-9E27-4694-9270-278FC5013EF3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44 Transplanted (6.3%)</a:t>
          </a:r>
        </a:p>
      </dsp:txBody>
      <dsp:txXfrm>
        <a:off x="3704613" y="589409"/>
        <a:ext cx="3428105" cy="869055"/>
      </dsp:txXfrm>
    </dsp:sp>
    <dsp:sp modelId="{3126CE22-3EEE-498C-98AF-4D5E24BD618A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101 Listed (14.3%)</a:t>
          </a:r>
        </a:p>
      </dsp:txBody>
      <dsp:txXfrm>
        <a:off x="3704613" y="1672878"/>
        <a:ext cx="3428105" cy="869055"/>
      </dsp:txXfrm>
    </dsp:sp>
    <dsp:sp modelId="{72E258A8-51C8-4669-A132-5C394936DA13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164 Evaluated</a:t>
          </a:r>
        </a:p>
      </dsp:txBody>
      <dsp:txXfrm>
        <a:off x="3704613" y="2756347"/>
        <a:ext cx="3428105" cy="869055"/>
      </dsp:txXfrm>
    </dsp:sp>
    <dsp:sp modelId="{6FAA2285-7D34-4D28-9218-AD34EDA05DCE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703 Referred</a:t>
          </a:r>
        </a:p>
      </dsp:txBody>
      <dsp:txXfrm>
        <a:off x="3704613" y="3839816"/>
        <a:ext cx="3428105" cy="8690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0B1AE-9A90-401D-ACD8-D56F13C4A614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E5069-C5A6-4516-B82A-118D4B14960F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16.4% for inadequate social support</a:t>
          </a:r>
        </a:p>
      </dsp:txBody>
      <dsp:txXfrm>
        <a:off x="3704613" y="589409"/>
        <a:ext cx="3428105" cy="869055"/>
      </dsp:txXfrm>
    </dsp:sp>
    <dsp:sp modelId="{FDC53990-B4F9-4C10-A28E-8914E4629B81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19.1% not willing to participate in treatment</a:t>
          </a:r>
        </a:p>
      </dsp:txBody>
      <dsp:txXfrm>
        <a:off x="3704613" y="1672878"/>
        <a:ext cx="3428105" cy="869055"/>
      </dsp:txXfrm>
    </dsp:sp>
    <dsp:sp modelId="{F13E285F-1432-439C-A7B3-75A229D89E9D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19.1% Not committed to abstinence</a:t>
          </a:r>
        </a:p>
      </dsp:txBody>
      <dsp:txXfrm>
        <a:off x="3704613" y="2756347"/>
        <a:ext cx="3428105" cy="869055"/>
      </dsp:txXfrm>
    </dsp:sp>
    <dsp:sp modelId="{7E1C1934-54EB-4632-9101-4B275D2C61F8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82.6% for severe AUD</a:t>
          </a:r>
        </a:p>
      </dsp:txBody>
      <dsp:txXfrm>
        <a:off x="3704613" y="3839816"/>
        <a:ext cx="3428105" cy="86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B768-468B-4464-B093-753FF50D79E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62139-195F-40D8-ADCE-86C296490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23434" y="2"/>
            <a:ext cx="10968567" cy="144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320801" y="609600"/>
            <a:ext cx="10871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1"/>
            <a:ext cx="172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F5F5D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19200" y="1981200"/>
            <a:ext cx="10972800" cy="1441450"/>
          </a:xfrm>
          <a:noFill/>
        </p:spPr>
        <p:txBody>
          <a:bodyPr anchor="t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778" y="6248401"/>
            <a:ext cx="2447431" cy="5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48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9101" y="0"/>
            <a:ext cx="26289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2" y="0"/>
            <a:ext cx="76835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14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778" y="6248401"/>
            <a:ext cx="2447431" cy="5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23434" y="2"/>
            <a:ext cx="10968567" cy="1444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320801" y="609600"/>
            <a:ext cx="10871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1"/>
            <a:ext cx="172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F5F5D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19200" y="1981200"/>
            <a:ext cx="10972800" cy="1441450"/>
          </a:xfrm>
          <a:noFill/>
        </p:spPr>
        <p:txBody>
          <a:bodyPr anchor="t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778" y="6248401"/>
            <a:ext cx="2447431" cy="5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6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066800"/>
            <a:ext cx="10515601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13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97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143000"/>
            <a:ext cx="515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143000"/>
            <a:ext cx="515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80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-76200"/>
            <a:ext cx="109728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53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38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34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066800"/>
            <a:ext cx="10515601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50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98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7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609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9101" y="0"/>
            <a:ext cx="26289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2" y="0"/>
            <a:ext cx="76835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61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778" y="6248401"/>
            <a:ext cx="2447431" cy="5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13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24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143000"/>
            <a:ext cx="515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143000"/>
            <a:ext cx="515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7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-76200"/>
            <a:ext cx="109728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3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22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37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76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0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28575">
            <a:solidFill>
              <a:srgbClr val="0070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385888"/>
            <a:ext cx="10515601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1485" y="0"/>
            <a:ext cx="975783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here to add title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1320801" y="914400"/>
            <a:ext cx="10871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1521625" y="6583365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B6DD9464-670B-4A43-A7F7-1BD478E9ADC9}" type="slidenum">
              <a:rPr lang="en-US" altLang="en-US" sz="1200" b="0" smtClean="0">
                <a:solidFill>
                  <a:srgbClr val="00000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altLang="en-US" sz="1200" b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F5F5D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778" y="6248401"/>
            <a:ext cx="2447431" cy="5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2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9pPr>
    </p:titleStyle>
    <p:bodyStyle>
      <a:lvl1pPr marL="231775" indent="-231775" algn="l" rtl="0" eaLnBrk="1" fontAlgn="base" hangingPunct="1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909638" indent="-228600" algn="l" rtl="0" eaLnBrk="1" fontAlgn="base" hangingPunct="1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s"/>
        <a:defRPr sz="2800">
          <a:solidFill>
            <a:schemeClr val="tx1"/>
          </a:solidFill>
          <a:latin typeface="+mn-lt"/>
        </a:defRPr>
      </a:lvl3pPr>
      <a:lvl4pPr marL="12525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•"/>
        <a:defRPr sz="2800">
          <a:solidFill>
            <a:schemeClr val="tx1"/>
          </a:solidFill>
          <a:latin typeface="+mn-lt"/>
        </a:defRPr>
      </a:lvl4pPr>
      <a:lvl5pPr marL="15954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5pPr>
      <a:lvl6pPr marL="20526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5098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29670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4242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0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28575">
            <a:solidFill>
              <a:srgbClr val="00704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385888"/>
            <a:ext cx="10515601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1485" y="0"/>
            <a:ext cx="975783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here to add title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1320801" y="914400"/>
            <a:ext cx="10871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11521625" y="6583365"/>
            <a:ext cx="670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altLang="en-US" sz="1200" b="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B6DD9464-670B-4A43-A7F7-1BD478E9ADC9}" type="slidenum">
              <a:rPr lang="en-US" altLang="en-US" sz="1200" b="0" smtClean="0">
                <a:solidFill>
                  <a:srgbClr val="00000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altLang="en-US" sz="12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rgbClr val="F5F5D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778" y="6248401"/>
            <a:ext cx="2447431" cy="5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704A"/>
          </a:solidFill>
          <a:latin typeface="Arial Black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 Black" pitchFamily="34" charset="0"/>
        </a:defRPr>
      </a:lvl9pPr>
    </p:titleStyle>
    <p:bodyStyle>
      <a:lvl1pPr marL="231775" indent="-231775" algn="l" rtl="0" eaLnBrk="1" fontAlgn="base" hangingPunct="1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Font typeface="Wingdings" pitchFamily="2" charset="2"/>
        <a:buChar char="w"/>
        <a:defRPr sz="2800">
          <a:solidFill>
            <a:schemeClr val="tx1"/>
          </a:solidFill>
          <a:latin typeface="+mn-lt"/>
        </a:defRPr>
      </a:lvl2pPr>
      <a:lvl3pPr marL="909638" indent="-228600" algn="l" rtl="0" eaLnBrk="1" fontAlgn="base" hangingPunct="1">
        <a:spcBef>
          <a:spcPct val="25000"/>
        </a:spcBef>
        <a:spcAft>
          <a:spcPct val="25000"/>
        </a:spcAft>
        <a:buClr>
          <a:srgbClr val="225D2C"/>
        </a:buClr>
        <a:buSzPct val="80000"/>
        <a:buFont typeface="Wingdings" pitchFamily="2" charset="2"/>
        <a:buChar char="s"/>
        <a:defRPr sz="2800">
          <a:solidFill>
            <a:schemeClr val="tx1"/>
          </a:solidFill>
          <a:latin typeface="+mn-lt"/>
        </a:defRPr>
      </a:lvl3pPr>
      <a:lvl4pPr marL="12525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•"/>
        <a:defRPr sz="2800">
          <a:solidFill>
            <a:schemeClr val="tx1"/>
          </a:solidFill>
          <a:latin typeface="+mn-lt"/>
        </a:defRPr>
      </a:lvl4pPr>
      <a:lvl5pPr marL="15954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5pPr>
      <a:lvl6pPr marL="20526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6pPr>
      <a:lvl7pPr marL="25098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7pPr>
      <a:lvl8pPr marL="29670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8pPr>
      <a:lvl9pPr marL="3424238" indent="-228600" algn="l" rtl="0" eaLnBrk="1" fontAlgn="base" hangingPunct="1">
        <a:spcBef>
          <a:spcPct val="25000"/>
        </a:spcBef>
        <a:spcAft>
          <a:spcPct val="25000"/>
        </a:spcAft>
        <a:buClr>
          <a:srgbClr val="E2AD35"/>
        </a:buClr>
        <a:buSzPct val="100000"/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jg/fulltext/2022/09000/heterogeneity_in_center_practices_in_liver.30.aspx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Advances in Liver Transplantation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Cannon</a:t>
            </a:r>
          </a:p>
          <a:p>
            <a:r>
              <a:rPr lang="en-US" dirty="0"/>
              <a:t>October 1,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5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Landscape for Transplant Related to AH In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“6-Month Rule”</a:t>
            </a:r>
          </a:p>
          <a:p>
            <a:r>
              <a:rPr lang="en-US" dirty="0"/>
              <a:t>Few if any centers would consider liver transplantation in the absence of a minimum of 6 months of demonstrated sobriety</a:t>
            </a:r>
          </a:p>
          <a:p>
            <a:r>
              <a:rPr lang="en-US" dirty="0"/>
              <a:t>Meant to minimize risk of recidivism post-transplant and allow for potential hepatic recovery</a:t>
            </a:r>
          </a:p>
          <a:p>
            <a:r>
              <a:rPr lang="en-US" dirty="0"/>
              <a:t>Patients with severe disease and short sobriety duration left to die of their disease</a:t>
            </a:r>
          </a:p>
        </p:txBody>
      </p:sp>
    </p:spTree>
    <p:extLst>
      <p:ext uri="{BB962C8B-B14F-4D97-AF65-F5344CB8AC3E}">
        <p14:creationId xmlns:p14="http://schemas.microsoft.com/office/powerpoint/2010/main" val="199898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6-Month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good evidence that 6-months of abstinence distinguishes those who will relapse from those who will not</a:t>
            </a:r>
          </a:p>
          <a:p>
            <a:r>
              <a:rPr lang="en-US" dirty="0"/>
              <a:t>The cumulative risk of problem drinking has previously been estimated at 10-13%</a:t>
            </a:r>
          </a:p>
        </p:txBody>
      </p:sp>
    </p:spTree>
    <p:extLst>
      <p:ext uri="{BB962C8B-B14F-4D97-AF65-F5344CB8AC3E}">
        <p14:creationId xmlns:p14="http://schemas.microsoft.com/office/powerpoint/2010/main" val="267996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6-Month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Pittsburgh prospective study of all patients transplanted for alcohol related liver disease (</a:t>
            </a:r>
            <a:r>
              <a:rPr lang="en-US" dirty="0" err="1"/>
              <a:t>DiMartini</a:t>
            </a:r>
            <a:r>
              <a:rPr lang="en-US" dirty="0"/>
              <a:t>, et al. Liver Transplantation. 2001)</a:t>
            </a:r>
          </a:p>
          <a:p>
            <a:pPr lvl="1"/>
            <a:r>
              <a:rPr lang="en-US" dirty="0"/>
              <a:t>42% of patients had at least 1 drink by 4.5 years post-discharge</a:t>
            </a:r>
          </a:p>
          <a:p>
            <a:pPr lvl="1"/>
            <a:r>
              <a:rPr lang="en-US" dirty="0"/>
              <a:t>Longer sobriety predicted less risk of alcohol use, but there was no significant cut-point. </a:t>
            </a:r>
          </a:p>
          <a:p>
            <a:pPr lvl="1"/>
            <a:r>
              <a:rPr lang="en-US" dirty="0"/>
              <a:t>6 months of sobriety was only 40% specific in predicting post-liver transplant abstinence from alcohol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2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6-Month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severe AH not responding to therapy usually don’t have 6 months</a:t>
            </a:r>
          </a:p>
          <a:p>
            <a:r>
              <a:rPr lang="en-US" dirty="0"/>
              <a:t>In the initial paper reporting the Lille model for treatment response (</a:t>
            </a:r>
            <a:r>
              <a:rPr lang="en-US" dirty="0" err="1"/>
              <a:t>Louvet</a:t>
            </a:r>
            <a:r>
              <a:rPr lang="en-US" dirty="0"/>
              <a:t>, et al. </a:t>
            </a:r>
            <a:r>
              <a:rPr lang="en-US" dirty="0" err="1"/>
              <a:t>Hepatology</a:t>
            </a:r>
            <a:r>
              <a:rPr lang="en-US" dirty="0"/>
              <a:t>. 2007), 75% of patients with a score &gt;0.45 at 7 days died within 6-months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2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Philippe Mathurin, et al. New England Journal of Medicine, 2012</a:t>
            </a:r>
          </a:p>
          <a:p>
            <a:r>
              <a:rPr lang="en-US" dirty="0"/>
              <a:t>7 centers in France and Belgium agreed to participate beginning in 2005</a:t>
            </a:r>
          </a:p>
          <a:p>
            <a:r>
              <a:rPr lang="en-US" dirty="0"/>
              <a:t>Inclusion Criteria</a:t>
            </a:r>
          </a:p>
          <a:p>
            <a:pPr lvl="1"/>
            <a:r>
              <a:rPr lang="en-US" dirty="0"/>
              <a:t>Severe AH defined by MDF &gt; 32</a:t>
            </a:r>
          </a:p>
          <a:p>
            <a:pPr lvl="1"/>
            <a:r>
              <a:rPr lang="en-US" dirty="0"/>
              <a:t>Non-response to medical therapy (Lille score of &gt;0.45 or continuous increase in MELD score)</a:t>
            </a:r>
          </a:p>
          <a:p>
            <a:pPr marL="3460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9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 Criteria (continued)</a:t>
            </a:r>
          </a:p>
          <a:p>
            <a:pPr lvl="1"/>
            <a:r>
              <a:rPr lang="en-US" dirty="0"/>
              <a:t>No prior episodes of liver decompensation</a:t>
            </a:r>
          </a:p>
          <a:p>
            <a:pPr lvl="1"/>
            <a:r>
              <a:rPr lang="en-US" dirty="0"/>
              <a:t>Strong social support</a:t>
            </a:r>
          </a:p>
          <a:p>
            <a:pPr lvl="1"/>
            <a:r>
              <a:rPr lang="en-US" dirty="0"/>
              <a:t>Absence of coexisting psychiatric disorders</a:t>
            </a:r>
          </a:p>
          <a:p>
            <a:pPr lvl="1"/>
            <a:r>
              <a:rPr lang="en-US" dirty="0"/>
              <a:t>Commitment to lifelong abstinence from alcohol</a:t>
            </a:r>
          </a:p>
          <a:p>
            <a:pPr lvl="1"/>
            <a:r>
              <a:rPr lang="en-US" dirty="0"/>
              <a:t>Entire medical team required to reach consensus on listing</a:t>
            </a:r>
          </a:p>
          <a:p>
            <a:pPr marL="3460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 patients enrolled</a:t>
            </a:r>
          </a:p>
          <a:p>
            <a:pPr lvl="1"/>
            <a:r>
              <a:rPr lang="en-US" dirty="0"/>
              <a:t>24 were treated initially with steroids</a:t>
            </a:r>
          </a:p>
          <a:p>
            <a:pPr lvl="1"/>
            <a:r>
              <a:rPr lang="en-US" dirty="0"/>
              <a:t>Median Lille Score at day 7: 0.880</a:t>
            </a:r>
          </a:p>
          <a:p>
            <a:pPr lvl="1"/>
            <a:r>
              <a:rPr lang="en-US" dirty="0"/>
              <a:t>Median MELD on first day of treatment: 30.1</a:t>
            </a:r>
          </a:p>
          <a:p>
            <a:pPr lvl="1"/>
            <a:r>
              <a:rPr lang="en-US" dirty="0"/>
              <a:t>Median MELD at day 7: 28.5</a:t>
            </a:r>
          </a:p>
          <a:p>
            <a:pPr lvl="1"/>
            <a:r>
              <a:rPr lang="en-US" dirty="0"/>
              <a:t>Median MELD at listing: 34</a:t>
            </a:r>
          </a:p>
          <a:p>
            <a:pPr lvl="1"/>
            <a:r>
              <a:rPr lang="en-US" dirty="0"/>
              <a:t>Median time to transplant after listing: 9 days</a:t>
            </a:r>
          </a:p>
        </p:txBody>
      </p:sp>
    </p:spTree>
    <p:extLst>
      <p:ext uri="{BB962C8B-B14F-4D97-AF65-F5344CB8AC3E}">
        <p14:creationId xmlns:p14="http://schemas.microsoft.com/office/powerpoint/2010/main" val="139499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6-month Survival Outcomes</a:t>
            </a:r>
          </a:p>
          <a:p>
            <a:pPr lvl="1"/>
            <a:r>
              <a:rPr lang="en-US" dirty="0"/>
              <a:t>77% survival for transplanted patients vs. 23% in matched controls with severe AH not listed for transplant</a:t>
            </a:r>
          </a:p>
          <a:p>
            <a:pPr lvl="1"/>
            <a:r>
              <a:rPr lang="en-US" dirty="0"/>
              <a:t>5 of 6 post-transplant deaths were related to infection</a:t>
            </a:r>
          </a:p>
          <a:p>
            <a:r>
              <a:rPr lang="en-US" dirty="0"/>
              <a:t>No alcohol relapse was observed in the initial 6-month </a:t>
            </a:r>
            <a:r>
              <a:rPr lang="en-US" dirty="0" err="1"/>
              <a:t>followup</a:t>
            </a:r>
            <a:r>
              <a:rPr lang="en-US" dirty="0"/>
              <a:t> period</a:t>
            </a:r>
          </a:p>
          <a:p>
            <a:r>
              <a:rPr lang="en-US" dirty="0"/>
              <a:t>These 26 patients represented  &lt;2% of patients with severe AH evaluated a the two largest participating centers</a:t>
            </a:r>
          </a:p>
        </p:txBody>
      </p:sp>
    </p:spTree>
    <p:extLst>
      <p:ext uri="{BB962C8B-B14F-4D97-AF65-F5344CB8AC3E}">
        <p14:creationId xmlns:p14="http://schemas.microsoft.com/office/powerpoint/2010/main" val="304887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US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G.Y </a:t>
            </a:r>
            <a:r>
              <a:rPr lang="en-US" dirty="0" err="1"/>
              <a:t>Im</a:t>
            </a:r>
            <a:r>
              <a:rPr lang="en-US" dirty="0"/>
              <a:t>, et al. American Journal of Transplantation. 2016</a:t>
            </a:r>
          </a:p>
          <a:p>
            <a:r>
              <a:rPr lang="en-US" dirty="0"/>
              <a:t>Patients evaluated at Mount Sinai Medical Center for severe AH from 2012-2015</a:t>
            </a:r>
          </a:p>
          <a:p>
            <a:r>
              <a:rPr lang="en-US" dirty="0"/>
              <a:t>Candidate Inclusion Criteria</a:t>
            </a:r>
          </a:p>
          <a:p>
            <a:pPr lvl="1"/>
            <a:r>
              <a:rPr lang="en-US" dirty="0"/>
              <a:t>Severe AH as first decompensating event</a:t>
            </a:r>
          </a:p>
          <a:p>
            <a:pPr lvl="1"/>
            <a:r>
              <a:rPr lang="en-US" dirty="0"/>
              <a:t>Good social support</a:t>
            </a:r>
          </a:p>
          <a:p>
            <a:pPr lvl="1"/>
            <a:r>
              <a:rPr lang="en-US" dirty="0"/>
              <a:t>Signed agreement to lifelong abstinence</a:t>
            </a:r>
          </a:p>
          <a:p>
            <a:pPr lvl="1"/>
            <a:r>
              <a:rPr lang="en-US" dirty="0"/>
              <a:t>No other chronic liver disease (</a:t>
            </a:r>
            <a:r>
              <a:rPr lang="en-US" dirty="0" err="1"/>
              <a:t>ie</a:t>
            </a:r>
            <a:r>
              <a:rPr lang="en-US" dirty="0"/>
              <a:t> HCV, HCC)</a:t>
            </a:r>
          </a:p>
        </p:txBody>
      </p:sp>
    </p:spTree>
    <p:extLst>
      <p:ext uri="{BB962C8B-B14F-4D97-AF65-F5344CB8AC3E}">
        <p14:creationId xmlns:p14="http://schemas.microsoft.com/office/powerpoint/2010/main" val="381491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US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111 consecutive patients enrolled</a:t>
            </a:r>
          </a:p>
          <a:p>
            <a:pPr lvl="1"/>
            <a:r>
              <a:rPr lang="en-US" dirty="0"/>
              <a:t>15% responded to medical therapy with 82% 6-month survival</a:t>
            </a:r>
          </a:p>
          <a:p>
            <a:pPr lvl="1"/>
            <a:r>
              <a:rPr lang="en-US" dirty="0"/>
              <a:t>85% were non-responders or ineligible for AH-specific therapy (94 patients)</a:t>
            </a:r>
          </a:p>
          <a:p>
            <a:pPr marL="3460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7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Transmedics</a:t>
            </a:r>
            <a:r>
              <a:rPr lang="en-US" dirty="0"/>
              <a:t>, </a:t>
            </a:r>
            <a:r>
              <a:rPr lang="en-US" dirty="0" err="1"/>
              <a:t>Inc</a:t>
            </a:r>
            <a:endParaRPr lang="en-US" dirty="0"/>
          </a:p>
          <a:p>
            <a:pPr lvl="1"/>
            <a:r>
              <a:rPr lang="en-US" dirty="0"/>
              <a:t>UAB receives research funding for the post approval registry for the Liver OCS device</a:t>
            </a:r>
          </a:p>
          <a:p>
            <a:r>
              <a:rPr lang="en-US" dirty="0"/>
              <a:t>NIDDK</a:t>
            </a:r>
          </a:p>
          <a:p>
            <a:pPr lvl="1"/>
            <a:r>
              <a:rPr lang="en-US" dirty="0"/>
              <a:t>I receive research funding including partial salary support. </a:t>
            </a:r>
          </a:p>
        </p:txBody>
      </p:sp>
    </p:spTree>
    <p:extLst>
      <p:ext uri="{BB962C8B-B14F-4D97-AF65-F5344CB8AC3E}">
        <p14:creationId xmlns:p14="http://schemas.microsoft.com/office/powerpoint/2010/main" val="387382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US Experience with Early LT for Severe AH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73644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43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US Experience with Early LT for Severe AH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00679" y="768531"/>
            <a:ext cx="9857318" cy="5991685"/>
            <a:chOff x="1600679" y="768531"/>
            <a:chExt cx="9857318" cy="5991685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269681228"/>
                </p:ext>
              </p:extLst>
            </p:nvPr>
          </p:nvGraphicFramePr>
          <p:xfrm>
            <a:off x="1600679" y="768531"/>
            <a:ext cx="9857318" cy="59916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864634" y="2467155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10.5 Days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77510" y="2467155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5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50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US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Median MELD at transplant – 39</a:t>
            </a:r>
          </a:p>
          <a:p>
            <a:r>
              <a:rPr lang="en-US" dirty="0"/>
              <a:t>78% required perioperative hemodialysis</a:t>
            </a:r>
          </a:p>
          <a:p>
            <a:r>
              <a:rPr lang="en-US" dirty="0"/>
              <a:t>66% developed bacterial </a:t>
            </a:r>
            <a:r>
              <a:rPr lang="en-US" dirty="0" err="1"/>
              <a:t>infecitons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83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US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89% 6-month survival</a:t>
            </a:r>
          </a:p>
          <a:p>
            <a:pPr marL="346075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85" y="1586901"/>
            <a:ext cx="71437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US Experience with Early LT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patient with self limited “slip”</a:t>
            </a:r>
          </a:p>
          <a:p>
            <a:r>
              <a:rPr lang="en-US" dirty="0"/>
              <a:t>1 patient with relapse</a:t>
            </a:r>
          </a:p>
          <a:p>
            <a:r>
              <a:rPr lang="en-US" dirty="0"/>
              <a:t>All patients alive with good graft function at a median of 735 days</a:t>
            </a:r>
          </a:p>
        </p:txBody>
      </p:sp>
    </p:spTree>
    <p:extLst>
      <p:ext uri="{BB962C8B-B14F-4D97-AF65-F5344CB8AC3E}">
        <p14:creationId xmlns:p14="http://schemas.microsoft.com/office/powerpoint/2010/main" val="202160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Constitutes a Favorable Psychosocial Profile?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Liver Decompensating Event</a:t>
            </a:r>
          </a:p>
          <a:p>
            <a:r>
              <a:rPr lang="en-US" dirty="0"/>
              <a:t>Fewer Drinks per Day</a:t>
            </a:r>
          </a:p>
          <a:p>
            <a:r>
              <a:rPr lang="en-US" dirty="0"/>
              <a:t>Longer Interval Since Last Drink</a:t>
            </a:r>
          </a:p>
          <a:p>
            <a:r>
              <a:rPr lang="en-US" dirty="0"/>
              <a:t>Good Insight into Alcohol Use Disorder</a:t>
            </a:r>
          </a:p>
          <a:p>
            <a:r>
              <a:rPr lang="en-US" dirty="0"/>
              <a:t>Good Social Support</a:t>
            </a:r>
          </a:p>
          <a:p>
            <a:r>
              <a:rPr lang="en-US" dirty="0"/>
              <a:t>Presence of Life Partner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Stable Employment</a:t>
            </a:r>
          </a:p>
        </p:txBody>
      </p:sp>
    </p:spTree>
    <p:extLst>
      <p:ext uri="{BB962C8B-B14F-4D97-AF65-F5344CB8AC3E}">
        <p14:creationId xmlns:p14="http://schemas.microsoft.com/office/powerpoint/2010/main" val="221891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Favorable Psychosocial Factors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85307" y="2191109"/>
            <a:ext cx="5404011" cy="229462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70008" y="1526086"/>
            <a:ext cx="4700438" cy="35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95% negative predictive value for sustained drinking at a cutoff score of 5</a:t>
            </a:r>
          </a:p>
          <a:p>
            <a:r>
              <a:rPr lang="en-US" dirty="0"/>
              <a:t>Only 25% positive predictive value</a:t>
            </a:r>
          </a:p>
          <a:p>
            <a:r>
              <a:rPr lang="en-US" dirty="0"/>
              <a:t>Overall, only 10% of patients have sustained return to alcohol use post-transplant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7271" y="1785669"/>
            <a:ext cx="5302432" cy="2251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400" y="569384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Lee, et al. </a:t>
            </a:r>
            <a:r>
              <a:rPr lang="en-US" dirty="0" err="1"/>
              <a:t>Hepatology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027128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ACCELERATE-AH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US Transplant Centers Across the United States</a:t>
            </a:r>
          </a:p>
          <a:p>
            <a:r>
              <a:rPr lang="en-US" dirty="0"/>
              <a:t>Published results on 147 patients transplanted between 2006 and 2017</a:t>
            </a:r>
          </a:p>
          <a:p>
            <a:pPr lvl="1"/>
            <a:r>
              <a:rPr lang="en-US" dirty="0"/>
              <a:t>94% of transplants after 2011</a:t>
            </a:r>
          </a:p>
          <a:p>
            <a:r>
              <a:rPr lang="en-US" dirty="0"/>
              <a:t>35% of patients with severe AH evaluated for LT were listed</a:t>
            </a:r>
          </a:p>
          <a:p>
            <a:r>
              <a:rPr lang="en-US" dirty="0"/>
              <a:t>29.5% were ultimately transplanted</a:t>
            </a:r>
          </a:p>
        </p:txBody>
      </p:sp>
    </p:spTree>
    <p:extLst>
      <p:ext uri="{BB962C8B-B14F-4D97-AF65-F5344CB8AC3E}">
        <p14:creationId xmlns:p14="http://schemas.microsoft.com/office/powerpoint/2010/main" val="358861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ACCELERATE-AH Cohort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Median MELD at hospitalization – 35</a:t>
            </a:r>
          </a:p>
          <a:p>
            <a:r>
              <a:rPr lang="en-US" dirty="0"/>
              <a:t>Median MELD at transplant – 39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679" y="768531"/>
            <a:ext cx="9857318" cy="5991685"/>
            <a:chOff x="1600679" y="768531"/>
            <a:chExt cx="9857318" cy="5991685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288451178"/>
                </p:ext>
              </p:extLst>
            </p:nvPr>
          </p:nvGraphicFramePr>
          <p:xfrm>
            <a:off x="1600679" y="768531"/>
            <a:ext cx="9857318" cy="59916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864634" y="2467155"/>
              <a:ext cx="1503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13 Days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77510" y="2467155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7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83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Advances in Liver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Selection</a:t>
            </a:r>
          </a:p>
          <a:p>
            <a:pPr lvl="1"/>
            <a:r>
              <a:rPr lang="en-US" dirty="0"/>
              <a:t>Early Transplant for Severe Alcohol Related Liver Disease</a:t>
            </a:r>
          </a:p>
          <a:p>
            <a:r>
              <a:rPr lang="en-US" dirty="0"/>
              <a:t>New Preservation Technology</a:t>
            </a:r>
          </a:p>
          <a:p>
            <a:pPr lvl="1"/>
            <a:r>
              <a:rPr lang="en-US" dirty="0" err="1"/>
              <a:t>Normothermic</a:t>
            </a:r>
            <a:r>
              <a:rPr lang="en-US" dirty="0"/>
              <a:t> Machine Perfusion</a:t>
            </a:r>
          </a:p>
        </p:txBody>
      </p:sp>
    </p:spTree>
    <p:extLst>
      <p:ext uri="{BB962C8B-B14F-4D97-AF65-F5344CB8AC3E}">
        <p14:creationId xmlns:p14="http://schemas.microsoft.com/office/powerpoint/2010/main" val="1790291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ACCELERATE-AH Cohort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0" y="1161343"/>
            <a:ext cx="10515600" cy="4230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5802311"/>
            <a:ext cx="36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Lee, et al. Gastroenterology. 2018</a:t>
            </a:r>
          </a:p>
        </p:txBody>
      </p:sp>
    </p:spTree>
    <p:extLst>
      <p:ext uri="{BB962C8B-B14F-4D97-AF65-F5344CB8AC3E}">
        <p14:creationId xmlns:p14="http://schemas.microsoft.com/office/powerpoint/2010/main" val="365071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94" y="1790257"/>
            <a:ext cx="6583499" cy="3730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0075" y="627140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Germani</a:t>
            </a:r>
            <a:r>
              <a:rPr lang="en-US" dirty="0"/>
              <a:t>, et al. J </a:t>
            </a:r>
            <a:r>
              <a:rPr lang="en-US" dirty="0" err="1"/>
              <a:t>Hep</a:t>
            </a:r>
            <a:r>
              <a:rPr lang="en-US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493683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Outcomes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252" y="1900237"/>
            <a:ext cx="6613186" cy="2990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0075" y="627140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Germani</a:t>
            </a:r>
            <a:r>
              <a:rPr lang="en-US" dirty="0"/>
              <a:t>, et al. J </a:t>
            </a:r>
            <a:r>
              <a:rPr lang="en-US" dirty="0" err="1"/>
              <a:t>Hep</a:t>
            </a:r>
            <a:r>
              <a:rPr lang="en-US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2095157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Acceptance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97826" y="750888"/>
            <a:ext cx="8128000" cy="5418667"/>
            <a:chOff x="2032000" y="719666"/>
            <a:chExt cx="8128000" cy="541866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028018517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570673" y="2208362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2005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89674" y="2208362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2022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02916" y="2208362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32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</p:txBody>
      </p:sp>
      <p:pic>
        <p:nvPicPr>
          <p:cNvPr id="4" name="Picture Placeholder 1" descr="Figure 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75480" y="999826"/>
            <a:ext cx="6257559" cy="4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3933646" y="5778348"/>
            <a:ext cx="7218284" cy="1079652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marL="231775" indent="-231775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225D2C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E2AD35"/>
              </a:buClr>
              <a:buSzPct val="100000"/>
              <a:buFont typeface="Wingdings" pitchFamily="2" charset="2"/>
              <a:buChar char="w"/>
              <a:defRPr sz="2800">
                <a:solidFill>
                  <a:schemeClr val="tx1"/>
                </a:solidFill>
                <a:latin typeface="+mn-lt"/>
              </a:defRPr>
            </a:lvl2pPr>
            <a:lvl3pPr marL="909638" indent="-22860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225D2C"/>
              </a:buClr>
              <a:buSzPct val="80000"/>
              <a:buFont typeface="Wingdings" pitchFamily="2" charset="2"/>
              <a:buChar char="s"/>
              <a:defRPr sz="2800">
                <a:solidFill>
                  <a:schemeClr val="tx1"/>
                </a:solidFill>
                <a:latin typeface="+mn-lt"/>
              </a:defRPr>
            </a:lvl3pPr>
            <a:lvl4pPr marL="1252538" indent="-22860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E2AD35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+mn-lt"/>
              </a:defRPr>
            </a:lvl4pPr>
            <a:lvl5pPr marL="1595438" indent="-22860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E2AD35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5pPr>
            <a:lvl6pPr marL="2052638" indent="-22860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E2AD35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6pPr>
            <a:lvl7pPr marL="2509838" indent="-22860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E2AD35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7pPr>
            <a:lvl8pPr marL="2967038" indent="-22860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E2AD35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8pPr>
            <a:lvl9pPr marL="3424238" indent="-228600" algn="l" rtl="0" eaLnBrk="1" fontAlgn="base" hangingPunct="1">
              <a:spcBef>
                <a:spcPct val="25000"/>
              </a:spcBef>
              <a:spcAft>
                <a:spcPct val="25000"/>
              </a:spcAft>
              <a:buClr>
                <a:srgbClr val="E2AD35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u="sng" kern="0" dirty="0">
                <a:hlinkClick r:id="rId3" action="ppaction://hlinkfile"/>
              </a:rPr>
              <a:t>Heterogeneity in Center Practices in Liver Transplantation for Alcohol-Associated Liver Disease in the United States</a:t>
            </a:r>
            <a:r>
              <a:rPr lang="en-US" sz="2000" b="1" u="sng" kern="0" dirty="0"/>
              <a:t>
              </a:t>
            </a:r>
          </a:p>
          <a:p>
            <a:r>
              <a:rPr lang="en-US" sz="2000" kern="0" dirty="0"/>
              <a:t>Lim, Nicholas; </a:t>
            </a:r>
            <a:r>
              <a:rPr lang="en-US" sz="2000" kern="0" dirty="0" err="1"/>
              <a:t>Kwong</a:t>
            </a:r>
            <a:r>
              <a:rPr lang="en-US" sz="2000" kern="0" dirty="0"/>
              <a:t>, Allison J.; Jafri, Syed-Mohammed; Jesse, Michelle T.; </a:t>
            </a:r>
            <a:r>
              <a:rPr lang="en-US" sz="2000" kern="0" dirty="0" err="1"/>
              <a:t>Kriss</a:t>
            </a:r>
            <a:r>
              <a:rPr lang="en-US" sz="2000" kern="0" dirty="0"/>
              <a:t>, Michael; Nair, </a:t>
            </a:r>
            <a:r>
              <a:rPr lang="en-US" sz="2000" kern="0" dirty="0" err="1"/>
              <a:t>Kavitha</a:t>
            </a:r>
            <a:r>
              <a:rPr lang="en-US" sz="2000" kern="0" dirty="0"/>
              <a:t>; Pillai, </a:t>
            </a:r>
            <a:r>
              <a:rPr lang="en-US" sz="2000" kern="0" dirty="0" err="1"/>
              <a:t>Anjana</a:t>
            </a:r>
            <a:r>
              <a:rPr lang="en-US" sz="2000" kern="0" dirty="0"/>
              <a:t>; </a:t>
            </a:r>
            <a:r>
              <a:rPr lang="en-US" sz="2000" kern="0" dirty="0" err="1"/>
              <a:t>Shingina</a:t>
            </a:r>
            <a:r>
              <a:rPr lang="en-US" sz="2000" kern="0" dirty="0"/>
              <a:t>, Alexandra; Tang, Qing; Desai, </a:t>
            </a:r>
            <a:r>
              <a:rPr lang="en-US" sz="2000" kern="0" dirty="0" err="1"/>
              <a:t>Archita</a:t>
            </a:r>
            <a:r>
              <a:rPr lang="en-US" sz="2000" kern="0" dirty="0"/>
              <a:t> P.</a:t>
            </a:r>
          </a:p>
          <a:p>
            <a:r>
              <a:rPr lang="en-US" sz="2000" kern="0" dirty="0"/>
              <a:t>Official journal of the American College of Gastroenterology | ACG117(9):1530-1535, September 2022.</a:t>
            </a:r>
          </a:p>
          <a:p>
            <a:r>
              <a:rPr lang="en-US" sz="2000" kern="0" dirty="0" err="1"/>
              <a:t>doi</a:t>
            </a:r>
            <a:r>
              <a:rPr lang="en-US" sz="2000" kern="0" dirty="0"/>
              <a:t>: 10.14309/ajg.0000000000001863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71432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Variability Remains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AH transplants varies 8-fold between regions</a:t>
            </a:r>
          </a:p>
          <a:p>
            <a:r>
              <a:rPr lang="en-US" dirty="0"/>
              <a:t>Three transplant centers account for 50-90% of AH transplants within each region</a:t>
            </a:r>
          </a:p>
          <a:p>
            <a:r>
              <a:rPr lang="en-US" dirty="0"/>
              <a:t>Overall outcomes remain excellent</a:t>
            </a:r>
          </a:p>
          <a:p>
            <a:pPr lvl="1"/>
            <a:r>
              <a:rPr lang="en-US" dirty="0"/>
              <a:t>1 year survival 91.7%</a:t>
            </a:r>
          </a:p>
          <a:p>
            <a:pPr lvl="1"/>
            <a:r>
              <a:rPr lang="en-US" dirty="0"/>
              <a:t>5 year survival 81.9%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1713" y="5805577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Cotter, et al. Am J Transplant 2021</a:t>
            </a:r>
          </a:p>
        </p:txBody>
      </p:sp>
    </p:spTree>
    <p:extLst>
      <p:ext uri="{BB962C8B-B14F-4D97-AF65-F5344CB8AC3E}">
        <p14:creationId xmlns:p14="http://schemas.microsoft.com/office/powerpoint/2010/main" val="1381331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to Alcohol Related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717" y="946030"/>
            <a:ext cx="10515601" cy="4419600"/>
          </a:xfrm>
        </p:spPr>
        <p:txBody>
          <a:bodyPr/>
          <a:lstStyle/>
          <a:p>
            <a:r>
              <a:rPr lang="en-US" dirty="0"/>
              <a:t>Toronto Pilot initiated in 2018</a:t>
            </a:r>
          </a:p>
          <a:p>
            <a:r>
              <a:rPr lang="en-US" dirty="0"/>
              <a:t>6-months abstinence not required for patients with alcohol related cirrhosis meeting selection criteria</a:t>
            </a:r>
          </a:p>
          <a:p>
            <a:pPr lvl="1"/>
            <a:r>
              <a:rPr lang="en-US" dirty="0"/>
              <a:t>Severity of alcohol use disorder</a:t>
            </a:r>
          </a:p>
          <a:p>
            <a:pPr lvl="2"/>
            <a:r>
              <a:rPr lang="en-US" dirty="0"/>
              <a:t>Insufficient insight into disease that would make relapse prevention therapy ineffective</a:t>
            </a:r>
          </a:p>
          <a:p>
            <a:pPr lvl="2"/>
            <a:r>
              <a:rPr lang="en-US" dirty="0"/>
              <a:t>Continued heavy alcohol use despite decompensated liver disease and understanding that ongoing drinking would result in death</a:t>
            </a:r>
          </a:p>
        </p:txBody>
      </p:sp>
    </p:spTree>
    <p:extLst>
      <p:ext uri="{BB962C8B-B14F-4D97-AF65-F5344CB8AC3E}">
        <p14:creationId xmlns:p14="http://schemas.microsoft.com/office/powerpoint/2010/main" val="764688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Pilot in Alcohol Related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906" y="877019"/>
            <a:ext cx="10515601" cy="4419600"/>
          </a:xfrm>
        </p:spPr>
        <p:txBody>
          <a:bodyPr/>
          <a:lstStyle/>
          <a:p>
            <a:r>
              <a:rPr lang="en-US" dirty="0"/>
              <a:t>Inclusion Criteria (Continued)</a:t>
            </a:r>
          </a:p>
          <a:p>
            <a:pPr lvl="1"/>
            <a:r>
              <a:rPr lang="en-US" dirty="0"/>
              <a:t>Willing to participate in relapse prevention therapy</a:t>
            </a:r>
          </a:p>
          <a:p>
            <a:pPr lvl="1"/>
            <a:r>
              <a:rPr lang="en-US" dirty="0"/>
              <a:t>No more than 1 failed treatment attempt</a:t>
            </a:r>
          </a:p>
          <a:p>
            <a:pPr lvl="1"/>
            <a:r>
              <a:rPr lang="en-US" dirty="0"/>
              <a:t>No treatment refractory comorbid psychiatric disease</a:t>
            </a:r>
          </a:p>
          <a:p>
            <a:pPr lvl="1"/>
            <a:r>
              <a:rPr lang="en-US" dirty="0"/>
              <a:t>No active substance abuse (excluding THC)</a:t>
            </a:r>
          </a:p>
          <a:p>
            <a:pPr lvl="1"/>
            <a:r>
              <a:rPr lang="en-US" dirty="0"/>
              <a:t>No history of recurrent noncompliance with medical recommendations</a:t>
            </a:r>
          </a:p>
          <a:p>
            <a:pPr lvl="1"/>
            <a:r>
              <a:rPr lang="en-US" dirty="0"/>
              <a:t>Adequate Social Support</a:t>
            </a:r>
          </a:p>
          <a:p>
            <a:pPr lvl="1"/>
            <a:r>
              <a:rPr lang="en-US" dirty="0"/>
              <a:t>Stable Housing</a:t>
            </a:r>
          </a:p>
          <a:p>
            <a:pPr marL="3460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5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Toronto Pilot in Alcohol Related Cirrhosis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21987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866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Decline In Toronto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290 (41.3%) ruled out based on alcohol related criteria</a:t>
            </a:r>
          </a:p>
          <a:p>
            <a:r>
              <a:rPr lang="en-US"/>
              <a:t>37 (5.3%) ruled out based on medical criteria</a:t>
            </a:r>
          </a:p>
          <a:p>
            <a:r>
              <a:rPr lang="en-US"/>
              <a:t>78 (11%) diverted to routine pathway</a:t>
            </a:r>
          </a:p>
          <a:p>
            <a:r>
              <a:rPr lang="en-US"/>
              <a:t>72 (10%) 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3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 year old with recently diagnosed alcohol related cirrhosis</a:t>
            </a:r>
          </a:p>
          <a:p>
            <a:pPr lvl="1"/>
            <a:r>
              <a:rPr lang="en-US" dirty="0"/>
              <a:t>PCP noted elevated LFTs a month prior to presentation. He stopped drinking at that time. Drank 2-8 beers per day prior to that</a:t>
            </a:r>
          </a:p>
          <a:p>
            <a:pPr lvl="1"/>
            <a:r>
              <a:rPr lang="en-US" dirty="0"/>
              <a:t>2 weeks prior to presentation to UAB presented to local ED with jaundice and ascites, MELD score 40</a:t>
            </a:r>
          </a:p>
          <a:p>
            <a:pPr lvl="1"/>
            <a:r>
              <a:rPr lang="en-US" dirty="0"/>
              <a:t>Treated for SBP</a:t>
            </a:r>
          </a:p>
          <a:p>
            <a:pPr lvl="1"/>
            <a:r>
              <a:rPr lang="en-US" dirty="0"/>
              <a:t>Admitting team initially considering hospice given continued clinical deterioration</a:t>
            </a:r>
          </a:p>
        </p:txBody>
      </p:sp>
    </p:spTree>
    <p:extLst>
      <p:ext uri="{BB962C8B-B14F-4D97-AF65-F5344CB8AC3E}">
        <p14:creationId xmlns:p14="http://schemas.microsoft.com/office/powerpoint/2010/main" val="2488853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Related Reasons for Decline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62758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345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In Toronto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6.8% Return to Alcohol use (vs. 16.2% in patients with 6 months abstinence)</a:t>
            </a:r>
          </a:p>
          <a:p>
            <a:r>
              <a:rPr lang="en-US" dirty="0"/>
              <a:t>88.6% 1 and 2-year graft survival</a:t>
            </a:r>
          </a:p>
        </p:txBody>
      </p:sp>
    </p:spTree>
    <p:extLst>
      <p:ext uri="{BB962C8B-B14F-4D97-AF65-F5344CB8AC3E}">
        <p14:creationId xmlns:p14="http://schemas.microsoft.com/office/powerpoint/2010/main" val="2325068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717" y="894272"/>
            <a:ext cx="10515601" cy="4419600"/>
          </a:xfrm>
        </p:spPr>
        <p:txBody>
          <a:bodyPr/>
          <a:lstStyle/>
          <a:p>
            <a:r>
              <a:rPr lang="en-US" dirty="0"/>
              <a:t>Introduced Early Liver Transplant for Severe AH in 2019</a:t>
            </a:r>
          </a:p>
          <a:p>
            <a:r>
              <a:rPr lang="en-US" dirty="0"/>
              <a:t>Similar Criteria to ACCELERATE-AH and Franco-Belgian Study</a:t>
            </a:r>
          </a:p>
          <a:p>
            <a:pPr lvl="1"/>
            <a:r>
              <a:rPr lang="en-US" dirty="0"/>
              <a:t>Severe AH as first decompensating Event</a:t>
            </a:r>
          </a:p>
          <a:p>
            <a:pPr lvl="1"/>
            <a:r>
              <a:rPr lang="en-US" dirty="0"/>
              <a:t>Failure of Response to medical therapy</a:t>
            </a:r>
          </a:p>
          <a:p>
            <a:pPr lvl="2"/>
            <a:r>
              <a:rPr lang="en-US" dirty="0"/>
              <a:t>Lille Score &gt;0.45 at 7 days</a:t>
            </a:r>
          </a:p>
          <a:p>
            <a:pPr lvl="1"/>
            <a:r>
              <a:rPr lang="en-US" dirty="0"/>
              <a:t>Commitment to Lifelong Abstinence</a:t>
            </a:r>
          </a:p>
          <a:p>
            <a:pPr lvl="1"/>
            <a:r>
              <a:rPr lang="en-US" dirty="0"/>
              <a:t>Low Risk for Sustained Relapse as Defined by SALT Score &lt; 5</a:t>
            </a:r>
          </a:p>
          <a:p>
            <a:pPr lvl="1"/>
            <a:r>
              <a:rPr lang="en-US" dirty="0"/>
              <a:t>Consensus Approval of All 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1689876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Formally expanded to newly diagnosed alcohol related cirrhosis in 2021</a:t>
            </a:r>
          </a:p>
          <a:p>
            <a:pPr lvl="1"/>
            <a:r>
              <a:rPr lang="en-US" dirty="0"/>
              <a:t>Such patients evaluated under same guidelines as severe AH protocol</a:t>
            </a:r>
          </a:p>
          <a:p>
            <a:r>
              <a:rPr lang="en-US" dirty="0"/>
              <a:t>Now considering selected patients with a brief period of continued use after diagnosis with liver disease </a:t>
            </a:r>
          </a:p>
          <a:p>
            <a:pPr lvl="1"/>
            <a:r>
              <a:rPr lang="en-US" dirty="0"/>
              <a:t>Relapse prevention counseling required</a:t>
            </a:r>
          </a:p>
        </p:txBody>
      </p:sp>
    </p:spTree>
    <p:extLst>
      <p:ext uri="{BB962C8B-B14F-4D97-AF65-F5344CB8AC3E}">
        <p14:creationId xmlns:p14="http://schemas.microsoft.com/office/powerpoint/2010/main" val="1573396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139 patients transplanted with alcohol related liver disease since institution of severe AH policy</a:t>
            </a:r>
          </a:p>
          <a:p>
            <a:r>
              <a:rPr lang="en-US" dirty="0"/>
              <a:t>1-year survival – 99.3%</a:t>
            </a:r>
          </a:p>
          <a:p>
            <a:r>
              <a:rPr lang="en-US" dirty="0"/>
              <a:t>2 deaths related to recurrent drinking</a:t>
            </a:r>
          </a:p>
          <a:p>
            <a:pPr lvl="1"/>
            <a:r>
              <a:rPr lang="en-US" dirty="0"/>
              <a:t>1 year, 3 months post-</a:t>
            </a:r>
            <a:r>
              <a:rPr lang="en-US" dirty="0" err="1"/>
              <a:t>txp</a:t>
            </a:r>
            <a:endParaRPr lang="en-US" dirty="0"/>
          </a:p>
          <a:p>
            <a:pPr lvl="1"/>
            <a:r>
              <a:rPr lang="en-US" dirty="0"/>
              <a:t>1 year, 1 month post-transplant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 Due to Recurrent Drinking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1: Quit using alcohol 2 years prior to transplant, completed relapse prevention program, and was active in AA. Resumed drinking 3 months after transplant</a:t>
            </a:r>
          </a:p>
          <a:p>
            <a:r>
              <a:rPr lang="en-US" dirty="0"/>
              <a:t>Patient 2: Stopped drinking &gt; 1 year prior to listing for transplant. No prior treatment history. Resumed drinking 3 months after transplant. </a:t>
            </a:r>
          </a:p>
        </p:txBody>
      </p:sp>
    </p:spTree>
    <p:extLst>
      <p:ext uri="{BB962C8B-B14F-4D97-AF65-F5344CB8AC3E}">
        <p14:creationId xmlns:p14="http://schemas.microsoft.com/office/powerpoint/2010/main" val="3256605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Transplant for Severe 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 patients</a:t>
            </a:r>
          </a:p>
          <a:p>
            <a:pPr lvl="1"/>
            <a:r>
              <a:rPr lang="en-US" dirty="0"/>
              <a:t>No death or graft loss</a:t>
            </a:r>
          </a:p>
          <a:p>
            <a:pPr lvl="1"/>
            <a:r>
              <a:rPr lang="en-US" dirty="0"/>
              <a:t>4 (20%) total recurrent drinking</a:t>
            </a:r>
          </a:p>
          <a:p>
            <a:pPr lvl="1"/>
            <a:r>
              <a:rPr lang="en-US" dirty="0"/>
              <a:t>3 with sustained drinking, all currently abstinent </a:t>
            </a:r>
          </a:p>
        </p:txBody>
      </p:sp>
    </p:spTree>
    <p:extLst>
      <p:ext uri="{BB962C8B-B14F-4D97-AF65-F5344CB8AC3E}">
        <p14:creationId xmlns:p14="http://schemas.microsoft.com/office/powerpoint/2010/main" val="1415283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4239" y="2457332"/>
            <a:ext cx="10363200" cy="1362075"/>
          </a:xfrm>
        </p:spPr>
        <p:txBody>
          <a:bodyPr/>
          <a:lstStyle/>
          <a:p>
            <a:r>
              <a:rPr lang="en-US" dirty="0" err="1"/>
              <a:t>Normothermic</a:t>
            </a:r>
            <a:r>
              <a:rPr lang="en-US" dirty="0"/>
              <a:t> Machine Perfusion</a:t>
            </a:r>
          </a:p>
        </p:txBody>
      </p:sp>
    </p:spTree>
    <p:extLst>
      <p:ext uri="{BB962C8B-B14F-4D97-AF65-F5344CB8AC3E}">
        <p14:creationId xmlns:p14="http://schemas.microsoft.com/office/powerpoint/2010/main" val="1606900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Organ Preservation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Collins solution introduced in 1969 ushered in the era of static cold storage</a:t>
            </a:r>
          </a:p>
          <a:p>
            <a:r>
              <a:rPr lang="en-US" dirty="0" err="1"/>
              <a:t>Belzer</a:t>
            </a:r>
            <a:r>
              <a:rPr lang="en-US" dirty="0"/>
              <a:t> introduced University of Wisconsin (US) solution in the 1908s, which remains the standard</a:t>
            </a:r>
          </a:p>
          <a:p>
            <a:pPr lvl="1"/>
            <a:r>
              <a:rPr lang="en-US" dirty="0"/>
              <a:t>Meant to mimic intracellular conditions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1800" y="1422707"/>
            <a:ext cx="5156200" cy="378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9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Time limited</a:t>
            </a:r>
          </a:p>
          <a:p>
            <a:r>
              <a:rPr lang="en-US" dirty="0"/>
              <a:t>Outcomes start to decline after 8 hours cold ischemia time</a:t>
            </a:r>
          </a:p>
          <a:p>
            <a:r>
              <a:rPr lang="en-US" dirty="0"/>
              <a:t>Less than 6 hours CIT desirable for more marginal grafts</a:t>
            </a:r>
          </a:p>
          <a:p>
            <a:r>
              <a:rPr lang="en-US" dirty="0"/>
              <a:t>Maximum of 12-16 hours depending on organ quality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1143000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50885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70" y="3597343"/>
            <a:ext cx="6955879" cy="255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3" descr="3 month mortality by meld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990776" y="995101"/>
            <a:ext cx="7164869" cy="30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58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</a:t>
            </a:r>
            <a:r>
              <a:rPr lang="en-US" dirty="0" err="1"/>
              <a:t>Normothermic</a:t>
            </a:r>
            <a:r>
              <a:rPr lang="en-US" dirty="0"/>
              <a:t> Machine Perfusion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the liver under physiologic conditions</a:t>
            </a:r>
          </a:p>
          <a:p>
            <a:pPr lvl="1"/>
            <a:r>
              <a:rPr lang="en-US" dirty="0"/>
              <a:t>Separate flow to hepatic artery and portal vein</a:t>
            </a:r>
          </a:p>
          <a:p>
            <a:pPr lvl="1"/>
            <a:r>
              <a:rPr lang="en-US" dirty="0"/>
              <a:t>Normal body temperature</a:t>
            </a:r>
          </a:p>
          <a:p>
            <a:pPr lvl="1"/>
            <a:r>
              <a:rPr lang="en-US" dirty="0"/>
              <a:t>Oxygen and nutrients provided via circuit</a:t>
            </a:r>
          </a:p>
          <a:p>
            <a:r>
              <a:rPr lang="en-US" dirty="0"/>
              <a:t>Extends the allowable preservation period</a:t>
            </a:r>
          </a:p>
          <a:p>
            <a:r>
              <a:rPr lang="en-US" dirty="0"/>
              <a:t>Allows for ex-vivo assessment of marginal donor organs</a:t>
            </a:r>
          </a:p>
          <a:p>
            <a:pPr lvl="1"/>
            <a:r>
              <a:rPr lang="en-US" dirty="0"/>
              <a:t>Lactate clearance</a:t>
            </a:r>
          </a:p>
          <a:p>
            <a:pPr lvl="1"/>
            <a:r>
              <a:rPr lang="en-US" dirty="0"/>
              <a:t>Bile production</a:t>
            </a:r>
          </a:p>
        </p:txBody>
      </p:sp>
    </p:spTree>
    <p:extLst>
      <p:ext uri="{BB962C8B-B14F-4D97-AF65-F5344CB8AC3E}">
        <p14:creationId xmlns:p14="http://schemas.microsoft.com/office/powerpoint/2010/main" val="344231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Approved Devices in the United States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35" y="1043841"/>
            <a:ext cx="5330437" cy="4541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422" y="1052114"/>
            <a:ext cx="5051896" cy="52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82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Approved Devices in the United States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Organox</a:t>
            </a:r>
            <a:r>
              <a:rPr lang="en-US" dirty="0"/>
              <a:t> Metra</a:t>
            </a:r>
          </a:p>
          <a:p>
            <a:r>
              <a:rPr lang="en-US" dirty="0" err="1"/>
              <a:t>Transmedics</a:t>
            </a:r>
            <a:r>
              <a:rPr lang="en-US" dirty="0"/>
              <a:t> Organ Care System (OCS)</a:t>
            </a:r>
          </a:p>
          <a:p>
            <a:r>
              <a:rPr lang="en-US" dirty="0"/>
              <a:t>Both approved in 2021</a:t>
            </a:r>
          </a:p>
        </p:txBody>
      </p:sp>
    </p:spTree>
    <p:extLst>
      <p:ext uri="{BB962C8B-B14F-4D97-AF65-F5344CB8AC3E}">
        <p14:creationId xmlns:p14="http://schemas.microsoft.com/office/powerpoint/2010/main" val="3610769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Organox</a:t>
            </a:r>
            <a:r>
              <a:rPr lang="en-US" dirty="0"/>
              <a:t> Randomized Controlled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136 livers underwent NMP, 130 underwent SCS</a:t>
            </a:r>
          </a:p>
          <a:p>
            <a:r>
              <a:rPr lang="en-US" dirty="0"/>
              <a:t>No difference in incidence of early allograft dysfunction on intention to treat analysis (20.6% NMP vs. 23.7% SCS)</a:t>
            </a:r>
          </a:p>
          <a:p>
            <a:pPr lvl="1"/>
            <a:r>
              <a:rPr lang="en-US" dirty="0"/>
              <a:t>EAD definition: Bili &gt;10 or INR &gt;1.6 on POD 7, AST or ALT &gt; 2,000 within first 7 days</a:t>
            </a:r>
          </a:p>
          <a:p>
            <a:r>
              <a:rPr lang="en-US" dirty="0"/>
              <a:t>Post-reperfusion syndrome decreased in the NMP arm in as-treated analysis (5.9% vs. 14.6%)</a:t>
            </a:r>
          </a:p>
          <a:p>
            <a:r>
              <a:rPr lang="en-US" dirty="0"/>
              <a:t>Greater effect size regarding EAD in higher risk organs on intention to treat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6242" y="6150634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Chapman, et al. Ann </a:t>
            </a:r>
            <a:r>
              <a:rPr lang="en-US" dirty="0" err="1"/>
              <a:t>Surg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0568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Transmedics</a:t>
            </a:r>
            <a:r>
              <a:rPr lang="en-US" dirty="0"/>
              <a:t> OCS Randomized controlled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153 livers using NMP, 147 underwent SCS</a:t>
            </a:r>
          </a:p>
          <a:p>
            <a:r>
              <a:rPr lang="en-US" dirty="0"/>
              <a:t>18% EAD in NMP cohort vs. 31% in the SCS cohort</a:t>
            </a:r>
          </a:p>
          <a:p>
            <a:r>
              <a:rPr lang="en-US" dirty="0"/>
              <a:t>Lower rate of ischemic biliary complications with NMP</a:t>
            </a:r>
          </a:p>
          <a:p>
            <a:pPr lvl="1"/>
            <a:r>
              <a:rPr lang="en-US" dirty="0"/>
              <a:t>2.6% vs. 9.9% at 12 months</a:t>
            </a:r>
          </a:p>
        </p:txBody>
      </p:sp>
    </p:spTree>
    <p:extLst>
      <p:ext uri="{BB962C8B-B14F-4D97-AF65-F5344CB8AC3E}">
        <p14:creationId xmlns:p14="http://schemas.microsoft.com/office/powerpoint/2010/main" val="1039731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9CE1-BA1F-4953-B87C-FEA5AC63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Donor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E709-9B0E-5AE1-049E-2AD5B2EC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Donor History:</a:t>
            </a:r>
          </a:p>
          <a:p>
            <a:pPr lvl="1"/>
            <a:r>
              <a:rPr lang="en-US" dirty="0"/>
              <a:t>71 year old male, died of CVA</a:t>
            </a:r>
          </a:p>
          <a:p>
            <a:pPr lvl="1"/>
            <a:r>
              <a:rPr lang="en-US" dirty="0"/>
              <a:t>Located in Neenah, Wisconsin</a:t>
            </a:r>
          </a:p>
          <a:p>
            <a:pPr lvl="1"/>
            <a:r>
              <a:rPr lang="en-US" dirty="0"/>
              <a:t>Declined by all centers within 500 nautical miles</a:t>
            </a:r>
          </a:p>
          <a:p>
            <a:pPr marL="3460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93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ECBE-E98E-7272-1D0E-8D99F698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Donor Pool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3FED11-23E7-5DAF-87AF-664B36D86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485" y="947193"/>
            <a:ext cx="9027874" cy="5148805"/>
          </a:xfr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5238BA3-32B4-310A-7F43-FE84240498E5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438891" y="3053789"/>
            <a:ext cx="3159891" cy="40125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B948AF-DC09-D5E8-EE1A-0D6371FB9E15}"/>
              </a:ext>
            </a:extLst>
          </p:cNvPr>
          <p:cNvSpPr txBox="1"/>
          <p:nvPr/>
        </p:nvSpPr>
        <p:spPr>
          <a:xfrm>
            <a:off x="4590460" y="352159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650 nautical</a:t>
            </a:r>
          </a:p>
          <a:p>
            <a:r>
              <a:rPr lang="en-US" b="1" dirty="0"/>
              <a:t>miles</a:t>
            </a:r>
          </a:p>
        </p:txBody>
      </p:sp>
    </p:spTree>
    <p:extLst>
      <p:ext uri="{BB962C8B-B14F-4D97-AF65-F5344CB8AC3E}">
        <p14:creationId xmlns:p14="http://schemas.microsoft.com/office/powerpoint/2010/main" val="581777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A624-0441-963B-B481-32E47948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Donor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D636F-6A7A-9618-CE4E-3616E3FF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Accepted at Sequence 149 and placed on OCS</a:t>
            </a:r>
          </a:p>
          <a:p>
            <a:r>
              <a:rPr lang="en-US" dirty="0"/>
              <a:t>68 year old recipient, MELD 15</a:t>
            </a:r>
          </a:p>
          <a:p>
            <a:r>
              <a:rPr lang="en-US" dirty="0"/>
              <a:t>14 hours total preservation time</a:t>
            </a:r>
          </a:p>
          <a:p>
            <a:pPr lvl="1"/>
            <a:r>
              <a:rPr lang="en-US" dirty="0"/>
              <a:t>Cold ischemia time 1 hour, 33 minutes</a:t>
            </a:r>
          </a:p>
          <a:p>
            <a:r>
              <a:rPr lang="en-US" dirty="0"/>
              <a:t>Uneventful postoperative course, discharged postoperative day 8</a:t>
            </a:r>
          </a:p>
        </p:txBody>
      </p:sp>
    </p:spTree>
    <p:extLst>
      <p:ext uri="{BB962C8B-B14F-4D97-AF65-F5344CB8AC3E}">
        <p14:creationId xmlns:p14="http://schemas.microsoft.com/office/powerpoint/2010/main" val="12284235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Stretching Our Reach</a:t>
            </a:r>
          </a:p>
        </p:txBody>
      </p:sp>
      <p:pic>
        <p:nvPicPr>
          <p:cNvPr id="1026" name="Picture 2" descr="Political Map of USA (Colored State Map) | Mapp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54" y="925197"/>
            <a:ext cx="8557404" cy="547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9" y="2388079"/>
            <a:ext cx="675735" cy="675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4" y="1420482"/>
            <a:ext cx="691551" cy="691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97" y="3750854"/>
            <a:ext cx="691551" cy="691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73" y="4017750"/>
            <a:ext cx="691551" cy="691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34" y="4363525"/>
            <a:ext cx="691551" cy="691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04" y="4340144"/>
            <a:ext cx="691551" cy="691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03" y="4130612"/>
            <a:ext cx="691551" cy="691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46" y="5154858"/>
            <a:ext cx="691551" cy="691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52" y="3853115"/>
            <a:ext cx="691551" cy="691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955" y="2815788"/>
            <a:ext cx="691551" cy="691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65" y="4618008"/>
            <a:ext cx="691551" cy="691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46" y="3520838"/>
            <a:ext cx="691551" cy="6915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51" y="3374892"/>
            <a:ext cx="691551" cy="6915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00" y="3136932"/>
            <a:ext cx="691551" cy="6915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04" y="3010428"/>
            <a:ext cx="691551" cy="6915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57" y="4685919"/>
            <a:ext cx="691551" cy="6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8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0ADF-9EAC-C6F6-81E5-93AE28B0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Our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41316-34E8-CEBC-C8CC-C2765C309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79" y="885463"/>
            <a:ext cx="4409955" cy="5879940"/>
          </a:xfrm>
        </p:spPr>
      </p:pic>
    </p:spTree>
    <p:extLst>
      <p:ext uri="{BB962C8B-B14F-4D97-AF65-F5344CB8AC3E}">
        <p14:creationId xmlns:p14="http://schemas.microsoft.com/office/powerpoint/2010/main" val="262825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NIAAA Definition of Alcohol Related Hepatitis</a:t>
            </a:r>
          </a:p>
          <a:p>
            <a:pPr lvl="1"/>
            <a:r>
              <a:rPr lang="en-US" dirty="0"/>
              <a:t>Onset of jaundice within 60 days of heavy alcohol consumption (&gt;50g per day, ~3-4 Coors for example)</a:t>
            </a:r>
          </a:p>
          <a:p>
            <a:pPr lvl="1"/>
            <a:r>
              <a:rPr lang="en-US" dirty="0"/>
              <a:t>Bilirubin &gt; 3mg/dl</a:t>
            </a:r>
          </a:p>
          <a:p>
            <a:pPr lvl="1"/>
            <a:r>
              <a:rPr lang="en-US" dirty="0"/>
              <a:t>AST 50-400 U/L</a:t>
            </a:r>
          </a:p>
          <a:p>
            <a:pPr lvl="1"/>
            <a:r>
              <a:rPr lang="en-US" dirty="0"/>
              <a:t>AST:ALT ratio &gt;1.5</a:t>
            </a:r>
          </a:p>
          <a:p>
            <a:pPr lvl="1"/>
            <a:r>
              <a:rPr lang="en-US" dirty="0"/>
              <a:t>Absence of other causes of acute hepatitis</a:t>
            </a:r>
          </a:p>
          <a:p>
            <a:r>
              <a:rPr lang="en-US" dirty="0"/>
              <a:t>Acute Binge is a Common Trigger in Patients with Chronic Use</a:t>
            </a:r>
          </a:p>
        </p:txBody>
      </p:sp>
    </p:spTree>
    <p:extLst>
      <p:ext uri="{BB962C8B-B14F-4D97-AF65-F5344CB8AC3E}">
        <p14:creationId xmlns:p14="http://schemas.microsoft.com/office/powerpoint/2010/main" val="3509357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66A488-5C3F-A7DD-679E-AD5890823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641E61-26BC-1EE2-606B-A9D23BAFC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cell: 404-405-9329</a:t>
            </a:r>
          </a:p>
        </p:txBody>
      </p:sp>
    </p:spTree>
    <p:extLst>
      <p:ext uri="{BB962C8B-B14F-4D97-AF65-F5344CB8AC3E}">
        <p14:creationId xmlns:p14="http://schemas.microsoft.com/office/powerpoint/2010/main" val="87810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Severe AH:</a:t>
            </a:r>
          </a:p>
          <a:p>
            <a:pPr lvl="1"/>
            <a:r>
              <a:rPr lang="en-US" dirty="0"/>
              <a:t>MELD &gt;20</a:t>
            </a:r>
          </a:p>
          <a:p>
            <a:pPr lvl="1"/>
            <a:r>
              <a:rPr lang="en-US" dirty="0"/>
              <a:t>Discriminant Function &gt; 32</a:t>
            </a:r>
          </a:p>
          <a:p>
            <a:r>
              <a:rPr lang="en-US" dirty="0"/>
              <a:t>Severe AH considered for short course of </a:t>
            </a:r>
            <a:r>
              <a:rPr lang="en-US" dirty="0" err="1"/>
              <a:t>prednisolong</a:t>
            </a:r>
            <a:r>
              <a:rPr lang="en-US" dirty="0"/>
              <a:t> (40mg/day for 28 days)</a:t>
            </a:r>
          </a:p>
          <a:p>
            <a:r>
              <a:rPr lang="en-US" dirty="0"/>
              <a:t>Those with lack of improvement (Lille score &gt; 0.45) within a week should have steroids discontinued</a:t>
            </a:r>
          </a:p>
          <a:p>
            <a:r>
              <a:rPr lang="en-US" dirty="0"/>
              <a:t>STOP-AH trial demonstrated short term mortality improvements without difference in 6-month or 1-year mortality</a:t>
            </a:r>
          </a:p>
        </p:txBody>
      </p:sp>
    </p:spTree>
    <p:extLst>
      <p:ext uri="{BB962C8B-B14F-4D97-AF65-F5344CB8AC3E}">
        <p14:creationId xmlns:p14="http://schemas.microsoft.com/office/powerpoint/2010/main" val="23559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Consulting GI called UAB to inquire about liver transplantation</a:t>
            </a:r>
          </a:p>
          <a:p>
            <a:r>
              <a:rPr lang="en-US" dirty="0"/>
              <a:t>Transferred to UAB for emergent liver transplant evaluation</a:t>
            </a:r>
          </a:p>
          <a:p>
            <a:r>
              <a:rPr lang="en-US" dirty="0"/>
              <a:t>Evaluated by addiction social work upon admission</a:t>
            </a:r>
          </a:p>
          <a:p>
            <a:pPr lvl="1"/>
            <a:r>
              <a:rPr lang="en-US" dirty="0"/>
              <a:t>Moderate insight into nature of disease</a:t>
            </a:r>
          </a:p>
          <a:p>
            <a:pPr lvl="1"/>
            <a:r>
              <a:rPr lang="en-US" dirty="0"/>
              <a:t>Open to treatment for alcohol use disorder</a:t>
            </a:r>
          </a:p>
          <a:p>
            <a:pPr lvl="1"/>
            <a:r>
              <a:rPr lang="en-US" dirty="0"/>
              <a:t>Good social support</a:t>
            </a:r>
          </a:p>
        </p:txBody>
      </p:sp>
    </p:spTree>
    <p:extLst>
      <p:ext uri="{BB962C8B-B14F-4D97-AF65-F5344CB8AC3E}">
        <p14:creationId xmlns:p14="http://schemas.microsoft.com/office/powerpoint/2010/main" val="171290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Listed for liver transplant 48 hours after admission to UAB</a:t>
            </a:r>
          </a:p>
          <a:p>
            <a:r>
              <a:rPr lang="en-US" dirty="0"/>
              <a:t>Developed acute </a:t>
            </a:r>
            <a:r>
              <a:rPr lang="en-US" dirty="0" err="1"/>
              <a:t>variceal</a:t>
            </a:r>
            <a:r>
              <a:rPr lang="en-US" dirty="0"/>
              <a:t> bleed and taken for emergent banding. </a:t>
            </a:r>
          </a:p>
          <a:p>
            <a:r>
              <a:rPr lang="en-US" dirty="0"/>
              <a:t>Transferred to SICU for initiation of CRRT and </a:t>
            </a:r>
            <a:r>
              <a:rPr lang="en-US" dirty="0" err="1"/>
              <a:t>pressor</a:t>
            </a:r>
            <a:r>
              <a:rPr lang="en-US" dirty="0"/>
              <a:t> </a:t>
            </a:r>
            <a:r>
              <a:rPr lang="en-US" dirty="0" err="1"/>
              <a:t>suppor</a:t>
            </a:r>
            <a:endParaRPr lang="en-US" dirty="0"/>
          </a:p>
          <a:p>
            <a:r>
              <a:rPr lang="en-US" dirty="0" err="1"/>
              <a:t>Orthotopic</a:t>
            </a:r>
            <a:r>
              <a:rPr lang="en-US" dirty="0"/>
              <a:t> liver transplant on HD 5</a:t>
            </a:r>
          </a:p>
          <a:p>
            <a:r>
              <a:rPr lang="en-US" dirty="0"/>
              <a:t>Discharged on POD 18. No further dialysis requirement</a:t>
            </a:r>
          </a:p>
          <a:p>
            <a:r>
              <a:rPr lang="en-US" dirty="0"/>
              <a:t>Currently 2 years after his transplant. Has returned to work full time and regularly speaks to church groups about his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41815"/>
      </p:ext>
    </p:extLst>
  </p:cSld>
  <p:clrMapOvr>
    <a:masterClrMapping/>
  </p:clrMapOvr>
</p:sld>
</file>

<file path=ppt/theme/theme1.xml><?xml version="1.0" encoding="utf-8"?>
<a:theme xmlns:a="http://schemas.openxmlformats.org/drawingml/2006/main" name="Surgery_UABMedicine">
  <a:themeElements>
    <a:clrScheme name="Board Presentation Design Template 8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FCC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FE2AA"/>
      </a:accent5>
      <a:accent6>
        <a:srgbClr val="00005C"/>
      </a:accent6>
      <a:hlink>
        <a:srgbClr val="D1D1FF"/>
      </a:hlink>
      <a:folHlink>
        <a:srgbClr val="CF0E30"/>
      </a:folHlink>
    </a:clrScheme>
    <a:fontScheme name="Board Presentation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ard Presenta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8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FCC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005C"/>
        </a:accent6>
        <a:hlink>
          <a:srgbClr val="D1D1FF"/>
        </a:hlink>
        <a:folHlink>
          <a:srgbClr val="CF0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rgery_UABMedicine" id="{1AB39E80-C137-7646-932C-E01B60670DB0}" vid="{8340AD17-4677-2F4F-89FC-45F8A0DD9720}"/>
    </a:ext>
  </a:extLst>
</a:theme>
</file>

<file path=ppt/theme/theme2.xml><?xml version="1.0" encoding="utf-8"?>
<a:theme xmlns:a="http://schemas.openxmlformats.org/drawingml/2006/main" name="1_Surgery_UABMedicine">
  <a:themeElements>
    <a:clrScheme name="Board Presentation Design Template 8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FCC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FE2AA"/>
      </a:accent5>
      <a:accent6>
        <a:srgbClr val="00005C"/>
      </a:accent6>
      <a:hlink>
        <a:srgbClr val="D1D1FF"/>
      </a:hlink>
      <a:folHlink>
        <a:srgbClr val="CF0E30"/>
      </a:folHlink>
    </a:clrScheme>
    <a:fontScheme name="Board Presentation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ard Presentatio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ard Presentation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ard Presentation Design Template 8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FCC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005C"/>
        </a:accent6>
        <a:hlink>
          <a:srgbClr val="D1D1FF"/>
        </a:hlink>
        <a:folHlink>
          <a:srgbClr val="CF0E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rgery_UABMedicine" id="{1AB39E80-C137-7646-932C-E01B60670DB0}" vid="{8340AD17-4677-2F4F-89FC-45F8A0DD97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Surgery_PPT_Template</Template>
  <TotalTime>2905</TotalTime>
  <Words>2183</Words>
  <Application>Microsoft Macintosh PowerPoint</Application>
  <PresentationFormat>Widescreen</PresentationFormat>
  <Paragraphs>295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 Black</vt:lpstr>
      <vt:lpstr>Arial Narrow</vt:lpstr>
      <vt:lpstr>Calibri</vt:lpstr>
      <vt:lpstr>Wingdings</vt:lpstr>
      <vt:lpstr>Surgery_UABMedicine</vt:lpstr>
      <vt:lpstr>1_Surgery_UABMedicine</vt:lpstr>
      <vt:lpstr>Advances in Liver Transplantation</vt:lpstr>
      <vt:lpstr>Disclosures</vt:lpstr>
      <vt:lpstr>Advances in Liver Transplantation</vt:lpstr>
      <vt:lpstr>Case Presentation</vt:lpstr>
      <vt:lpstr>Case Presentation</vt:lpstr>
      <vt:lpstr>Case Presentation</vt:lpstr>
      <vt:lpstr>Case Presentation</vt:lpstr>
      <vt:lpstr>Case Presentation</vt:lpstr>
      <vt:lpstr>Case Presentation</vt:lpstr>
      <vt:lpstr>Prior Landscape for Transplant Related to AH In the US</vt:lpstr>
      <vt:lpstr>Problems with the 6-Month Rule</vt:lpstr>
      <vt:lpstr>Problems with the 6-Month Rule</vt:lpstr>
      <vt:lpstr>Problems with the 6-Month Rule</vt:lpstr>
      <vt:lpstr>Early Experience with Early LT for Severe AH</vt:lpstr>
      <vt:lpstr>Early Experience with Early LT for Severe AH</vt:lpstr>
      <vt:lpstr>Early Experience with Early LT for Severe AH</vt:lpstr>
      <vt:lpstr>Early Experience with Early LT for Severe AH</vt:lpstr>
      <vt:lpstr>Early US Experience with Early LT for Severe AH</vt:lpstr>
      <vt:lpstr>Early US Experience with Early LT for Severe AH</vt:lpstr>
      <vt:lpstr>Early US Experience with Early LT for Severe AH</vt:lpstr>
      <vt:lpstr>Early US Experience with Early LT for Severe AH</vt:lpstr>
      <vt:lpstr>Early US Experience with Early LT for Severe AH</vt:lpstr>
      <vt:lpstr>Early US Experience with Early LT for Severe AH</vt:lpstr>
      <vt:lpstr>Early US Experience with Early LT for Severe AH</vt:lpstr>
      <vt:lpstr>What Constitutes a Favorable Psychosocial Profile?</vt:lpstr>
      <vt:lpstr>Favorable Psychosocial Factors</vt:lpstr>
      <vt:lpstr>SALT</vt:lpstr>
      <vt:lpstr>ACCELERATE-AH Cohort</vt:lpstr>
      <vt:lpstr>ACCELERATE-AH Cohort</vt:lpstr>
      <vt:lpstr>ACCELERATE-AH Cohort</vt:lpstr>
      <vt:lpstr>Improving Outcomes</vt:lpstr>
      <vt:lpstr>Improving Outcomes</vt:lpstr>
      <vt:lpstr>Increasing Acceptance</vt:lpstr>
      <vt:lpstr>Common Selection Criteria</vt:lpstr>
      <vt:lpstr>Significant Variability Remains</vt:lpstr>
      <vt:lpstr>Expansion to Alcohol Related Cirrhosis</vt:lpstr>
      <vt:lpstr>Toronto Pilot in Alcohol Related Cirrhosis</vt:lpstr>
      <vt:lpstr>Toronto Pilot in Alcohol Related Cirrhosis</vt:lpstr>
      <vt:lpstr>Reasons for Decline In Toronto Pilot</vt:lpstr>
      <vt:lpstr>Alcohol Related Reasons for Decline</vt:lpstr>
      <vt:lpstr>Outcomes In Toronto Pilot</vt:lpstr>
      <vt:lpstr>Our Approach</vt:lpstr>
      <vt:lpstr>Our Approach</vt:lpstr>
      <vt:lpstr>Our Results</vt:lpstr>
      <vt:lpstr>Deaths Due to Recurrent Drinking</vt:lpstr>
      <vt:lpstr>Early Transplant for Severe AH</vt:lpstr>
      <vt:lpstr>Normothermic Machine Perfusion</vt:lpstr>
      <vt:lpstr>A Brief History of Organ Preservation</vt:lpstr>
      <vt:lpstr>Limitations of SCS</vt:lpstr>
      <vt:lpstr>Principles of Normothermic Machine Perfusion</vt:lpstr>
      <vt:lpstr>FDA Approved Devices in the United States</vt:lpstr>
      <vt:lpstr>FDA Approved Devices in the United States</vt:lpstr>
      <vt:lpstr>Organox Randomized Controlled Trial</vt:lpstr>
      <vt:lpstr>Transmedics OCS Randomized controlled Trial</vt:lpstr>
      <vt:lpstr>Expanding the Donor Pool</vt:lpstr>
      <vt:lpstr>Expanding the Donor Pool</vt:lpstr>
      <vt:lpstr>Expanding the Donor Pool</vt:lpstr>
      <vt:lpstr>Stretching Our Reach</vt:lpstr>
      <vt:lpstr>Increasing Our Capacity</vt:lpstr>
      <vt:lpstr>Thank you!</vt:lpstr>
    </vt:vector>
  </TitlesOfParts>
  <Company>UAB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Liver Lesions</dc:title>
  <dc:creator>Robert M. Cannon</dc:creator>
  <cp:lastModifiedBy>Jill Smith</cp:lastModifiedBy>
  <cp:revision>225</cp:revision>
  <dcterms:created xsi:type="dcterms:W3CDTF">2019-08-15T14:46:43Z</dcterms:created>
  <dcterms:modified xsi:type="dcterms:W3CDTF">2023-09-27T20:51:48Z</dcterms:modified>
</cp:coreProperties>
</file>