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855" r:id="rId1"/>
    <p:sldMasterId id="2147483867" r:id="rId2"/>
    <p:sldMasterId id="2147483877" r:id="rId3"/>
    <p:sldMasterId id="2147483889" r:id="rId4"/>
    <p:sldMasterId id="2147483901" r:id="rId5"/>
  </p:sldMasterIdLst>
  <p:notesMasterIdLst>
    <p:notesMasterId r:id="rId90"/>
  </p:notesMasterIdLst>
  <p:handoutMasterIdLst>
    <p:handoutMasterId r:id="rId91"/>
  </p:handoutMasterIdLst>
  <p:sldIdLst>
    <p:sldId id="256" r:id="rId6"/>
    <p:sldId id="733" r:id="rId7"/>
    <p:sldId id="768" r:id="rId8"/>
    <p:sldId id="765" r:id="rId9"/>
    <p:sldId id="760" r:id="rId10"/>
    <p:sldId id="259" r:id="rId11"/>
    <p:sldId id="260" r:id="rId12"/>
    <p:sldId id="553" r:id="rId13"/>
    <p:sldId id="592" r:id="rId14"/>
    <p:sldId id="586" r:id="rId15"/>
    <p:sldId id="767" r:id="rId16"/>
    <p:sldId id="269" r:id="rId17"/>
    <p:sldId id="264" r:id="rId18"/>
    <p:sldId id="449" r:id="rId19"/>
    <p:sldId id="334" r:id="rId20"/>
    <p:sldId id="273" r:id="rId21"/>
    <p:sldId id="299" r:id="rId22"/>
    <p:sldId id="333" r:id="rId23"/>
    <p:sldId id="268" r:id="rId24"/>
    <p:sldId id="773" r:id="rId25"/>
    <p:sldId id="739" r:id="rId26"/>
    <p:sldId id="302" r:id="rId27"/>
    <p:sldId id="304" r:id="rId28"/>
    <p:sldId id="267" r:id="rId29"/>
    <p:sldId id="751" r:id="rId30"/>
    <p:sldId id="750" r:id="rId31"/>
    <p:sldId id="417" r:id="rId32"/>
    <p:sldId id="350" r:id="rId33"/>
    <p:sldId id="300" r:id="rId34"/>
    <p:sldId id="418" r:id="rId35"/>
    <p:sldId id="402" r:id="rId36"/>
    <p:sldId id="431" r:id="rId37"/>
    <p:sldId id="433" r:id="rId38"/>
    <p:sldId id="771" r:id="rId39"/>
    <p:sldId id="446" r:id="rId40"/>
    <p:sldId id="442" r:id="rId41"/>
    <p:sldId id="416" r:id="rId42"/>
    <p:sldId id="373" r:id="rId43"/>
    <p:sldId id="754" r:id="rId44"/>
    <p:sldId id="335" r:id="rId45"/>
    <p:sldId id="769" r:id="rId46"/>
    <p:sldId id="770" r:id="rId47"/>
    <p:sldId id="759" r:id="rId48"/>
    <p:sldId id="339" r:id="rId49"/>
    <p:sldId id="275" r:id="rId50"/>
    <p:sldId id="340" r:id="rId51"/>
    <p:sldId id="305" r:id="rId52"/>
    <p:sldId id="307" r:id="rId53"/>
    <p:sldId id="463" r:id="rId54"/>
    <p:sldId id="341" r:id="rId55"/>
    <p:sldId id="277" r:id="rId56"/>
    <p:sldId id="306" r:id="rId57"/>
    <p:sldId id="774" r:id="rId58"/>
    <p:sldId id="274" r:id="rId59"/>
    <p:sldId id="775" r:id="rId60"/>
    <p:sldId id="611" r:id="rId61"/>
    <p:sldId id="731" r:id="rId62"/>
    <p:sldId id="363" r:id="rId63"/>
    <p:sldId id="364" r:id="rId64"/>
    <p:sldId id="365" r:id="rId65"/>
    <p:sldId id="285" r:id="rId66"/>
    <p:sldId id="286" r:id="rId67"/>
    <p:sldId id="290" r:id="rId68"/>
    <p:sldId id="291" r:id="rId69"/>
    <p:sldId id="2134959948" r:id="rId70"/>
    <p:sldId id="2147471005" r:id="rId71"/>
    <p:sldId id="777" r:id="rId72"/>
    <p:sldId id="778" r:id="rId73"/>
    <p:sldId id="280" r:id="rId74"/>
    <p:sldId id="281" r:id="rId75"/>
    <p:sldId id="282" r:id="rId76"/>
    <p:sldId id="2134959982" r:id="rId77"/>
    <p:sldId id="2134959975" r:id="rId78"/>
    <p:sldId id="2147471013" r:id="rId79"/>
    <p:sldId id="2134959966" r:id="rId80"/>
    <p:sldId id="283" r:id="rId81"/>
    <p:sldId id="2134959957" r:id="rId82"/>
    <p:sldId id="2134959958" r:id="rId83"/>
    <p:sldId id="287" r:id="rId84"/>
    <p:sldId id="288" r:id="rId85"/>
    <p:sldId id="293" r:id="rId86"/>
    <p:sldId id="294" r:id="rId87"/>
    <p:sldId id="295" r:id="rId88"/>
    <p:sldId id="758" r:id="rId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Garamond" panose="02020404030301010803"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Garamond" panose="02020404030301010803"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Garamond" panose="02020404030301010803"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Garamond" panose="02020404030301010803"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5"/>
    <p:restoredTop sz="92835"/>
  </p:normalViewPr>
  <p:slideViewPr>
    <p:cSldViewPr>
      <p:cViewPr varScale="1">
        <p:scale>
          <a:sx n="102" d="100"/>
          <a:sy n="102" d="100"/>
        </p:scale>
        <p:origin x="2440" y="19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62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B2DAD8-0A2D-1C47-7439-F64E1A101B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aramond"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0F1848E4-3AF7-1532-B4A0-9753ACEF7B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Garamond" charset="0"/>
                <a:ea typeface="ＭＳ Ｐゴシック" charset="-128"/>
              </a:defRPr>
            </a:lvl1pPr>
          </a:lstStyle>
          <a:p>
            <a:pPr>
              <a:defRPr/>
            </a:pPr>
            <a:fld id="{5615B15C-ECBC-5347-B7A7-4C568D502F8D}" type="datetimeFigureOut">
              <a:rPr lang="en-US"/>
              <a:pPr>
                <a:defRPr/>
              </a:pPr>
              <a:t>9/27/23</a:t>
            </a:fld>
            <a:endParaRPr lang="en-US" dirty="0"/>
          </a:p>
        </p:txBody>
      </p:sp>
      <p:sp>
        <p:nvSpPr>
          <p:cNvPr id="4" name="Footer Placeholder 3">
            <a:extLst>
              <a:ext uri="{FF2B5EF4-FFF2-40B4-BE49-F238E27FC236}">
                <a16:creationId xmlns:a16="http://schemas.microsoft.com/office/drawing/2014/main" id="{A40A1E56-29D9-7267-F094-6C97D03CA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Garamond"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0B7AB221-0574-FB98-0A1C-4FE741963BE9}"/>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C2DF742-164B-134F-BD32-ECCD90EF3F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EC593B-16D5-CCAA-700D-B653F908682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aramond" pitchFamily="-106"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F603005-6E02-4341-FD19-DC3DF0670E0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Garamond" charset="0"/>
                <a:ea typeface="ＭＳ Ｐゴシック" charset="-128"/>
              </a:defRPr>
            </a:lvl1pPr>
          </a:lstStyle>
          <a:p>
            <a:pPr>
              <a:defRPr/>
            </a:pPr>
            <a:fld id="{B9812992-16BA-7E49-9022-226B99DC7F86}" type="datetime1">
              <a:rPr lang="en-US" altLang="x-none"/>
              <a:pPr>
                <a:defRPr/>
              </a:pPr>
              <a:t>9/27/23</a:t>
            </a:fld>
            <a:endParaRPr lang="en-US" altLang="x-none" dirty="0"/>
          </a:p>
        </p:txBody>
      </p:sp>
      <p:sp>
        <p:nvSpPr>
          <p:cNvPr id="4" name="Slide Image Placeholder 3">
            <a:extLst>
              <a:ext uri="{FF2B5EF4-FFF2-40B4-BE49-F238E27FC236}">
                <a16:creationId xmlns:a16="http://schemas.microsoft.com/office/drawing/2014/main" id="{B631E1D6-F175-31DB-7FC5-A1196AD8D19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E1F4C2B-14DB-AB83-E6CF-60209EBE709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D3579E6F-2F22-A5C3-EAE0-44361166B21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aramond" pitchFamily="-106"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F93C9F2-D567-BC24-B73A-BBBFE94844B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FBEEAEF-6BA4-B94E-BBB6-7BADD19E6B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2A43A3D1-494F-B9A1-7366-77C037B53E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A5DB25DE-58F8-EBB3-A3AC-B0A6C610BA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6F9674C0-34AA-8F4A-A6FB-48285B1200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EBC853CD-BB12-424E-888D-4F9E6CEAE859}" type="slidenum">
              <a:rPr lang="en-US" altLang="en-US" smtClean="0"/>
              <a:pPr/>
              <a:t>9</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ABC7859E-A25A-A06C-DA15-7A3AEECDB2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D91BD70-1E39-6827-822E-A85602842B28}"/>
              </a:ext>
            </a:extLst>
          </p:cNvPr>
          <p:cNvSpPr>
            <a:spLocks noGrp="1"/>
          </p:cNvSpPr>
          <p:nvPr>
            <p:ph type="body" idx="1"/>
          </p:nvPr>
        </p:nvSpPr>
        <p:spPr/>
        <p:txBody>
          <a:bodyPr/>
          <a:lstStyle/>
          <a:p>
            <a:pPr defTabSz="914400" eaLnBrk="1" fontAlgn="auto" hangingPunct="1">
              <a:spcBef>
                <a:spcPts val="0"/>
              </a:spcBef>
              <a:spcAft>
                <a:spcPts val="0"/>
              </a:spcAft>
              <a:buFont typeface="Arial" panose="020B0604020202020204" pitchFamily="34" charset="0"/>
              <a:buNone/>
              <a:defRPr/>
            </a:pPr>
            <a:r>
              <a:rPr lang="en-US" i="1" dirty="0">
                <a:latin typeface="Arial" panose="020B0604020202020204" pitchFamily="34" charset="0"/>
                <a:ea typeface="+mn-ea"/>
                <a:cs typeface="Arial" panose="020B0604020202020204" pitchFamily="34" charset="0"/>
              </a:rPr>
              <a:t>HbA1c, glycated haemoglobin; HCC, hepatocellular carcinoma; </a:t>
            </a:r>
            <a:r>
              <a:rPr lang="en-GB" i="1" dirty="0"/>
              <a:t>NASH, non-alcoholic steatohepatitis; </a:t>
            </a:r>
            <a:r>
              <a:rPr lang="en-US" i="1" dirty="0">
                <a:latin typeface="Arial" panose="020B0604020202020204" pitchFamily="34" charset="0"/>
                <a:ea typeface="+mn-ea"/>
                <a:cs typeface="Arial" panose="020B0604020202020204" pitchFamily="34" charset="0"/>
              </a:rPr>
              <a:t>OGTT, oral glucose tolerance test; </a:t>
            </a:r>
            <a:r>
              <a:rPr lang="en-GB" i="1" dirty="0">
                <a:latin typeface="Arial" panose="020B0604020202020204" pitchFamily="34" charset="0"/>
                <a:ea typeface="+mn-ea"/>
                <a:cs typeface="Arial" panose="020B0604020202020204" pitchFamily="34" charset="0"/>
              </a:rPr>
              <a:t>T2DM, type 2 diabetes mellitus</a:t>
            </a:r>
            <a:endParaRPr lang="en-GB" dirty="0"/>
          </a:p>
        </p:txBody>
      </p:sp>
      <p:sp>
        <p:nvSpPr>
          <p:cNvPr id="80899" name="Slide Number Placeholder 3">
            <a:extLst>
              <a:ext uri="{FF2B5EF4-FFF2-40B4-BE49-F238E27FC236}">
                <a16:creationId xmlns:a16="http://schemas.microsoft.com/office/drawing/2014/main" id="{75BAFDBE-8706-308C-2AFB-C2E2DB5446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2FCECD2A-A661-134A-8B41-159C021AB119}" type="slidenum">
              <a:rPr lang="en-GB" altLang="en-US" smtClean="0"/>
              <a:pPr/>
              <a:t>22</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5BC8FC3C-22EA-3B1C-C26E-E090EE5DE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C6CB1EBA-124E-7F4C-4704-1B59C1817D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1">
                <a:ea typeface="ＭＳ Ｐゴシック" panose="020B0600070205080204" pitchFamily="34" charset="-128"/>
              </a:rPr>
              <a:t>NAFL, non-alcoholic fatty liver; NASH, non-alcoholic steatohepatitis</a:t>
            </a:r>
            <a:endParaRPr lang="en-GB" altLang="en-US">
              <a:ea typeface="ＭＳ Ｐゴシック" panose="020B0600070205080204" pitchFamily="34" charset="-128"/>
            </a:endParaRPr>
          </a:p>
        </p:txBody>
      </p:sp>
      <p:sp>
        <p:nvSpPr>
          <p:cNvPr id="82947" name="Slide Number Placeholder 3">
            <a:extLst>
              <a:ext uri="{FF2B5EF4-FFF2-40B4-BE49-F238E27FC236}">
                <a16:creationId xmlns:a16="http://schemas.microsoft.com/office/drawing/2014/main" id="{B2474F5B-EA32-5E3A-E90C-146B8EEBAF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8D52AC34-D406-0A4B-A424-4EBD9D48F296}" type="slidenum">
              <a:rPr lang="en-GB" altLang="en-US" smtClean="0"/>
              <a:pPr/>
              <a:t>23</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3F6A97D6-2069-A19D-C846-69B3F58F80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96216B3F-C8BF-CDCC-E430-1291AA2F46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300" i="1">
                <a:latin typeface="Arial" panose="020B0604020202020204" pitchFamily="34" charset="0"/>
                <a:ea typeface="ＭＳ Ｐゴシック" panose="020B0600070205080204" pitchFamily="34" charset="-128"/>
                <a:cs typeface="Arial" panose="020B0604020202020204" pitchFamily="34" charset="0"/>
              </a:rPr>
              <a:t>And in some patients, advanced fibrosis due to NASH will progress very quickly. In this study (Sanyal et al, 2019), 20% of patients with F3 advanced fibrosis had progressed to cirrhosis in just 2.5 years.</a:t>
            </a:r>
            <a:r>
              <a:rPr lang="en-GB" altLang="en-US" sz="1300" i="1" baseline="30000">
                <a:latin typeface="Arial" panose="020B0604020202020204" pitchFamily="34" charset="0"/>
                <a:ea typeface="ＭＳ Ｐゴシック" panose="020B0600070205080204" pitchFamily="34" charset="-128"/>
                <a:cs typeface="Arial" panose="020B0604020202020204" pitchFamily="34" charset="0"/>
              </a:rPr>
              <a:t>1</a:t>
            </a:r>
          </a:p>
          <a:p>
            <a:endParaRPr lang="en-GB" altLang="en-US" sz="1300" i="1">
              <a:latin typeface="Arial" panose="020B0604020202020204" pitchFamily="34" charset="0"/>
              <a:ea typeface="ＭＳ Ｐゴシック" panose="020B0600070205080204" pitchFamily="34" charset="-128"/>
              <a:cs typeface="Arial" panose="020B0604020202020204" pitchFamily="34" charset="0"/>
            </a:endParaRPr>
          </a:p>
          <a:p>
            <a:r>
              <a:rPr lang="en-GB" altLang="en-US" sz="1100" b="1">
                <a:latin typeface="Arial" panose="020B0604020202020204" pitchFamily="34" charset="0"/>
                <a:ea typeface="ＭＳ Ｐゴシック" panose="020B0600070205080204" pitchFamily="34" charset="-128"/>
                <a:cs typeface="Arial" panose="020B0604020202020204" pitchFamily="34" charset="0"/>
              </a:rPr>
              <a:t>Reference</a:t>
            </a:r>
            <a:endParaRPr lang="en-GB" altLang="en-US" sz="1300" b="1">
              <a:latin typeface="Arial" panose="020B0604020202020204" pitchFamily="34" charset="0"/>
              <a:ea typeface="ＭＳ Ｐゴシック" panose="020B0600070205080204" pitchFamily="34" charset="-128"/>
              <a:cs typeface="Arial" panose="020B0604020202020204" pitchFamily="34" charset="0"/>
            </a:endParaRPr>
          </a:p>
          <a:p>
            <a:r>
              <a:rPr lang="en-GB" altLang="en-US" sz="1100">
                <a:latin typeface="Arial" panose="020B0604020202020204" pitchFamily="34" charset="0"/>
                <a:ea typeface="ＭＳ Ｐゴシック" panose="020B0600070205080204" pitchFamily="34" charset="-128"/>
                <a:cs typeface="Arial" panose="020B0604020202020204" pitchFamily="34" charset="0"/>
              </a:rPr>
              <a:t>1. </a:t>
            </a:r>
            <a:r>
              <a:rPr lang="en-US" altLang="en-US" sz="1100">
                <a:latin typeface="Arial" panose="020B0604020202020204" pitchFamily="34" charset="0"/>
                <a:ea typeface="ＭＳ Ｐゴシック" panose="020B0600070205080204" pitchFamily="34" charset="-128"/>
                <a:cs typeface="Arial" panose="020B0604020202020204" pitchFamily="34" charset="0"/>
              </a:rPr>
              <a:t>Sanyal AJ et al. </a:t>
            </a:r>
            <a:r>
              <a:rPr lang="en-US" altLang="en-US" sz="1100" i="1">
                <a:latin typeface="Arial" panose="020B0604020202020204" pitchFamily="34" charset="0"/>
                <a:ea typeface="ＭＳ Ｐゴシック" panose="020B0600070205080204" pitchFamily="34" charset="-128"/>
                <a:cs typeface="Arial" panose="020B0604020202020204" pitchFamily="34" charset="0"/>
              </a:rPr>
              <a:t>Hepatology</a:t>
            </a:r>
            <a:r>
              <a:rPr lang="en-US" altLang="en-US" sz="1100">
                <a:latin typeface="Arial" panose="020B0604020202020204" pitchFamily="34" charset="0"/>
                <a:ea typeface="ＭＳ Ｐゴシック" panose="020B0600070205080204" pitchFamily="34" charset="-128"/>
                <a:cs typeface="Arial" panose="020B0604020202020204" pitchFamily="34" charset="0"/>
              </a:rPr>
              <a:t> 2019; </a:t>
            </a:r>
            <a:r>
              <a:rPr lang="en-GB" altLang="en-US" sz="1100">
                <a:latin typeface="Arial" panose="020B0604020202020204" pitchFamily="34" charset="0"/>
                <a:ea typeface="ＭＳ Ｐゴシック" panose="020B0600070205080204" pitchFamily="34" charset="-128"/>
                <a:cs typeface="Arial" panose="020B0604020202020204" pitchFamily="34" charset="0"/>
              </a:rPr>
              <a:t>doi: 10.1002/hep.30664.</a:t>
            </a:r>
          </a:p>
          <a:p>
            <a:endParaRPr lang="en-GB" altLang="en-US" sz="1300" i="1">
              <a:latin typeface="Arial" panose="020B0604020202020204" pitchFamily="34" charset="0"/>
              <a:ea typeface="ＭＳ Ｐゴシック" panose="020B0600070205080204" pitchFamily="34" charset="-128"/>
              <a:cs typeface="Arial" panose="020B0604020202020204" pitchFamily="34" charset="0"/>
            </a:endParaRPr>
          </a:p>
        </p:txBody>
      </p:sp>
      <p:sp>
        <p:nvSpPr>
          <p:cNvPr id="86019" name="Slide Number Placeholder 3">
            <a:extLst>
              <a:ext uri="{FF2B5EF4-FFF2-40B4-BE49-F238E27FC236}">
                <a16:creationId xmlns:a16="http://schemas.microsoft.com/office/drawing/2014/main" id="{636C1DBE-7685-71A1-34F9-6AF33D2FCA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09E65DF2-ACA8-354B-96FF-3D9059B91A7F}" type="slidenum">
              <a:rPr lang="en-GB" altLang="en-US" smtClean="0"/>
              <a:pPr/>
              <a:t>25</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7ECFBCB0-2D19-A762-9F70-EC2D7BB6C0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82CED8D9-A924-9F72-B5E3-5C52384235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106488"/>
            <a:r>
              <a:rPr lang="en-US" altLang="en-US" sz="1300" i="1">
                <a:latin typeface="Arial" panose="020B0604020202020204" pitchFamily="34" charset="0"/>
                <a:ea typeface="ＭＳ Ｐゴシック" panose="020B0600070205080204" pitchFamily="34" charset="-128"/>
                <a:cs typeface="Arial" panose="020B0604020202020204" pitchFamily="34" charset="0"/>
              </a:rPr>
              <a:t>Advanced Fibrosis due to NASH represents a subset of the NASH population. These patients are at greater risk for serious liver-related consequences as we will see in the coming slides.</a:t>
            </a:r>
            <a:r>
              <a:rPr lang="en-US" altLang="en-US" sz="1300" i="1" baseline="30000">
                <a:latin typeface="Arial" panose="020B0604020202020204" pitchFamily="34" charset="0"/>
                <a:ea typeface="ＭＳ Ｐゴシック" panose="020B0600070205080204" pitchFamily="34" charset="-128"/>
                <a:cs typeface="Arial" panose="020B0604020202020204" pitchFamily="34" charset="0"/>
              </a:rPr>
              <a:t>1</a:t>
            </a:r>
          </a:p>
          <a:p>
            <a:pPr defTabSz="1106488"/>
            <a:endParaRPr lang="en-US" altLang="en-US" sz="1300">
              <a:latin typeface="Arial" panose="020B0604020202020204" pitchFamily="34" charset="0"/>
              <a:ea typeface="ＭＳ Ｐゴシック" panose="020B0600070205080204" pitchFamily="34" charset="-128"/>
              <a:cs typeface="Arial" panose="020B0604020202020204" pitchFamily="34" charset="0"/>
            </a:endParaRPr>
          </a:p>
          <a:p>
            <a:pPr defTabSz="1106488"/>
            <a:r>
              <a:rPr lang="en-US" altLang="en-US" sz="1100" b="1">
                <a:latin typeface="Arial" panose="020B0604020202020204" pitchFamily="34" charset="0"/>
                <a:ea typeface="ＭＳ Ｐゴシック" panose="020B0600070205080204" pitchFamily="34" charset="-128"/>
                <a:cs typeface="Arial" panose="020B0604020202020204" pitchFamily="34" charset="0"/>
              </a:rPr>
              <a:t>Reference</a:t>
            </a:r>
            <a:endParaRPr lang="en-US" altLang="en-US" sz="1300" b="1">
              <a:latin typeface="Arial" panose="020B0604020202020204" pitchFamily="34" charset="0"/>
              <a:ea typeface="ＭＳ Ｐゴシック" panose="020B0600070205080204" pitchFamily="34" charset="-128"/>
              <a:cs typeface="Arial" panose="020B0604020202020204" pitchFamily="34" charset="0"/>
            </a:endParaRPr>
          </a:p>
          <a:p>
            <a:pPr defTabSz="1106488"/>
            <a:r>
              <a:rPr lang="en-US" altLang="en-US" sz="1100">
                <a:latin typeface="Arial" panose="020B0604020202020204" pitchFamily="34" charset="0"/>
                <a:ea typeface="ＭＳ Ｐゴシック" panose="020B0600070205080204" pitchFamily="34" charset="-128"/>
                <a:cs typeface="Arial" panose="020B0604020202020204" pitchFamily="34" charset="0"/>
              </a:rPr>
              <a:t>1. Estes C et al. </a:t>
            </a:r>
            <a:r>
              <a:rPr lang="en-US" altLang="en-US" sz="1100" i="1">
                <a:latin typeface="Arial" panose="020B0604020202020204" pitchFamily="34" charset="0"/>
                <a:ea typeface="ＭＳ Ｐゴシック" panose="020B0600070205080204" pitchFamily="34" charset="-128"/>
                <a:cs typeface="Arial" panose="020B0604020202020204" pitchFamily="34" charset="0"/>
              </a:rPr>
              <a:t>Hepatology</a:t>
            </a:r>
            <a:r>
              <a:rPr lang="en-US" altLang="en-US" sz="1100">
                <a:latin typeface="Arial" panose="020B0604020202020204" pitchFamily="34" charset="0"/>
                <a:ea typeface="ＭＳ Ｐゴシック" panose="020B0600070205080204" pitchFamily="34" charset="-128"/>
                <a:cs typeface="Arial" panose="020B0604020202020204" pitchFamily="34" charset="0"/>
              </a:rPr>
              <a:t> 2018;67(1):123–133.</a:t>
            </a:r>
          </a:p>
          <a:p>
            <a:pPr defTabSz="1106488"/>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88067" name="Slide Number Placeholder 3">
            <a:extLst>
              <a:ext uri="{FF2B5EF4-FFF2-40B4-BE49-F238E27FC236}">
                <a16:creationId xmlns:a16="http://schemas.microsoft.com/office/drawing/2014/main" id="{741FD503-00B4-6D00-B71F-40665F9A54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84F65C02-5C97-DC47-BE89-09E037725C83}" type="slidenum">
              <a:rPr lang="en-GB" altLang="en-US" smtClean="0"/>
              <a:pPr/>
              <a:t>26</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E59C7A12-272F-16A7-BD1D-0B16862942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3828C444-DE92-0304-80F5-890AD360D9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300" i="1">
                <a:latin typeface="Arial" panose="020B0604020202020204" pitchFamily="34" charset="0"/>
                <a:ea typeface="ＭＳ Ｐゴシック" panose="020B0600070205080204" pitchFamily="34" charset="-128"/>
                <a:cs typeface="Arial" panose="020B0604020202020204" pitchFamily="34" charset="0"/>
              </a:rPr>
              <a:t>Advanced fibrosis exponentially increases the risk of liver-related morbidity and mortality. Both of these graphs illustrate that the risk of liver-related morbidity (Hagström et al, 2017) and mortality (Dulai et al, 2017) increase as fibrosis stage increases and patients with advanced fibrosis are at the greatest risk.</a:t>
            </a:r>
            <a:r>
              <a:rPr lang="en-GB" altLang="en-US" sz="1300" i="1" baseline="30000">
                <a:latin typeface="Arial" panose="020B0604020202020204" pitchFamily="34" charset="0"/>
                <a:ea typeface="ＭＳ Ｐゴシック" panose="020B0600070205080204" pitchFamily="34" charset="-128"/>
                <a:cs typeface="Arial" panose="020B0604020202020204" pitchFamily="34" charset="0"/>
              </a:rPr>
              <a:t>1,2</a:t>
            </a:r>
            <a:endParaRPr lang="en-GB" altLang="en-US" sz="1300" i="1">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1300" i="1">
              <a:latin typeface="Arial" panose="020B0604020202020204" pitchFamily="34" charset="0"/>
              <a:ea typeface="ＭＳ Ｐゴシック" panose="020B0600070205080204" pitchFamily="34" charset="-128"/>
              <a:cs typeface="Arial" panose="020B0604020202020204" pitchFamily="34" charset="0"/>
            </a:endParaRPr>
          </a:p>
          <a:p>
            <a:r>
              <a:rPr lang="en-GB" altLang="en-US" sz="1300" i="1">
                <a:latin typeface="Arial" panose="020B0604020202020204" pitchFamily="34" charset="0"/>
                <a:ea typeface="ＭＳ Ｐゴシック" panose="020B0600070205080204" pitchFamily="34" charset="-128"/>
                <a:cs typeface="Arial" panose="020B0604020202020204" pitchFamily="34" charset="0"/>
              </a:rPr>
              <a:t>Severe liver disease was defined in the study as an ICD-code for liver failure, cirrhosis, hepatocellular carcinoma, or decompensated liver disease. Decompensated liver disease was defined by an ICD-code for esophageal varices (bleeding or not bleeding), ascites, or hepatic encephalopathy).</a:t>
            </a:r>
            <a:r>
              <a:rPr lang="en-GB" altLang="en-US" sz="1300" i="1" baseline="30000">
                <a:latin typeface="Arial" panose="020B0604020202020204" pitchFamily="34" charset="0"/>
                <a:ea typeface="ＭＳ Ｐゴシック" panose="020B0600070205080204" pitchFamily="34" charset="-128"/>
                <a:cs typeface="Arial" panose="020B0604020202020204" pitchFamily="34" charset="0"/>
              </a:rPr>
              <a:t>1</a:t>
            </a:r>
          </a:p>
          <a:p>
            <a:endParaRPr lang="en-GB" altLang="en-US" i="1">
              <a:latin typeface="Arial" panose="020B0604020202020204" pitchFamily="34" charset="0"/>
              <a:ea typeface="ＭＳ Ｐゴシック" panose="020B0600070205080204" pitchFamily="34" charset="-128"/>
              <a:cs typeface="Arial" panose="020B0604020202020204" pitchFamily="34" charset="0"/>
            </a:endParaRPr>
          </a:p>
          <a:p>
            <a:r>
              <a:rPr lang="en-GB" altLang="en-US" sz="1100" b="1">
                <a:latin typeface="Arial" panose="020B0604020202020204" pitchFamily="34" charset="0"/>
                <a:ea typeface="ＭＳ Ｐゴシック" panose="020B0600070205080204" pitchFamily="34" charset="-128"/>
                <a:cs typeface="Arial" panose="020B0604020202020204" pitchFamily="34" charset="0"/>
              </a:rPr>
              <a:t>References</a:t>
            </a:r>
          </a:p>
          <a:p>
            <a:pPr>
              <a:buFontTx/>
              <a:buAutoNum type="arabicPeriod"/>
            </a:pPr>
            <a:r>
              <a:rPr lang="en-US" altLang="en-US" sz="1100">
                <a:latin typeface="Arial" panose="020B0604020202020204" pitchFamily="34" charset="0"/>
                <a:ea typeface="ＭＳ Ｐゴシック" panose="020B0600070205080204" pitchFamily="34" charset="-128"/>
                <a:cs typeface="Arial" panose="020B0604020202020204" pitchFamily="34" charset="0"/>
              </a:rPr>
              <a:t>Hagström H et al. </a:t>
            </a:r>
            <a:r>
              <a:rPr lang="en-US" altLang="en-US" sz="1100" i="1">
                <a:latin typeface="Arial" panose="020B0604020202020204" pitchFamily="34" charset="0"/>
                <a:ea typeface="ＭＳ Ｐゴシック" panose="020B0600070205080204" pitchFamily="34" charset="-128"/>
                <a:cs typeface="Arial" panose="020B0604020202020204" pitchFamily="34" charset="0"/>
              </a:rPr>
              <a:t>J Hepatol </a:t>
            </a:r>
            <a:r>
              <a:rPr lang="en-US" altLang="en-US" sz="1100">
                <a:latin typeface="Arial" panose="020B0604020202020204" pitchFamily="34" charset="0"/>
                <a:ea typeface="ＭＳ Ｐゴシック" panose="020B0600070205080204" pitchFamily="34" charset="-128"/>
                <a:cs typeface="Arial" panose="020B0604020202020204" pitchFamily="34" charset="0"/>
              </a:rPr>
              <a:t>2017;67:1265</a:t>
            </a:r>
            <a:r>
              <a:rPr lang="en-GB" altLang="en-US" sz="1100">
                <a:latin typeface="Arial" panose="020B0604020202020204" pitchFamily="34" charset="0"/>
                <a:ea typeface="ＭＳ Ｐゴシック" panose="020B0600070205080204" pitchFamily="34" charset="-128"/>
                <a:cs typeface="Arial" panose="020B0604020202020204" pitchFamily="34" charset="0"/>
              </a:rPr>
              <a:t> –1273.</a:t>
            </a:r>
          </a:p>
          <a:p>
            <a:pPr>
              <a:buFontTx/>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Dulai PS et al. </a:t>
            </a:r>
            <a:r>
              <a:rPr lang="en-GB" altLang="en-US" sz="1100" i="1">
                <a:latin typeface="Arial" panose="020B0604020202020204" pitchFamily="34" charset="0"/>
                <a:ea typeface="ＭＳ Ｐゴシック" panose="020B0600070205080204" pitchFamily="34" charset="-128"/>
                <a:cs typeface="Arial" panose="020B0604020202020204" pitchFamily="34" charset="0"/>
              </a:rPr>
              <a:t>Hepatology</a:t>
            </a:r>
            <a:r>
              <a:rPr lang="en-GB" altLang="en-US" sz="1100">
                <a:latin typeface="Arial" panose="020B0604020202020204" pitchFamily="34" charset="0"/>
                <a:ea typeface="ＭＳ Ｐゴシック" panose="020B0600070205080204" pitchFamily="34" charset="-128"/>
                <a:cs typeface="Arial" panose="020B0604020202020204" pitchFamily="34" charset="0"/>
              </a:rPr>
              <a:t> 2017;65(5):1557–1565.</a:t>
            </a:r>
          </a:p>
          <a:p>
            <a:endParaRPr lang="en-GB" altLang="en-US" sz="1300" i="1" baseline="30000">
              <a:latin typeface="Arial" panose="020B0604020202020204" pitchFamily="34" charset="0"/>
              <a:ea typeface="ＭＳ Ｐゴシック" panose="020B0600070205080204" pitchFamily="34" charset="-128"/>
              <a:cs typeface="Arial" panose="020B0604020202020204" pitchFamily="34" charset="0"/>
            </a:endParaRPr>
          </a:p>
        </p:txBody>
      </p:sp>
      <p:sp>
        <p:nvSpPr>
          <p:cNvPr id="90115" name="Slide Number Placeholder 3">
            <a:extLst>
              <a:ext uri="{FF2B5EF4-FFF2-40B4-BE49-F238E27FC236}">
                <a16:creationId xmlns:a16="http://schemas.microsoft.com/office/drawing/2014/main" id="{2EFCABE1-873A-613C-1397-62AD97FAB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2447F9F7-5281-2545-89F9-722C154C8CAC}" type="slidenum">
              <a:rPr lang="en-GB" altLang="en-US" smtClean="0"/>
              <a:pPr/>
              <a:t>27</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ECA77F2B-9A35-DDAF-F2AF-E9046E6AD0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72BE05DC-0C17-87C8-32B7-43C6E844C5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i="1">
                <a:latin typeface="Arial" panose="020B0604020202020204" pitchFamily="34" charset="0"/>
                <a:ea typeface="ＭＳ Ｐゴシック" panose="020B0600070205080204" pitchFamily="34" charset="-128"/>
                <a:cs typeface="Arial" panose="020B0604020202020204" pitchFamily="34" charset="0"/>
              </a:rPr>
              <a:t>There is a great deal of discussion around how best to identify these patients,</a:t>
            </a:r>
            <a:r>
              <a:rPr lang="en-US" altLang="en-US" sz="1300" i="1" baseline="30000">
                <a:latin typeface="Arial" panose="020B0604020202020204" pitchFamily="34" charset="0"/>
                <a:ea typeface="ＭＳ Ｐゴシック" panose="020B0600070205080204" pitchFamily="34" charset="-128"/>
                <a:cs typeface="Arial" panose="020B0604020202020204" pitchFamily="34" charset="0"/>
              </a:rPr>
              <a:t>1–3</a:t>
            </a:r>
            <a:r>
              <a:rPr lang="en-US" altLang="en-US" sz="1300" i="1">
                <a:latin typeface="Arial" panose="020B0604020202020204" pitchFamily="34" charset="0"/>
                <a:ea typeface="ＭＳ Ｐゴシック" panose="020B0600070205080204" pitchFamily="34" charset="-128"/>
                <a:cs typeface="Arial" panose="020B0604020202020204" pitchFamily="34" charset="0"/>
              </a:rPr>
              <a:t> so let’s take a closer look at this topic…</a:t>
            </a:r>
          </a:p>
          <a:p>
            <a:endParaRPr lang="en-US" altLang="en-US" sz="1300" i="1">
              <a:latin typeface="Arial" panose="020B0604020202020204" pitchFamily="34" charset="0"/>
              <a:ea typeface="ＭＳ Ｐゴシック" panose="020B0600070205080204" pitchFamily="34" charset="-128"/>
              <a:cs typeface="Arial" panose="020B0604020202020204" pitchFamily="34" charset="0"/>
            </a:endParaRPr>
          </a:p>
          <a:p>
            <a:r>
              <a:rPr lang="en-US" altLang="en-US" sz="1100" b="1">
                <a:latin typeface="Arial" panose="020B0604020202020204" pitchFamily="34" charset="0"/>
                <a:ea typeface="ＭＳ Ｐゴシック" panose="020B0600070205080204" pitchFamily="34" charset="-128"/>
                <a:cs typeface="Arial" panose="020B0604020202020204" pitchFamily="34" charset="0"/>
              </a:rPr>
              <a:t>References</a:t>
            </a:r>
          </a:p>
          <a:p>
            <a:pPr>
              <a:buFont typeface="Calibri" panose="020F0502020204030204" pitchFamily="34" charset="0"/>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Alkhouri N et al. Gastroenterol Hepatol (NY) 2012;8(10): 661–668.</a:t>
            </a:r>
          </a:p>
          <a:p>
            <a:pPr>
              <a:buFont typeface="Calibri" panose="020F0502020204030204" pitchFamily="34" charset="0"/>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Grandison GA and Angulo P. Clin Liver Dis 2012;16(3):567–585.</a:t>
            </a:r>
          </a:p>
          <a:p>
            <a:pPr>
              <a:buFont typeface="Calibri" panose="020F0502020204030204" pitchFamily="34" charset="0"/>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Alkhouri N et al. Hepatology 2019; doi: 10.1002/hep4.1342.</a:t>
            </a:r>
          </a:p>
          <a:p>
            <a:endParaRPr lang="en-US" altLang="en-US" sz="1300" i="1">
              <a:latin typeface="Arial" panose="020B0604020202020204" pitchFamily="34" charset="0"/>
              <a:ea typeface="ＭＳ Ｐゴシック" panose="020B0600070205080204" pitchFamily="34" charset="-128"/>
              <a:cs typeface="Arial" panose="020B0604020202020204" pitchFamily="34" charset="0"/>
            </a:endParaRPr>
          </a:p>
        </p:txBody>
      </p:sp>
      <p:sp>
        <p:nvSpPr>
          <p:cNvPr id="92163" name="Slide Number Placeholder 3">
            <a:extLst>
              <a:ext uri="{FF2B5EF4-FFF2-40B4-BE49-F238E27FC236}">
                <a16:creationId xmlns:a16="http://schemas.microsoft.com/office/drawing/2014/main" id="{15ABD82F-3C54-39D2-97C4-89495EBAAA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2F6BF885-DBC1-7C44-A3B5-0DA51AFC9B76}" type="slidenum">
              <a:rPr lang="en-GB" altLang="en-US" smtClean="0"/>
              <a:pPr/>
              <a:t>28</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6099E32E-3EBA-25BD-7ECD-777EFB1225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D408E168-DF6E-E268-A645-A0C2259540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1">
                <a:ea typeface="ＭＳ Ｐゴシック" panose="020B0600070205080204" pitchFamily="34" charset="-128"/>
              </a:rPr>
              <a:t>NAFL, non-alcoholic fatty liver; NASH, non-alcoholic steatohepatitis; NAS, NAFLD Activity Score</a:t>
            </a:r>
          </a:p>
          <a:p>
            <a:endParaRPr lang="en-GB" altLang="en-US" i="1">
              <a:ea typeface="ＭＳ Ｐゴシック" panose="020B0600070205080204" pitchFamily="34" charset="-128"/>
            </a:endParaRPr>
          </a:p>
          <a:p>
            <a:r>
              <a:rPr lang="en-GB" altLang="en-US">
                <a:ea typeface="ＭＳ Ｐゴシック" panose="020B0600070205080204" pitchFamily="34" charset="-128"/>
              </a:rPr>
              <a:t>Image from Journal of Hepatology 2013 vol. 59 :131–137</a:t>
            </a:r>
            <a:endParaRPr lang="en-GB" altLang="en-US" i="1">
              <a:ea typeface="ＭＳ Ｐゴシック" panose="020B0600070205080204" pitchFamily="34" charset="-128"/>
            </a:endParaRPr>
          </a:p>
          <a:p>
            <a:endParaRPr lang="en-GB"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1EAA4716-6E93-70E3-9B9F-CAE7008938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636F1CF4-2107-B44A-8C3F-AA31657EC06F}" type="slidenum">
              <a:rPr lang="en-GB" altLang="en-US" smtClean="0"/>
              <a:pPr/>
              <a:t>29</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5271AB45-830A-25B2-B75E-8F74036B67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9DA136E-CBAC-9A59-F09E-AC6EC1437963}"/>
              </a:ext>
            </a:extLst>
          </p:cNvPr>
          <p:cNvSpPr>
            <a:spLocks noGrp="1"/>
          </p:cNvSpPr>
          <p:nvPr>
            <p:ph type="body" idx="1"/>
          </p:nvPr>
        </p:nvSpPr>
        <p:spPr/>
        <p:txBody>
          <a:bodyPr/>
          <a:lstStyle/>
          <a:p>
            <a:pPr defTabSz="1106973">
              <a:defRPr/>
            </a:pPr>
            <a:r>
              <a:rPr lang="en-US" sz="1300" i="1" dirty="0">
                <a:latin typeface="Arial" panose="020B0604020202020204" pitchFamily="34" charset="0"/>
                <a:cs typeface="Arial" panose="020B0604020202020204" pitchFamily="34" charset="0"/>
              </a:rPr>
              <a:t>Liver biopsy is valuable for its ability to stage fibrosis, which can predict patient outcomes.</a:t>
            </a:r>
            <a:r>
              <a:rPr lang="en-US" sz="1300" i="1" baseline="30000" dirty="0">
                <a:latin typeface="Arial" panose="020B0604020202020204" pitchFamily="34" charset="0"/>
                <a:cs typeface="Arial" panose="020B0604020202020204" pitchFamily="34" charset="0"/>
              </a:rPr>
              <a:t>1</a:t>
            </a:r>
          </a:p>
          <a:p>
            <a:pPr defTabSz="1106973">
              <a:defRPr/>
            </a:pPr>
            <a:endParaRPr lang="en-US" sz="1300" i="1" dirty="0">
              <a:latin typeface="Arial" panose="020B0604020202020204" pitchFamily="34" charset="0"/>
              <a:cs typeface="Arial" panose="020B0604020202020204" pitchFamily="34" charset="0"/>
            </a:endParaRPr>
          </a:p>
          <a:p>
            <a:pPr defTabSz="1106973">
              <a:defRPr/>
            </a:pPr>
            <a:r>
              <a:rPr lang="en-US" sz="1100" b="1" dirty="0">
                <a:latin typeface="Arial" panose="020B0604020202020204" pitchFamily="34" charset="0"/>
                <a:cs typeface="Arial" panose="020B0604020202020204" pitchFamily="34" charset="0"/>
              </a:rPr>
              <a:t>Reference</a:t>
            </a:r>
          </a:p>
          <a:p>
            <a:pPr marL="276743" indent="-276743" defTabSz="1106973">
              <a:buFont typeface="+mj-lt"/>
              <a:buAutoNum type="arabicPeriod"/>
              <a:defRPr/>
            </a:pPr>
            <a:r>
              <a:rPr lang="en-US" sz="1100" dirty="0">
                <a:latin typeface="Arial" panose="020B0604020202020204" pitchFamily="34" charset="0"/>
                <a:cs typeface="Arial" panose="020B0604020202020204" pitchFamily="34" charset="0"/>
              </a:rPr>
              <a:t>Hagström H et al. </a:t>
            </a:r>
            <a:r>
              <a:rPr lang="en-US" sz="1100" i="1" dirty="0">
                <a:latin typeface="Arial" panose="020B0604020202020204" pitchFamily="34" charset="0"/>
                <a:cs typeface="Arial" panose="020B0604020202020204" pitchFamily="34" charset="0"/>
              </a:rPr>
              <a:t>J Hepatol </a:t>
            </a:r>
            <a:r>
              <a:rPr lang="en-US" sz="1100" dirty="0">
                <a:latin typeface="Arial" panose="020B0604020202020204" pitchFamily="34" charset="0"/>
                <a:cs typeface="Arial" panose="020B0604020202020204" pitchFamily="34" charset="0"/>
              </a:rPr>
              <a:t>2017;67:1265</a:t>
            </a:r>
            <a:r>
              <a:rPr lang="en-GB" sz="1100" dirty="0">
                <a:latin typeface="Arial" panose="020B0604020202020204" pitchFamily="34" charset="0"/>
                <a:cs typeface="Arial" panose="020B0604020202020204" pitchFamily="34" charset="0"/>
              </a:rPr>
              <a:t> –1273. </a:t>
            </a:r>
            <a:endParaRPr lang="en-US" sz="1100" i="1" dirty="0">
              <a:latin typeface="Arial" panose="020B0604020202020204" pitchFamily="34" charset="0"/>
              <a:cs typeface="Arial" panose="020B0604020202020204" pitchFamily="34" charset="0"/>
            </a:endParaRPr>
          </a:p>
        </p:txBody>
      </p:sp>
      <p:sp>
        <p:nvSpPr>
          <p:cNvPr id="96259" name="Slide Number Placeholder 3">
            <a:extLst>
              <a:ext uri="{FF2B5EF4-FFF2-40B4-BE49-F238E27FC236}">
                <a16:creationId xmlns:a16="http://schemas.microsoft.com/office/drawing/2014/main" id="{DB325593-5646-1A48-B162-3F9945FCA7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50925509-8485-B444-A140-48E582933060}" type="slidenum">
              <a:rPr lang="en-GB" altLang="en-US" smtClean="0"/>
              <a:pPr/>
              <a:t>30</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4671F7CD-A21D-95D0-993A-A4853CCBBB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EC7161E5-A208-4351-5AB7-A84D82955F0E}"/>
              </a:ext>
            </a:extLst>
          </p:cNvPr>
          <p:cNvSpPr>
            <a:spLocks noGrp="1" noChangeArrowheads="1"/>
          </p:cNvSpPr>
          <p:nvPr>
            <p:ph type="body" idx="1"/>
          </p:nvPr>
        </p:nvSpPr>
        <p:spPr bwMode="auto">
          <a:xfrm>
            <a:off x="695325" y="4445000"/>
            <a:ext cx="5559425" cy="3871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300" i="1">
                <a:latin typeface="Arial" panose="020B0604020202020204" pitchFamily="34" charset="0"/>
                <a:ea typeface="ＭＳ Ｐゴシック" panose="020B0600070205080204" pitchFamily="34" charset="-128"/>
                <a:cs typeface="Arial" panose="020B0604020202020204" pitchFamily="34" charset="0"/>
              </a:rPr>
              <a:t>Non-invasive tests are increasingly being looked to as alternatives to biopsy. They offer many positive attributes</a:t>
            </a:r>
            <a:r>
              <a:rPr lang="en-GB" altLang="en-US" sz="1300" i="1" baseline="30000">
                <a:latin typeface="Arial" panose="020B0604020202020204" pitchFamily="34" charset="0"/>
                <a:ea typeface="ＭＳ Ｐゴシック" panose="020B0600070205080204" pitchFamily="34" charset="-128"/>
                <a:cs typeface="Arial" panose="020B0604020202020204" pitchFamily="34" charset="0"/>
              </a:rPr>
              <a:t>1–3   </a:t>
            </a:r>
            <a:r>
              <a:rPr lang="en-GB" altLang="en-US" sz="1300" i="1">
                <a:latin typeface="Arial" panose="020B0604020202020204" pitchFamily="34" charset="0"/>
                <a:ea typeface="ＭＳ Ｐゴシック" panose="020B0600070205080204" pitchFamily="34" charset="-128"/>
                <a:cs typeface="Arial" panose="020B0604020202020204" pitchFamily="34" charset="0"/>
              </a:rPr>
              <a:t>[...]; and as we’ll see the fibrosis stage determined by NITs is also predictive of mortality.</a:t>
            </a:r>
            <a:r>
              <a:rPr lang="en-GB" altLang="en-US" sz="1300" i="1" baseline="30000">
                <a:latin typeface="Arial" panose="020B0604020202020204" pitchFamily="34" charset="0"/>
                <a:ea typeface="ＭＳ Ｐゴシック" panose="020B0600070205080204" pitchFamily="34" charset="-128"/>
                <a:cs typeface="Arial" panose="020B0604020202020204" pitchFamily="34" charset="0"/>
              </a:rPr>
              <a:t>4,5 </a:t>
            </a:r>
            <a:r>
              <a:rPr lang="en-GB" altLang="en-US" sz="1300" i="1">
                <a:latin typeface="Arial" panose="020B0604020202020204" pitchFamily="34" charset="0"/>
                <a:ea typeface="ＭＳ Ｐゴシック" panose="020B0600070205080204" pitchFamily="34" charset="-128"/>
                <a:cs typeface="Arial" panose="020B0604020202020204" pitchFamily="34" charset="0"/>
              </a:rPr>
              <a:t>  </a:t>
            </a:r>
            <a:endParaRPr lang="en-GB" altLang="en-US" sz="1300" i="1" baseline="3000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1300" i="1">
              <a:latin typeface="Arial" panose="020B0604020202020204" pitchFamily="34" charset="0"/>
              <a:ea typeface="ＭＳ Ｐゴシック" panose="020B0600070205080204" pitchFamily="34" charset="-128"/>
              <a:cs typeface="Arial" panose="020B0604020202020204" pitchFamily="34" charset="0"/>
            </a:endParaRPr>
          </a:p>
          <a:p>
            <a:r>
              <a:rPr lang="en-GB" altLang="en-US" sz="1100" b="1">
                <a:latin typeface="Arial" panose="020B0604020202020204" pitchFamily="34" charset="0"/>
                <a:ea typeface="ＭＳ Ｐゴシック" panose="020B0600070205080204" pitchFamily="34" charset="-128"/>
                <a:cs typeface="Arial" panose="020B0604020202020204" pitchFamily="34" charset="0"/>
              </a:rPr>
              <a:t>References</a:t>
            </a:r>
          </a:p>
          <a:p>
            <a:pPr>
              <a:buFontTx/>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Tapper EB et al. </a:t>
            </a:r>
            <a:r>
              <a:rPr lang="en-GB" altLang="en-US" sz="1100" i="1">
                <a:latin typeface="Arial" panose="020B0604020202020204" pitchFamily="34" charset="0"/>
                <a:ea typeface="ＭＳ Ｐゴシック" panose="020B0600070205080204" pitchFamily="34" charset="-128"/>
                <a:cs typeface="Arial" panose="020B0604020202020204" pitchFamily="34" charset="0"/>
              </a:rPr>
              <a:t>Am J Gastroenterol </a:t>
            </a:r>
            <a:r>
              <a:rPr lang="en-GB" altLang="en-US" sz="1100">
                <a:latin typeface="Arial" panose="020B0604020202020204" pitchFamily="34" charset="0"/>
                <a:ea typeface="ＭＳ Ｐゴシック" panose="020B0600070205080204" pitchFamily="34" charset="-128"/>
                <a:cs typeface="Arial" panose="020B0604020202020204" pitchFamily="34" charset="0"/>
              </a:rPr>
              <a:t>2015; doi: 10.1038/ajg.2015.241. </a:t>
            </a:r>
          </a:p>
          <a:p>
            <a:pPr>
              <a:buFontTx/>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Lucero C et al. </a:t>
            </a:r>
            <a:r>
              <a:rPr lang="en-GB" altLang="en-US" sz="1100" i="1">
                <a:latin typeface="Arial" panose="020B0604020202020204" pitchFamily="34" charset="0"/>
                <a:ea typeface="ＭＳ Ｐゴシック" panose="020B0600070205080204" pitchFamily="34" charset="-128"/>
                <a:cs typeface="Arial" panose="020B0604020202020204" pitchFamily="34" charset="0"/>
              </a:rPr>
              <a:t>Gastroenterol Hepatol</a:t>
            </a:r>
            <a:r>
              <a:rPr lang="en-GB" altLang="en-US" sz="1100">
                <a:latin typeface="Arial" panose="020B0604020202020204" pitchFamily="34" charset="0"/>
                <a:ea typeface="ＭＳ Ｐゴシック" panose="020B0600070205080204" pitchFamily="34" charset="-128"/>
                <a:cs typeface="Arial" panose="020B0604020202020204" pitchFamily="34" charset="0"/>
              </a:rPr>
              <a:t> (N Y). 2016;12(1):33</a:t>
            </a:r>
            <a:r>
              <a:rPr lang="en-US" altLang="en-US" sz="1100">
                <a:latin typeface="Arial" panose="020B0604020202020204" pitchFamily="34" charset="0"/>
                <a:ea typeface="ＭＳ Ｐゴシック" panose="020B0600070205080204" pitchFamily="34" charset="-128"/>
                <a:cs typeface="Arial" panose="020B0604020202020204" pitchFamily="34" charset="0"/>
              </a:rPr>
              <a:t>–</a:t>
            </a:r>
            <a:r>
              <a:rPr lang="en-GB" altLang="en-US" sz="1100">
                <a:latin typeface="Arial" panose="020B0604020202020204" pitchFamily="34" charset="0"/>
                <a:ea typeface="ＭＳ Ｐゴシック" panose="020B0600070205080204" pitchFamily="34" charset="-128"/>
                <a:cs typeface="Arial" panose="020B0604020202020204" pitchFamily="34" charset="0"/>
              </a:rPr>
              <a:t>40. </a:t>
            </a:r>
          </a:p>
          <a:p>
            <a:pPr>
              <a:buFontTx/>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Leoni S et al. </a:t>
            </a:r>
            <a:r>
              <a:rPr lang="en-GB" altLang="en-US" sz="1100" i="1">
                <a:latin typeface="Arial" panose="020B0604020202020204" pitchFamily="34" charset="0"/>
                <a:ea typeface="ＭＳ Ｐゴシック" panose="020B0600070205080204" pitchFamily="34" charset="-128"/>
                <a:cs typeface="Arial" panose="020B0604020202020204" pitchFamily="34" charset="0"/>
              </a:rPr>
              <a:t>World J Gastroenterol </a:t>
            </a:r>
            <a:r>
              <a:rPr lang="en-GB" altLang="en-US" sz="1100">
                <a:latin typeface="Arial" panose="020B0604020202020204" pitchFamily="34" charset="0"/>
                <a:ea typeface="ＭＳ Ｐゴシック" panose="020B0600070205080204" pitchFamily="34" charset="-128"/>
                <a:cs typeface="Arial" panose="020B0604020202020204" pitchFamily="34" charset="0"/>
              </a:rPr>
              <a:t>2018; 24(30):3361</a:t>
            </a:r>
            <a:r>
              <a:rPr lang="en-US" altLang="en-US" sz="1100">
                <a:latin typeface="Arial" panose="020B0604020202020204" pitchFamily="34" charset="0"/>
                <a:ea typeface="ＭＳ Ｐゴシック" panose="020B0600070205080204" pitchFamily="34" charset="-128"/>
                <a:cs typeface="Arial" panose="020B0604020202020204" pitchFamily="34" charset="0"/>
              </a:rPr>
              <a:t>–</a:t>
            </a:r>
            <a:r>
              <a:rPr lang="en-GB" altLang="en-US" sz="1100">
                <a:latin typeface="Arial" panose="020B0604020202020204" pitchFamily="34" charset="0"/>
                <a:ea typeface="ＭＳ Ｐゴシック" panose="020B0600070205080204" pitchFamily="34" charset="-128"/>
                <a:cs typeface="Arial" panose="020B0604020202020204" pitchFamily="34" charset="0"/>
              </a:rPr>
              <a:t>3373. </a:t>
            </a:r>
          </a:p>
          <a:p>
            <a:pPr>
              <a:buFontTx/>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Angulo P et al. </a:t>
            </a:r>
            <a:r>
              <a:rPr lang="en-GB" altLang="en-US" sz="1100" i="1">
                <a:latin typeface="Arial" panose="020B0604020202020204" pitchFamily="34" charset="0"/>
                <a:ea typeface="ＭＳ Ｐゴシック" panose="020B0600070205080204" pitchFamily="34" charset="-128"/>
                <a:cs typeface="Arial" panose="020B0604020202020204" pitchFamily="34" charset="0"/>
              </a:rPr>
              <a:t>Gastroenterology </a:t>
            </a:r>
            <a:r>
              <a:rPr lang="en-GB" altLang="en-US" sz="1100">
                <a:latin typeface="Arial" panose="020B0604020202020204" pitchFamily="34" charset="0"/>
                <a:ea typeface="ＭＳ Ｐゴシック" panose="020B0600070205080204" pitchFamily="34" charset="-128"/>
                <a:cs typeface="Arial" panose="020B0604020202020204" pitchFamily="34" charset="0"/>
              </a:rPr>
              <a:t>2013;145:782–789. </a:t>
            </a:r>
          </a:p>
          <a:p>
            <a:pPr>
              <a:buFontTx/>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Boursier J et al. </a:t>
            </a:r>
            <a:r>
              <a:rPr lang="en-GB" altLang="en-US" sz="1100" i="1">
                <a:latin typeface="Arial" panose="020B0604020202020204" pitchFamily="34" charset="0"/>
                <a:ea typeface="ＭＳ Ｐゴシック" panose="020B0600070205080204" pitchFamily="34" charset="-128"/>
                <a:cs typeface="Arial" panose="020B0604020202020204" pitchFamily="34" charset="0"/>
              </a:rPr>
              <a:t>J Hepatol </a:t>
            </a:r>
            <a:r>
              <a:rPr lang="en-GB" altLang="en-US" sz="1100">
                <a:latin typeface="Arial" panose="020B0604020202020204" pitchFamily="34" charset="0"/>
                <a:ea typeface="ＭＳ Ｐゴシック" panose="020B0600070205080204" pitchFamily="34" charset="-128"/>
                <a:cs typeface="Arial" panose="020B0604020202020204" pitchFamily="34" charset="0"/>
              </a:rPr>
              <a:t>2016;65(3):570–578.</a:t>
            </a:r>
            <a:endParaRPr lang="en-GB" altLang="en-US" sz="1100" i="1">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1300">
              <a:latin typeface="Arial" panose="020B0604020202020204" pitchFamily="34" charset="0"/>
              <a:ea typeface="ＭＳ Ｐゴシック" panose="020B0600070205080204" pitchFamily="34" charset="-128"/>
              <a:cs typeface="Arial" panose="020B0604020202020204" pitchFamily="34" charset="0"/>
            </a:endParaRPr>
          </a:p>
          <a:p>
            <a:endParaRPr lang="en-GB" altLang="en-US" i="1" baseline="30000">
              <a:ea typeface="ＭＳ Ｐゴシック" panose="020B0600070205080204" pitchFamily="34" charset="-128"/>
              <a:cs typeface="Arial" panose="020B0604020202020204" pitchFamily="34" charset="0"/>
            </a:endParaRPr>
          </a:p>
        </p:txBody>
      </p:sp>
      <p:sp>
        <p:nvSpPr>
          <p:cNvPr id="98307" name="Slide Number Placeholder 3">
            <a:extLst>
              <a:ext uri="{FF2B5EF4-FFF2-40B4-BE49-F238E27FC236}">
                <a16:creationId xmlns:a16="http://schemas.microsoft.com/office/drawing/2014/main" id="{799EA0E8-7E0B-7937-0672-55CD200EC2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ea typeface="ＭＳ Ｐゴシック" panose="020B0600070205080204" pitchFamily="34" charset="-128"/>
              </a:defRPr>
            </a:lvl1pPr>
            <a:lvl2pPr marL="742950" indent="-285750" defTabSz="923925">
              <a:defRPr>
                <a:solidFill>
                  <a:schemeClr val="tx1"/>
                </a:solidFill>
                <a:latin typeface="Garamond" panose="02020404030301010803" pitchFamily="18" charset="0"/>
                <a:ea typeface="ＭＳ Ｐゴシック" panose="020B0600070205080204" pitchFamily="34" charset="-128"/>
              </a:defRPr>
            </a:lvl2pPr>
            <a:lvl3pPr marL="1143000" indent="-228600" defTabSz="923925">
              <a:defRPr>
                <a:solidFill>
                  <a:schemeClr val="tx1"/>
                </a:solidFill>
                <a:latin typeface="Garamond" panose="02020404030301010803" pitchFamily="18" charset="0"/>
                <a:ea typeface="ＭＳ Ｐゴシック" panose="020B0600070205080204" pitchFamily="34" charset="-128"/>
              </a:defRPr>
            </a:lvl3pPr>
            <a:lvl4pPr marL="1600200" indent="-228600" defTabSz="923925">
              <a:defRPr>
                <a:solidFill>
                  <a:schemeClr val="tx1"/>
                </a:solidFill>
                <a:latin typeface="Garamond" panose="02020404030301010803" pitchFamily="18" charset="0"/>
                <a:ea typeface="ＭＳ Ｐゴシック" panose="020B0600070205080204" pitchFamily="34" charset="-128"/>
              </a:defRPr>
            </a:lvl4pPr>
            <a:lvl5pPr marL="2057400" indent="-228600" defTabSz="923925">
              <a:defRPr>
                <a:solidFill>
                  <a:schemeClr val="tx1"/>
                </a:solidFill>
                <a:latin typeface="Garamond" panose="02020404030301010803" pitchFamily="18" charset="0"/>
                <a:ea typeface="ＭＳ Ｐゴシック" panose="020B0600070205080204" pitchFamily="34" charset="-128"/>
              </a:defRPr>
            </a:lvl5pPr>
            <a:lvl6pPr marL="2514600" indent="-228600" defTabSz="923925"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923925"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923925"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923925"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CBA8916D-9734-3E43-B4D6-4FFC14D929BF}" type="slidenum">
              <a:rPr lang="en-GB" altLang="en-US" smtClean="0">
                <a:solidFill>
                  <a:srgbClr val="000000"/>
                </a:solidFill>
                <a:latin typeface="Calibri" panose="020F0502020204030204" pitchFamily="34" charset="0"/>
              </a:rPr>
              <a:pPr/>
              <a:t>31</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A61B9A4F-8EFA-77FD-F26D-D888B784F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3EB64B2-5214-B0D0-75F0-64E15D49EF55}"/>
              </a:ext>
            </a:extLst>
          </p:cNvPr>
          <p:cNvSpPr>
            <a:spLocks noGrp="1"/>
          </p:cNvSpPr>
          <p:nvPr>
            <p:ph type="body" idx="1"/>
          </p:nvPr>
        </p:nvSpPr>
        <p:spPr/>
        <p:txBody>
          <a:bodyPr/>
          <a:lstStyle/>
          <a:p>
            <a:pPr defTabSz="1106973">
              <a:defRPr/>
            </a:pPr>
            <a:r>
              <a:rPr lang="en-US" sz="1300" i="1" dirty="0">
                <a:latin typeface="Arial" panose="020B0604020202020204" pitchFamily="34" charset="0"/>
                <a:cs typeface="Arial" panose="020B0604020202020204" pitchFamily="34" charset="0"/>
              </a:rPr>
              <a:t>The potential and prognostic value of NITs has further been recognized by the guidelines as well.</a:t>
            </a:r>
            <a:r>
              <a:rPr lang="en-US" sz="1300" i="1" baseline="30000" dirty="0">
                <a:latin typeface="Arial" panose="020B0604020202020204" pitchFamily="34" charset="0"/>
                <a:cs typeface="Arial" panose="020B0604020202020204" pitchFamily="34" charset="0"/>
              </a:rPr>
              <a:t>1</a:t>
            </a:r>
            <a:r>
              <a:rPr lang="en-GB" sz="1300" i="1" baseline="30000" dirty="0">
                <a:latin typeface="Arial" panose="020B0604020202020204" pitchFamily="34" charset="0"/>
                <a:cs typeface="Arial" panose="020B0604020202020204" pitchFamily="34" charset="0"/>
              </a:rPr>
              <a:t>–3</a:t>
            </a:r>
          </a:p>
          <a:p>
            <a:pPr defTabSz="1106973">
              <a:defRPr/>
            </a:pPr>
            <a:endParaRPr lang="en-GB" sz="1100" i="1" dirty="0">
              <a:latin typeface="Arial" panose="020B0604020202020204" pitchFamily="34" charset="0"/>
              <a:cs typeface="Arial" panose="020B0604020202020204" pitchFamily="34" charset="0"/>
            </a:endParaRPr>
          </a:p>
          <a:p>
            <a:pPr defTabSz="1106973">
              <a:defRPr/>
            </a:pPr>
            <a:r>
              <a:rPr lang="en-US" sz="1100" b="1" dirty="0">
                <a:latin typeface="Arial" panose="020B0604020202020204" pitchFamily="34" charset="0"/>
                <a:cs typeface="Arial" panose="020B0604020202020204" pitchFamily="34" charset="0"/>
              </a:rPr>
              <a:t>References</a:t>
            </a:r>
          </a:p>
          <a:p>
            <a:pPr marL="276743" indent="-276743" defTabSz="1106973">
              <a:buFontTx/>
              <a:buAutoNum type="arabicPeriod"/>
              <a:defRPr/>
            </a:pPr>
            <a:r>
              <a:rPr lang="en-GB" sz="1100" dirty="0">
                <a:latin typeface="Arial" panose="020B0604020202020204" pitchFamily="34" charset="0"/>
                <a:cs typeface="Arial" panose="020B0604020202020204" pitchFamily="34" charset="0"/>
              </a:rPr>
              <a:t>Chalasani N et al. </a:t>
            </a:r>
            <a:r>
              <a:rPr lang="en-GB" sz="1100" i="1" dirty="0">
                <a:latin typeface="Arial" panose="020B0604020202020204" pitchFamily="34" charset="0"/>
                <a:cs typeface="Arial" panose="020B0604020202020204" pitchFamily="34" charset="0"/>
              </a:rPr>
              <a:t>Hepatology</a:t>
            </a:r>
            <a:r>
              <a:rPr lang="en-GB" sz="1100" dirty="0">
                <a:latin typeface="Arial" panose="020B0604020202020204" pitchFamily="34" charset="0"/>
                <a:cs typeface="Arial" panose="020B0604020202020204" pitchFamily="34" charset="0"/>
              </a:rPr>
              <a:t> 2018;67(1):328</a:t>
            </a:r>
            <a:r>
              <a:rPr lang="en-US" sz="1100" dirty="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357</a:t>
            </a:r>
            <a:r>
              <a:rPr lang="en-US" sz="1100" dirty="0">
                <a:latin typeface="Arial" panose="020B0604020202020204" pitchFamily="34" charset="0"/>
                <a:cs typeface="Arial" panose="020B0604020202020204" pitchFamily="34" charset="0"/>
              </a:rPr>
              <a:t>. </a:t>
            </a:r>
          </a:p>
          <a:p>
            <a:pPr marL="276743" indent="-276743" defTabSz="1106973">
              <a:buFontTx/>
              <a:buAutoNum type="arabicPeriod"/>
              <a:defRPr/>
            </a:pPr>
            <a:r>
              <a:rPr lang="en-US" sz="1100" dirty="0">
                <a:latin typeface="Arial" panose="020B0604020202020204" pitchFamily="34" charset="0"/>
                <a:cs typeface="Arial" panose="020B0604020202020204" pitchFamily="34" charset="0"/>
              </a:rPr>
              <a:t>EASL-EASD-EASO. </a:t>
            </a:r>
            <a:r>
              <a:rPr lang="en-US" sz="1100" i="1" dirty="0">
                <a:latin typeface="Arial" panose="020B0604020202020204" pitchFamily="34" charset="0"/>
                <a:cs typeface="Arial" panose="020B0604020202020204" pitchFamily="34" charset="0"/>
              </a:rPr>
              <a:t>J Hepatol </a:t>
            </a:r>
            <a:r>
              <a:rPr lang="en-US" sz="1100" dirty="0">
                <a:latin typeface="Arial" panose="020B0604020202020204" pitchFamily="34" charset="0"/>
                <a:cs typeface="Arial" panose="020B0604020202020204" pitchFamily="34" charset="0"/>
              </a:rPr>
              <a:t>2016;64:1388–1402. </a:t>
            </a:r>
          </a:p>
          <a:p>
            <a:pPr marL="276743" indent="-276743" defTabSz="1106973">
              <a:buFontTx/>
              <a:buAutoNum type="arabicPeriod"/>
              <a:defRPr/>
            </a:pPr>
            <a:r>
              <a:rPr lang="en-US" sz="1100" dirty="0">
                <a:latin typeface="Arial" panose="020B0604020202020204" pitchFamily="34" charset="0"/>
                <a:cs typeface="Arial" panose="020B0604020202020204" pitchFamily="34" charset="0"/>
              </a:rPr>
              <a:t>EASL-ALEH. </a:t>
            </a:r>
            <a:r>
              <a:rPr lang="en-US" sz="1100" i="1" dirty="0">
                <a:latin typeface="Arial" panose="020B0604020202020204" pitchFamily="34" charset="0"/>
                <a:cs typeface="Arial" panose="020B0604020202020204" pitchFamily="34" charset="0"/>
              </a:rPr>
              <a:t>J Hepatol </a:t>
            </a:r>
            <a:r>
              <a:rPr lang="en-US" sz="1100" dirty="0">
                <a:latin typeface="Arial" panose="020B0604020202020204" pitchFamily="34" charset="0"/>
                <a:cs typeface="Arial" panose="020B0604020202020204" pitchFamily="34" charset="0"/>
              </a:rPr>
              <a:t>2015;63:237–264.</a:t>
            </a:r>
            <a:endParaRPr lang="en-GB" sz="1100" dirty="0">
              <a:latin typeface="Arial" panose="020B0604020202020204" pitchFamily="34" charset="0"/>
              <a:cs typeface="Arial" panose="020B0604020202020204" pitchFamily="34" charset="0"/>
            </a:endParaRPr>
          </a:p>
          <a:p>
            <a:pPr defTabSz="1106973">
              <a:defRPr/>
            </a:pPr>
            <a:endParaRPr lang="en-US" sz="1300" i="1" dirty="0">
              <a:latin typeface="Arial" panose="020B0604020202020204" pitchFamily="34" charset="0"/>
              <a:cs typeface="Arial" panose="020B0604020202020204" pitchFamily="34" charset="0"/>
            </a:endParaRPr>
          </a:p>
        </p:txBody>
      </p:sp>
      <p:sp>
        <p:nvSpPr>
          <p:cNvPr id="100355" name="Slide Number Placeholder 3">
            <a:extLst>
              <a:ext uri="{FF2B5EF4-FFF2-40B4-BE49-F238E27FC236}">
                <a16:creationId xmlns:a16="http://schemas.microsoft.com/office/drawing/2014/main" id="{17A9D32E-B02D-BAF1-BE03-2134BDE162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6488">
              <a:defRPr>
                <a:solidFill>
                  <a:schemeClr val="tx1"/>
                </a:solidFill>
                <a:latin typeface="Garamond" panose="02020404030301010803" pitchFamily="18" charset="0"/>
                <a:ea typeface="ＭＳ Ｐゴシック" panose="020B0600070205080204" pitchFamily="34" charset="-128"/>
              </a:defRPr>
            </a:lvl1pPr>
            <a:lvl2pPr marL="742950" indent="-285750" defTabSz="1106488">
              <a:defRPr>
                <a:solidFill>
                  <a:schemeClr val="tx1"/>
                </a:solidFill>
                <a:latin typeface="Garamond" panose="02020404030301010803" pitchFamily="18" charset="0"/>
                <a:ea typeface="ＭＳ Ｐゴシック" panose="020B0600070205080204" pitchFamily="34" charset="-128"/>
              </a:defRPr>
            </a:lvl2pPr>
            <a:lvl3pPr marL="1143000" indent="-228600" defTabSz="1106488">
              <a:defRPr>
                <a:solidFill>
                  <a:schemeClr val="tx1"/>
                </a:solidFill>
                <a:latin typeface="Garamond" panose="02020404030301010803" pitchFamily="18" charset="0"/>
                <a:ea typeface="ＭＳ Ｐゴシック" panose="020B0600070205080204" pitchFamily="34" charset="-128"/>
              </a:defRPr>
            </a:lvl3pPr>
            <a:lvl4pPr marL="1600200" indent="-228600" defTabSz="1106488">
              <a:defRPr>
                <a:solidFill>
                  <a:schemeClr val="tx1"/>
                </a:solidFill>
                <a:latin typeface="Garamond" panose="02020404030301010803" pitchFamily="18" charset="0"/>
                <a:ea typeface="ＭＳ Ｐゴシック" panose="020B0600070205080204" pitchFamily="34" charset="-128"/>
              </a:defRPr>
            </a:lvl4pPr>
            <a:lvl5pPr marL="2057400" indent="-228600" defTabSz="1106488">
              <a:defRPr>
                <a:solidFill>
                  <a:schemeClr val="tx1"/>
                </a:solidFill>
                <a:latin typeface="Garamond" panose="02020404030301010803" pitchFamily="18" charset="0"/>
                <a:ea typeface="ＭＳ Ｐゴシック" panose="020B0600070205080204" pitchFamily="34" charset="-128"/>
              </a:defRPr>
            </a:lvl5pPr>
            <a:lvl6pPr marL="2514600" indent="-228600" defTabSz="11064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11064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11064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11064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398E677F-58AF-354D-9CAE-A1D491782EB8}" type="slidenum">
              <a:rPr lang="en-GB" altLang="en-US" smtClean="0">
                <a:solidFill>
                  <a:srgbClr val="000000"/>
                </a:solidFill>
                <a:latin typeface="Calibri" panose="020F0502020204030204" pitchFamily="34" charset="0"/>
              </a:rPr>
              <a:pPr/>
              <a:t>32</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E626540A-BA56-27AD-CA79-C8A5867CAA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227460C9-2E40-F199-031E-9875325808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B8494E5F-2144-FCD3-5A34-A78C9DD22515}"/>
              </a:ext>
            </a:extLst>
          </p:cNvPr>
          <p:cNvSpPr>
            <a:spLocks noGrp="1"/>
          </p:cNvSpPr>
          <p:nvPr>
            <p:ph type="sldNum" sz="quarter" idx="5"/>
          </p:nvPr>
        </p:nvSpPr>
        <p:spPr/>
        <p:txBody>
          <a:bodyPr/>
          <a:lstStyle/>
          <a:p>
            <a:pPr defTabSz="916515">
              <a:defRPr/>
            </a:pPr>
            <a:fld id="{53038385-EA5E-4F4D-B7FC-139D2076C81F}" type="slidenum">
              <a:rPr lang="en-US" smtClean="0">
                <a:solidFill>
                  <a:srgbClr val="000000"/>
                </a:solidFill>
                <a:latin typeface="Times New Roman" pitchFamily="18" charset="0"/>
                <a:ea typeface="+mn-ea"/>
              </a:rPr>
              <a:pPr defTabSz="916515">
                <a:defRPr/>
              </a:pPr>
              <a:t>10</a:t>
            </a:fld>
            <a:endParaRPr lang="en-US">
              <a:solidFill>
                <a:srgbClr val="000000"/>
              </a:solidFill>
              <a:latin typeface="Times New Roman" pitchFamily="18" charset="0"/>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7C58C19A-CE34-418E-6A13-769DC9C539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a:extLst>
              <a:ext uri="{FF2B5EF4-FFF2-40B4-BE49-F238E27FC236}">
                <a16:creationId xmlns:a16="http://schemas.microsoft.com/office/drawing/2014/main" id="{C46A1209-CCA2-F7A1-B5BE-A457935D66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106488"/>
            <a:r>
              <a:rPr lang="en-US" altLang="en-US" sz="1300" i="1">
                <a:latin typeface="Arial" panose="020B0604020202020204" pitchFamily="34" charset="0"/>
                <a:ea typeface="ＭＳ Ｐゴシック" panose="020B0600070205080204" pitchFamily="34" charset="-128"/>
                <a:cs typeface="Arial" panose="020B0604020202020204" pitchFamily="34" charset="0"/>
              </a:rPr>
              <a:t>These are a few of the more common NITs in use today. We’re going to go into a deeper discussion on a few of them…</a:t>
            </a:r>
          </a:p>
        </p:txBody>
      </p:sp>
      <p:sp>
        <p:nvSpPr>
          <p:cNvPr id="102403" name="Slide Number Placeholder 3">
            <a:extLst>
              <a:ext uri="{FF2B5EF4-FFF2-40B4-BE49-F238E27FC236}">
                <a16:creationId xmlns:a16="http://schemas.microsoft.com/office/drawing/2014/main" id="{D60D266C-F9D6-2629-D9A1-AD4D1642DC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6488">
              <a:defRPr>
                <a:solidFill>
                  <a:schemeClr val="tx1"/>
                </a:solidFill>
                <a:latin typeface="Garamond" panose="02020404030301010803" pitchFamily="18" charset="0"/>
                <a:ea typeface="ＭＳ Ｐゴシック" panose="020B0600070205080204" pitchFamily="34" charset="-128"/>
              </a:defRPr>
            </a:lvl1pPr>
            <a:lvl2pPr marL="742950" indent="-285750" defTabSz="1106488">
              <a:defRPr>
                <a:solidFill>
                  <a:schemeClr val="tx1"/>
                </a:solidFill>
                <a:latin typeface="Garamond" panose="02020404030301010803" pitchFamily="18" charset="0"/>
                <a:ea typeface="ＭＳ Ｐゴシック" panose="020B0600070205080204" pitchFamily="34" charset="-128"/>
              </a:defRPr>
            </a:lvl2pPr>
            <a:lvl3pPr marL="1143000" indent="-228600" defTabSz="1106488">
              <a:defRPr>
                <a:solidFill>
                  <a:schemeClr val="tx1"/>
                </a:solidFill>
                <a:latin typeface="Garamond" panose="02020404030301010803" pitchFamily="18" charset="0"/>
                <a:ea typeface="ＭＳ Ｐゴシック" panose="020B0600070205080204" pitchFamily="34" charset="-128"/>
              </a:defRPr>
            </a:lvl3pPr>
            <a:lvl4pPr marL="1600200" indent="-228600" defTabSz="1106488">
              <a:defRPr>
                <a:solidFill>
                  <a:schemeClr val="tx1"/>
                </a:solidFill>
                <a:latin typeface="Garamond" panose="02020404030301010803" pitchFamily="18" charset="0"/>
                <a:ea typeface="ＭＳ Ｐゴシック" panose="020B0600070205080204" pitchFamily="34" charset="-128"/>
              </a:defRPr>
            </a:lvl4pPr>
            <a:lvl5pPr marL="2057400" indent="-228600" defTabSz="1106488">
              <a:defRPr>
                <a:solidFill>
                  <a:schemeClr val="tx1"/>
                </a:solidFill>
                <a:latin typeface="Garamond" panose="02020404030301010803" pitchFamily="18" charset="0"/>
                <a:ea typeface="ＭＳ Ｐゴシック" panose="020B0600070205080204" pitchFamily="34" charset="-128"/>
              </a:defRPr>
            </a:lvl5pPr>
            <a:lvl6pPr marL="2514600" indent="-228600" defTabSz="11064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11064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11064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1106488"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69B7506B-E5E8-3C4E-93C0-6A53143B53F1}" type="slidenum">
              <a:rPr lang="en-GB" altLang="en-US" sz="1500" smtClean="0">
                <a:solidFill>
                  <a:srgbClr val="000000"/>
                </a:solidFill>
                <a:latin typeface="Calibri" panose="020F0502020204030204" pitchFamily="34" charset="0"/>
              </a:rPr>
              <a:pPr/>
              <a:t>33</a:t>
            </a:fld>
            <a:endParaRPr lang="en-GB" altLang="en-US" sz="1500">
              <a:solidFill>
                <a:srgbClr val="000000"/>
              </a:solidFill>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641371B5-461A-CA51-6A57-9A226689BF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a:extLst>
              <a:ext uri="{FF2B5EF4-FFF2-40B4-BE49-F238E27FC236}">
                <a16:creationId xmlns:a16="http://schemas.microsoft.com/office/drawing/2014/main" id="{3047A753-7050-9E22-A908-93E0C07AD2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105475" name="Slide Number Placeholder 3">
            <a:extLst>
              <a:ext uri="{FF2B5EF4-FFF2-40B4-BE49-F238E27FC236}">
                <a16:creationId xmlns:a16="http://schemas.microsoft.com/office/drawing/2014/main" id="{CF8993FC-A824-D01B-AB38-2881564DB1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4F986B99-2823-D04B-A979-156852D33530}" type="slidenum">
              <a:rPr lang="en-GB" altLang="en-US" smtClean="0"/>
              <a:pPr/>
              <a:t>35</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6DF091B2-1762-60C1-FD15-7994858A1E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F018923-38AD-8221-A183-AB661898BE8D}"/>
              </a:ext>
            </a:extLst>
          </p:cNvPr>
          <p:cNvSpPr>
            <a:spLocks noGrp="1"/>
          </p:cNvSpPr>
          <p:nvPr>
            <p:ph type="body" idx="1"/>
          </p:nvPr>
        </p:nvSpPr>
        <p:spPr/>
        <p:txBody>
          <a:bodyPr/>
          <a:lstStyle/>
          <a:p>
            <a:pPr>
              <a:defRPr/>
            </a:pPr>
            <a:r>
              <a:rPr lang="en-GB" sz="1300" i="1" dirty="0">
                <a:latin typeface="Arial" panose="020B0604020202020204" pitchFamily="34" charset="0"/>
                <a:cs typeface="Arial" panose="020B0604020202020204" pitchFamily="34" charset="0"/>
              </a:rPr>
              <a:t>That’s just a few of the tests. All tests have limitations, for NITs, it’s the number of patients who fall into the “indeterminate” area…</a:t>
            </a:r>
            <a:r>
              <a:rPr lang="en-GB" sz="1300" i="1" baseline="30000" dirty="0">
                <a:latin typeface="Arial" panose="020B0604020202020204" pitchFamily="34" charset="0"/>
                <a:cs typeface="Arial" panose="020B0604020202020204" pitchFamily="34" charset="0"/>
              </a:rPr>
              <a:t>1,2</a:t>
            </a:r>
          </a:p>
          <a:p>
            <a:pPr>
              <a:defRPr/>
            </a:pPr>
            <a:endParaRPr lang="en-GB" sz="1300" i="1" dirty="0">
              <a:latin typeface="Arial" panose="020B0604020202020204" pitchFamily="34" charset="0"/>
              <a:cs typeface="Arial" panose="020B0604020202020204" pitchFamily="34" charset="0"/>
            </a:endParaRPr>
          </a:p>
          <a:p>
            <a:pPr>
              <a:defRPr/>
            </a:pPr>
            <a:r>
              <a:rPr lang="en-US" sz="1100" b="1" dirty="0">
                <a:latin typeface="Arial" panose="020B0604020202020204" pitchFamily="34" charset="0"/>
                <a:cs typeface="Arial" panose="020B0604020202020204" pitchFamily="34" charset="0"/>
              </a:rPr>
              <a:t>References</a:t>
            </a:r>
          </a:p>
          <a:p>
            <a:pPr marL="276743" indent="-276743">
              <a:buFontTx/>
              <a:buAutoNum type="arabicPeriod"/>
              <a:defRPr/>
            </a:pPr>
            <a:r>
              <a:rPr lang="en-GB" sz="1100" dirty="0">
                <a:latin typeface="Arial" panose="020B0604020202020204" pitchFamily="34" charset="0"/>
                <a:cs typeface="Arial" panose="020B0604020202020204" pitchFamily="34" charset="0"/>
              </a:rPr>
              <a:t>Alkhouri N et al. </a:t>
            </a:r>
            <a:r>
              <a:rPr lang="en-GB" sz="1100" i="1" dirty="0">
                <a:latin typeface="Arial" panose="020B0604020202020204" pitchFamily="34" charset="0"/>
                <a:cs typeface="Arial" panose="020B0604020202020204" pitchFamily="34" charset="0"/>
              </a:rPr>
              <a:t>Gastroenterol Hepatol</a:t>
            </a:r>
            <a:r>
              <a:rPr lang="en-GB" sz="1100" dirty="0">
                <a:latin typeface="Arial" panose="020B0604020202020204" pitchFamily="34" charset="0"/>
                <a:cs typeface="Arial" panose="020B0604020202020204" pitchFamily="34" charset="0"/>
              </a:rPr>
              <a:t> (NY) 2012;8(10): 661–668. </a:t>
            </a:r>
          </a:p>
          <a:p>
            <a:pPr marL="276743" indent="-276743">
              <a:buFontTx/>
              <a:buAutoNum type="arabicPeriod"/>
              <a:defRPr/>
            </a:pPr>
            <a:r>
              <a:rPr lang="en-GB" sz="1100" dirty="0">
                <a:latin typeface="Arial" panose="020B0604020202020204" pitchFamily="34" charset="0"/>
                <a:cs typeface="Arial" panose="020B0604020202020204" pitchFamily="34" charset="0"/>
              </a:rPr>
              <a:t>Grandison GA and Angulo P. </a:t>
            </a:r>
            <a:r>
              <a:rPr lang="en-GB" sz="1100" i="1" dirty="0">
                <a:latin typeface="Arial" panose="020B0604020202020204" pitchFamily="34" charset="0"/>
                <a:cs typeface="Arial" panose="020B0604020202020204" pitchFamily="34" charset="0"/>
              </a:rPr>
              <a:t>Clin Liver Dis </a:t>
            </a:r>
            <a:r>
              <a:rPr lang="en-GB" sz="1100" dirty="0">
                <a:latin typeface="Arial" panose="020B0604020202020204" pitchFamily="34" charset="0"/>
                <a:cs typeface="Arial" panose="020B0604020202020204" pitchFamily="34" charset="0"/>
              </a:rPr>
              <a:t>2012;16(3):567–585.</a:t>
            </a:r>
            <a:endParaRPr lang="en-GB" sz="1100" i="1" dirty="0">
              <a:latin typeface="Arial" panose="020B0604020202020204" pitchFamily="34" charset="0"/>
              <a:cs typeface="Arial" panose="020B0604020202020204" pitchFamily="34" charset="0"/>
            </a:endParaRPr>
          </a:p>
        </p:txBody>
      </p:sp>
      <p:sp>
        <p:nvSpPr>
          <p:cNvPr id="107523" name="Slide Number Placeholder 3">
            <a:extLst>
              <a:ext uri="{FF2B5EF4-FFF2-40B4-BE49-F238E27FC236}">
                <a16:creationId xmlns:a16="http://schemas.microsoft.com/office/drawing/2014/main" id="{4764F0DF-F660-892D-AB88-8FACC4B5E4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57BD94DD-4A65-9C4A-B820-056CA6649117}" type="slidenum">
              <a:rPr lang="en-GB" altLang="en-US" smtClean="0"/>
              <a:pPr/>
              <a:t>36</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id="{9D0C5491-7B5C-47D3-9946-BA11BD8C0C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a:extLst>
              <a:ext uri="{FF2B5EF4-FFF2-40B4-BE49-F238E27FC236}">
                <a16:creationId xmlns:a16="http://schemas.microsoft.com/office/drawing/2014/main" id="{ABA05F62-70E2-4C8C-B216-D4BDD75C05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i="1">
                <a:latin typeface="Arial" panose="020B0604020202020204" pitchFamily="34" charset="0"/>
                <a:ea typeface="ＭＳ Ｐゴシック" panose="020B0600070205080204" pitchFamily="34" charset="-128"/>
                <a:cs typeface="Arial" panose="020B0604020202020204" pitchFamily="34" charset="0"/>
              </a:rPr>
              <a:t>And one of the ways to address this is to use NITs sequentially…</a:t>
            </a:r>
            <a:r>
              <a:rPr lang="en-US" altLang="en-US" sz="1300" i="1" baseline="30000">
                <a:latin typeface="Arial" panose="020B0604020202020204" pitchFamily="34" charset="0"/>
                <a:ea typeface="ＭＳ Ｐゴシック" panose="020B0600070205080204" pitchFamily="34" charset="-128"/>
                <a:cs typeface="Arial" panose="020B0604020202020204" pitchFamily="34" charset="0"/>
              </a:rPr>
              <a:t>1,2</a:t>
            </a:r>
            <a:r>
              <a:rPr lang="en-US" altLang="en-US" sz="1300" i="1">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sz="1300" i="1">
              <a:latin typeface="Arial" panose="020B0604020202020204" pitchFamily="34" charset="0"/>
              <a:ea typeface="ＭＳ Ｐゴシック" panose="020B0600070205080204" pitchFamily="34" charset="-128"/>
              <a:cs typeface="Arial" panose="020B0604020202020204" pitchFamily="34" charset="0"/>
            </a:endParaRPr>
          </a:p>
          <a:p>
            <a:r>
              <a:rPr lang="en-GB" altLang="en-US" sz="1100" b="1">
                <a:latin typeface="Arial" panose="020B0604020202020204" pitchFamily="34" charset="0"/>
                <a:ea typeface="ＭＳ Ｐゴシック" panose="020B0600070205080204" pitchFamily="34" charset="-128"/>
                <a:cs typeface="Arial" panose="020B0604020202020204" pitchFamily="34" charset="0"/>
              </a:rPr>
              <a:t>References</a:t>
            </a:r>
          </a:p>
          <a:p>
            <a:pPr>
              <a:buFontTx/>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Younossi ZM et al. </a:t>
            </a:r>
            <a:r>
              <a:rPr lang="en-US" altLang="en-US" sz="1100">
                <a:latin typeface="Arial" panose="020B0604020202020204" pitchFamily="34" charset="0"/>
                <a:ea typeface="ＭＳ Ｐゴシック" panose="020B0600070205080204" pitchFamily="34" charset="-128"/>
                <a:cs typeface="Arial" panose="020B0604020202020204" pitchFamily="34" charset="0"/>
              </a:rPr>
              <a:t>Presented at: AASLD; November 9–13, 2018; San Francisco, United States; Abstract LB-10. </a:t>
            </a:r>
          </a:p>
          <a:p>
            <a:pPr>
              <a:buFontTx/>
              <a:buAutoNum type="arabicPeriod"/>
            </a:pPr>
            <a:r>
              <a:rPr lang="en-US" altLang="en-US" sz="1100">
                <a:latin typeface="Arial" panose="020B0604020202020204" pitchFamily="34" charset="0"/>
                <a:ea typeface="ＭＳ Ｐゴシック" panose="020B0600070205080204" pitchFamily="34" charset="-128"/>
                <a:cs typeface="Arial" panose="020B0604020202020204" pitchFamily="34" charset="0"/>
              </a:rPr>
              <a:t>Newsome PN et al. </a:t>
            </a:r>
            <a:r>
              <a:rPr lang="en-US" altLang="en-US" sz="1100" i="1">
                <a:latin typeface="Arial" panose="020B0604020202020204" pitchFamily="34" charset="0"/>
                <a:ea typeface="ＭＳ Ｐゴシック" panose="020B0600070205080204" pitchFamily="34" charset="-128"/>
                <a:cs typeface="Arial" panose="020B0604020202020204" pitchFamily="34" charset="0"/>
              </a:rPr>
              <a:t>Gut</a:t>
            </a:r>
            <a:r>
              <a:rPr lang="en-US" altLang="en-US" sz="1100">
                <a:latin typeface="Arial" panose="020B0604020202020204" pitchFamily="34" charset="0"/>
                <a:ea typeface="ＭＳ Ｐゴシック" panose="020B0600070205080204" pitchFamily="34" charset="-128"/>
                <a:cs typeface="Arial" panose="020B0604020202020204" pitchFamily="34" charset="0"/>
              </a:rPr>
              <a:t> 2018;67(1):6–19. </a:t>
            </a:r>
            <a:endParaRPr lang="en-GB" altLang="en-US" sz="110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300" i="1">
              <a:latin typeface="Arial" panose="020B0604020202020204" pitchFamily="34" charset="0"/>
              <a:ea typeface="ＭＳ Ｐゴシック" panose="020B0600070205080204" pitchFamily="34" charset="-128"/>
              <a:cs typeface="Arial" panose="020B0604020202020204" pitchFamily="34" charset="0"/>
            </a:endParaRPr>
          </a:p>
        </p:txBody>
      </p:sp>
      <p:sp>
        <p:nvSpPr>
          <p:cNvPr id="109571" name="Slide Number Placeholder 3">
            <a:extLst>
              <a:ext uri="{FF2B5EF4-FFF2-40B4-BE49-F238E27FC236}">
                <a16:creationId xmlns:a16="http://schemas.microsoft.com/office/drawing/2014/main" id="{4B9E9120-95E2-6ABC-ACF7-EF982A0623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752A13B0-6FA8-F147-92B0-E93723778C3E}" type="slidenum">
              <a:rPr lang="en-GB" altLang="en-US" smtClean="0"/>
              <a:pPr/>
              <a:t>37</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50C9592B-E6AE-7491-3977-166C8B7AF5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9CD3019-AD14-0222-75A4-E10301672F20}"/>
              </a:ext>
            </a:extLst>
          </p:cNvPr>
          <p:cNvSpPr>
            <a:spLocks noGrp="1"/>
          </p:cNvSpPr>
          <p:nvPr>
            <p:ph type="body" idx="1"/>
          </p:nvPr>
        </p:nvSpPr>
        <p:spPr/>
        <p:txBody>
          <a:bodyPr/>
          <a:lstStyle/>
          <a:p>
            <a:pPr>
              <a:defRPr/>
            </a:pPr>
            <a:r>
              <a:rPr lang="en-US" i="1">
                <a:latin typeface="Arial" panose="020B0604020202020204" pitchFamily="34" charset="0"/>
                <a:ea typeface="+mn-ea"/>
                <a:cs typeface="Arial" panose="020B0604020202020204" pitchFamily="34" charset="0"/>
              </a:rPr>
              <a:t>ALT, alanine aminotransferase; AST, aspartate aminotransferase; ELF, enhanced liver fibrosis; GGT, gamma-</a:t>
            </a:r>
            <a:r>
              <a:rPr lang="en-GB" i="1"/>
              <a:t>glutamyl transpeptidase</a:t>
            </a:r>
            <a:r>
              <a:rPr lang="en-GB"/>
              <a:t>;</a:t>
            </a:r>
            <a:r>
              <a:rPr lang="en-US" i="1">
                <a:latin typeface="Arial" panose="020B0604020202020204" pitchFamily="34" charset="0"/>
                <a:ea typeface="+mn-ea"/>
                <a:cs typeface="Arial" panose="020B0604020202020204" pitchFamily="34" charset="0"/>
              </a:rPr>
              <a:t> </a:t>
            </a:r>
            <a:r>
              <a:rPr lang="en-US" i="1" err="1">
                <a:latin typeface="Arial" panose="020B0604020202020204" pitchFamily="34" charset="0"/>
                <a:ea typeface="+mn-ea"/>
                <a:cs typeface="Arial" panose="020B0604020202020204" pitchFamily="34" charset="0"/>
              </a:rPr>
              <a:t>MetS</a:t>
            </a:r>
            <a:r>
              <a:rPr lang="en-US" i="1">
                <a:latin typeface="Arial" panose="020B0604020202020204" pitchFamily="34" charset="0"/>
                <a:ea typeface="+mn-ea"/>
                <a:cs typeface="Arial" panose="020B0604020202020204" pitchFamily="34" charset="0"/>
              </a:rPr>
              <a:t>, m</a:t>
            </a:r>
            <a:r>
              <a:rPr lang="en-US" i="1" err="1">
                <a:solidFill>
                  <a:prstClr val="black"/>
                </a:solidFill>
                <a:latin typeface="Arial" panose="020B0604020202020204" pitchFamily="34" charset="0"/>
                <a:ea typeface="+mn-ea"/>
                <a:cs typeface="Arial" panose="020B0604020202020204" pitchFamily="34" charset="0"/>
              </a:rPr>
              <a:t>etabolic</a:t>
            </a:r>
            <a:r>
              <a:rPr lang="en-US" i="1">
                <a:solidFill>
                  <a:prstClr val="black"/>
                </a:solidFill>
                <a:latin typeface="Arial" panose="020B0604020202020204" pitchFamily="34" charset="0"/>
                <a:ea typeface="+mn-ea"/>
                <a:cs typeface="Arial" panose="020B0604020202020204" pitchFamily="34" charset="0"/>
              </a:rPr>
              <a:t> syndrome</a:t>
            </a:r>
            <a:r>
              <a:rPr lang="en-US" i="1">
                <a:latin typeface="Arial" panose="020B0604020202020204" pitchFamily="34" charset="0"/>
                <a:ea typeface="+mn-ea"/>
                <a:cs typeface="Arial" panose="020B0604020202020204" pitchFamily="34" charset="0"/>
              </a:rPr>
              <a:t>; </a:t>
            </a:r>
            <a:r>
              <a:rPr lang="en-GB" i="1"/>
              <a:t>NASH, non-alcoholic steatohepatitis;</a:t>
            </a:r>
            <a:r>
              <a:rPr lang="en-US" i="1">
                <a:latin typeface="Arial" panose="020B0604020202020204" pitchFamily="34" charset="0"/>
                <a:ea typeface="+mn-ea"/>
                <a:cs typeface="Arial" panose="020B0604020202020204" pitchFamily="34" charset="0"/>
              </a:rPr>
              <a:t> </a:t>
            </a:r>
            <a:r>
              <a:rPr lang="en-GB" i="1">
                <a:latin typeface="Arial" panose="020B0604020202020204" pitchFamily="34" charset="0"/>
                <a:ea typeface="+mn-ea"/>
                <a:cs typeface="Arial" panose="020B0604020202020204" pitchFamily="34" charset="0"/>
              </a:rPr>
              <a:t>T2DM, type 2 diabetes mellitus</a:t>
            </a:r>
            <a:endParaRPr lang="en-GB"/>
          </a:p>
          <a:p>
            <a:pPr>
              <a:defRPr/>
            </a:pPr>
            <a:endParaRPr lang="en-GB"/>
          </a:p>
        </p:txBody>
      </p:sp>
      <p:sp>
        <p:nvSpPr>
          <p:cNvPr id="111619" name="Slide Number Placeholder 3">
            <a:extLst>
              <a:ext uri="{FF2B5EF4-FFF2-40B4-BE49-F238E27FC236}">
                <a16:creationId xmlns:a16="http://schemas.microsoft.com/office/drawing/2014/main" id="{5C055BF1-493C-799C-F4E7-499AF4E858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51F25C99-A430-A047-86D1-539A0224B71E}" type="slidenum">
              <a:rPr lang="en-GB" altLang="en-US" smtClean="0"/>
              <a:pPr/>
              <a:t>38</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005CA941-98C9-068C-2F19-5C68BF2B12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a:extLst>
              <a:ext uri="{FF2B5EF4-FFF2-40B4-BE49-F238E27FC236}">
                <a16:creationId xmlns:a16="http://schemas.microsoft.com/office/drawing/2014/main" id="{E8CCF6E5-A6B2-2A77-2539-64B73BE4240F}"/>
              </a:ext>
            </a:extLst>
          </p:cNvPr>
          <p:cNvSpPr>
            <a:spLocks noGrp="1" noChangeArrowheads="1"/>
          </p:cNvSpPr>
          <p:nvPr>
            <p:ph type="body" idx="1"/>
          </p:nvPr>
        </p:nvSpPr>
        <p:spPr bwMode="auto">
          <a:xfrm>
            <a:off x="695325" y="4445000"/>
            <a:ext cx="5559425"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cs typeface="Arial" panose="020B0604020202020204" pitchFamily="34" charset="0"/>
            </a:endParaRPr>
          </a:p>
        </p:txBody>
      </p:sp>
      <p:sp>
        <p:nvSpPr>
          <p:cNvPr id="113667" name="Slide Number Placeholder 3">
            <a:extLst>
              <a:ext uri="{FF2B5EF4-FFF2-40B4-BE49-F238E27FC236}">
                <a16:creationId xmlns:a16="http://schemas.microsoft.com/office/drawing/2014/main" id="{369F0ACC-3AFF-B821-8795-72BF72FD17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33507C14-0D78-D642-8333-8D478951E4D9}" type="slidenum">
              <a:rPr lang="en-GB" altLang="en-US" smtClean="0"/>
              <a:pPr/>
              <a:t>39</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1AC5DCB7-3A40-A54F-A39D-36783FA410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93E79044-4E98-09A8-A203-014BD74040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1">
                <a:ea typeface="ＭＳ Ｐゴシック" panose="020B0600070205080204" pitchFamily="34" charset="-128"/>
              </a:rPr>
              <a:t>ALT, alanine aminotransferase; ELF, enhanced liver fibrosis; GGT, gamma-glutamyl transferase; MRE, magnetic resonance elastography; NFS, NAFLD fibrosis score; NPV, negative predictive value; PPV, positive predictive value; VCTE, vibration-controlled transient elastography</a:t>
            </a:r>
          </a:p>
          <a:p>
            <a:endParaRPr lang="en-GB" altLang="en-US" i="1">
              <a:ea typeface="ＭＳ Ｐゴシック" panose="020B0600070205080204" pitchFamily="34" charset="-128"/>
            </a:endParaRPr>
          </a:p>
          <a:p>
            <a:r>
              <a:rPr lang="en-GB" altLang="en-US" i="1">
                <a:ea typeface="ＭＳ Ｐゴシック" panose="020B0600070205080204" pitchFamily="34" charset="-128"/>
              </a:rPr>
              <a:t>Citation for image: Vilar-Gomez and Chalasani J Hepatol 2018: 68:305–15</a:t>
            </a:r>
          </a:p>
        </p:txBody>
      </p:sp>
      <p:sp>
        <p:nvSpPr>
          <p:cNvPr id="115715" name="Slide Number Placeholder 3">
            <a:extLst>
              <a:ext uri="{FF2B5EF4-FFF2-40B4-BE49-F238E27FC236}">
                <a16:creationId xmlns:a16="http://schemas.microsoft.com/office/drawing/2014/main" id="{A3A59BA6-E0A2-48DF-813F-A4BBC51427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5DB20E76-651B-C246-AC69-19779B271AF7}" type="slidenum">
              <a:rPr lang="en-GB" altLang="en-US" smtClean="0"/>
              <a:pPr/>
              <a:t>40</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43258B3F-17E9-D5C8-0E62-2FDB39C808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a:extLst>
              <a:ext uri="{FF2B5EF4-FFF2-40B4-BE49-F238E27FC236}">
                <a16:creationId xmlns:a16="http://schemas.microsoft.com/office/drawing/2014/main" id="{685D0AA8-F997-4571-DDDF-2100D51853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i="1">
                <a:latin typeface="Arial" panose="020B0604020202020204" pitchFamily="34" charset="0"/>
                <a:ea typeface="ＭＳ Ｐゴシック" panose="020B0600070205080204" pitchFamily="34" charset="-128"/>
                <a:cs typeface="Arial" panose="020B0604020202020204" pitchFamily="34" charset="0"/>
              </a:rPr>
              <a:t>There is a great deal of discussion around how best to identify these patients,</a:t>
            </a:r>
            <a:r>
              <a:rPr lang="en-US" altLang="en-US" sz="1300" i="1" baseline="30000">
                <a:latin typeface="Arial" panose="020B0604020202020204" pitchFamily="34" charset="0"/>
                <a:ea typeface="ＭＳ Ｐゴシック" panose="020B0600070205080204" pitchFamily="34" charset="-128"/>
                <a:cs typeface="Arial" panose="020B0604020202020204" pitchFamily="34" charset="0"/>
              </a:rPr>
              <a:t>1–3</a:t>
            </a:r>
            <a:r>
              <a:rPr lang="en-US" altLang="en-US" sz="1300" i="1">
                <a:latin typeface="Arial" panose="020B0604020202020204" pitchFamily="34" charset="0"/>
                <a:ea typeface="ＭＳ Ｐゴシック" panose="020B0600070205080204" pitchFamily="34" charset="-128"/>
                <a:cs typeface="Arial" panose="020B0604020202020204" pitchFamily="34" charset="0"/>
              </a:rPr>
              <a:t> so let’s take a closer look at this topic…</a:t>
            </a:r>
          </a:p>
          <a:p>
            <a:endParaRPr lang="en-US" altLang="en-US" sz="1300" i="1">
              <a:latin typeface="Arial" panose="020B0604020202020204" pitchFamily="34" charset="0"/>
              <a:ea typeface="ＭＳ Ｐゴシック" panose="020B0600070205080204" pitchFamily="34" charset="-128"/>
              <a:cs typeface="Arial" panose="020B0604020202020204" pitchFamily="34" charset="0"/>
            </a:endParaRPr>
          </a:p>
          <a:p>
            <a:r>
              <a:rPr lang="en-US" altLang="en-US" sz="1100" b="1">
                <a:latin typeface="Arial" panose="020B0604020202020204" pitchFamily="34" charset="0"/>
                <a:ea typeface="ＭＳ Ｐゴシック" panose="020B0600070205080204" pitchFamily="34" charset="-128"/>
                <a:cs typeface="Arial" panose="020B0604020202020204" pitchFamily="34" charset="0"/>
              </a:rPr>
              <a:t>References</a:t>
            </a:r>
          </a:p>
          <a:p>
            <a:pPr>
              <a:buFont typeface="Calibri" panose="020F0502020204030204" pitchFamily="34" charset="0"/>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Alkhouri N et al. Gastroenterol Hepatol (NY) 2012;8(10): 661–668.</a:t>
            </a:r>
          </a:p>
          <a:p>
            <a:pPr>
              <a:buFont typeface="Calibri" panose="020F0502020204030204" pitchFamily="34" charset="0"/>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Grandison GA and Angulo P. Clin Liver Dis 2012;16(3):567–585.</a:t>
            </a:r>
          </a:p>
          <a:p>
            <a:pPr>
              <a:buFont typeface="Calibri" panose="020F0502020204030204" pitchFamily="34" charset="0"/>
              <a:buAutoNum type="arabicPeriod"/>
            </a:pPr>
            <a:r>
              <a:rPr lang="en-GB" altLang="en-US" sz="1100">
                <a:latin typeface="Arial" panose="020B0604020202020204" pitchFamily="34" charset="0"/>
                <a:ea typeface="ＭＳ Ｐゴシック" panose="020B0600070205080204" pitchFamily="34" charset="-128"/>
                <a:cs typeface="Arial" panose="020B0604020202020204" pitchFamily="34" charset="0"/>
              </a:rPr>
              <a:t>Alkhouri N et al. Hepatology 2019; doi: 10.1002/hep4.1342.</a:t>
            </a:r>
          </a:p>
          <a:p>
            <a:endParaRPr lang="en-US" altLang="en-US" sz="1300" i="1">
              <a:latin typeface="Arial" panose="020B0604020202020204" pitchFamily="34" charset="0"/>
              <a:ea typeface="ＭＳ Ｐゴシック" panose="020B0600070205080204" pitchFamily="34" charset="-128"/>
              <a:cs typeface="Arial" panose="020B0604020202020204" pitchFamily="34" charset="0"/>
            </a:endParaRPr>
          </a:p>
        </p:txBody>
      </p:sp>
      <p:sp>
        <p:nvSpPr>
          <p:cNvPr id="119811" name="Slide Number Placeholder 3">
            <a:extLst>
              <a:ext uri="{FF2B5EF4-FFF2-40B4-BE49-F238E27FC236}">
                <a16:creationId xmlns:a16="http://schemas.microsoft.com/office/drawing/2014/main" id="{EB3DF968-2F4B-304D-6EFF-47F3B4AE33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99234C7D-4A5A-D947-8EFD-8FA75C116AD2}" type="slidenum">
              <a:rPr lang="en-GB" altLang="en-US" smtClean="0"/>
              <a:pPr/>
              <a:t>43</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a:extLst>
              <a:ext uri="{FF2B5EF4-FFF2-40B4-BE49-F238E27FC236}">
                <a16:creationId xmlns:a16="http://schemas.microsoft.com/office/drawing/2014/main" id="{B5EF12C7-C5E9-108B-C120-FB65B165BC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A87DDB-BBB8-1102-59CA-4D1FC4A4C9C6}"/>
              </a:ext>
            </a:extLst>
          </p:cNvPr>
          <p:cNvSpPr>
            <a:spLocks noGrp="1"/>
          </p:cNvSpPr>
          <p:nvPr>
            <p:ph type="body" idx="1"/>
          </p:nvPr>
        </p:nvSpPr>
        <p:spPr/>
        <p:txBody>
          <a:bodyPr/>
          <a:lstStyle/>
          <a:p>
            <a:pPr>
              <a:defRPr/>
            </a:pPr>
            <a:endParaRPr lang="en-US" dirty="0">
              <a:latin typeface="Arial" panose="020B0604020202020204" pitchFamily="34" charset="0"/>
              <a:ea typeface="+mn-ea"/>
              <a:cs typeface="Arial" panose="020B0604020202020204" pitchFamily="34" charset="0"/>
            </a:endParaRPr>
          </a:p>
        </p:txBody>
      </p:sp>
      <p:sp>
        <p:nvSpPr>
          <p:cNvPr id="123907" name="Slide Number Placeholder 3">
            <a:extLst>
              <a:ext uri="{FF2B5EF4-FFF2-40B4-BE49-F238E27FC236}">
                <a16:creationId xmlns:a16="http://schemas.microsoft.com/office/drawing/2014/main" id="{AF33B60A-6D3A-4EE4-4876-3C8449683E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6B12EF42-FCF6-8449-92AE-FBFE3C0957B3}" type="slidenum">
              <a:rPr lang="en-GB" altLang="en-US" smtClean="0"/>
              <a:pPr/>
              <a:t>46</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id="{1062052F-EED1-D234-D724-D0A6948BD0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a:extLst>
              <a:ext uri="{FF2B5EF4-FFF2-40B4-BE49-F238E27FC236}">
                <a16:creationId xmlns:a16="http://schemas.microsoft.com/office/drawing/2014/main" id="{2874C616-3123-20F2-0609-FDA8D8A563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1">
                <a:ea typeface="ＭＳ Ｐゴシック" panose="020B0600070205080204" pitchFamily="34" charset="-128"/>
              </a:rPr>
              <a:t>IR, insulin resistance; NASH, non-alcoholic steatohepatitis</a:t>
            </a:r>
            <a:endParaRPr lang="en-GB" altLang="en-US">
              <a:ea typeface="ＭＳ Ｐゴシック" panose="020B0600070205080204" pitchFamily="34" charset="-128"/>
            </a:endParaRPr>
          </a:p>
        </p:txBody>
      </p:sp>
      <p:sp>
        <p:nvSpPr>
          <p:cNvPr id="125955" name="Slide Number Placeholder 3">
            <a:extLst>
              <a:ext uri="{FF2B5EF4-FFF2-40B4-BE49-F238E27FC236}">
                <a16:creationId xmlns:a16="http://schemas.microsoft.com/office/drawing/2014/main" id="{5A6B690F-62BF-D455-5D7A-31960D3807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8DF30524-1AAA-714E-8176-C3C2590248A9}" type="slidenum">
              <a:rPr lang="en-GB" altLang="en-US" smtClean="0"/>
              <a:pPr/>
              <a:t>47</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5A2B35EA-3251-D675-E7A2-3B38D51C28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4050CFBB-2C50-2667-765F-E5E444D98D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r>
              <a:rPr lang="en-GB" altLang="en-US" i="1">
                <a:ea typeface="ＭＳ Ｐゴシック" panose="020B0600070205080204" pitchFamily="34" charset="-128"/>
              </a:rPr>
              <a:t>AFLD, alcoholic fatty liver disease; HCC, hepatocellular carcinoma; IR, insulin resistance; MRI, magnetic resonance imaging; MRS, magnetic resonance spectroscopy; NAFL, non-alcoholic fatty liver; NASH, non-alcoholic steatohepatitis</a:t>
            </a:r>
          </a:p>
        </p:txBody>
      </p:sp>
      <p:sp>
        <p:nvSpPr>
          <p:cNvPr id="63491" name="Slide Number Placeholder 3">
            <a:extLst>
              <a:ext uri="{FF2B5EF4-FFF2-40B4-BE49-F238E27FC236}">
                <a16:creationId xmlns:a16="http://schemas.microsoft.com/office/drawing/2014/main" id="{75474DC0-91FB-1879-846F-4225200FF0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876EAE38-75E9-B749-8802-E884478600EC}" type="slidenum">
              <a:rPr lang="en-GB" altLang="en-US" smtClean="0"/>
              <a:pPr/>
              <a:t>12</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778646DC-6013-2853-D2B5-916F1B3D2E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a:extLst>
              <a:ext uri="{FF2B5EF4-FFF2-40B4-BE49-F238E27FC236}">
                <a16:creationId xmlns:a16="http://schemas.microsoft.com/office/drawing/2014/main" id="{2D95FA5A-3C1F-78F2-FC60-7981385BB4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r>
              <a:rPr lang="en-GB" altLang="en-US" i="1">
                <a:ea typeface="ＭＳ Ｐゴシック" panose="020B0600070205080204" pitchFamily="34" charset="-128"/>
              </a:rPr>
              <a:t>HCC, hepatocellular carcinoma; LTx; liver transplantation; NASH, non-alcoholic steatohepatitis</a:t>
            </a:r>
            <a:endParaRPr lang="en-GB" altLang="en-US">
              <a:ea typeface="ＭＳ Ｐゴシック" panose="020B0600070205080204" pitchFamily="34" charset="-128"/>
            </a:endParaRPr>
          </a:p>
          <a:p>
            <a:pPr defTabSz="914400"/>
            <a:endParaRPr lang="en-GB" altLang="en-US">
              <a:ea typeface="ＭＳ Ｐゴシック" panose="020B0600070205080204" pitchFamily="34" charset="-128"/>
            </a:endParaRPr>
          </a:p>
        </p:txBody>
      </p:sp>
      <p:sp>
        <p:nvSpPr>
          <p:cNvPr id="128003" name="Slide Number Placeholder 3">
            <a:extLst>
              <a:ext uri="{FF2B5EF4-FFF2-40B4-BE49-F238E27FC236}">
                <a16:creationId xmlns:a16="http://schemas.microsoft.com/office/drawing/2014/main" id="{BE8314CD-6AF3-9412-7273-79D2041C11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F7F080E5-37E4-6D42-B56E-DE4D722F2003}" type="slidenum">
              <a:rPr lang="en-GB" altLang="en-US" smtClean="0"/>
              <a:pPr/>
              <a:t>48</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B0B6E409-6C39-3320-8916-C53EA770B657}"/>
              </a:ext>
            </a:extLst>
          </p:cNvPr>
          <p:cNvSpPr>
            <a:spLocks noGrp="1" noRot="1" noChangeAspect="1" noChangeArrowheads="1" noTextEdit="1"/>
          </p:cNvSpPr>
          <p:nvPr>
            <p:ph type="sldImg"/>
          </p:nvPr>
        </p:nvSpPr>
        <p:spPr bwMode="auto">
          <a:xfrm>
            <a:off x="1447800" y="274638"/>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DA82230-EB44-0194-3E0B-B975AAA4DBF1}"/>
              </a:ext>
            </a:extLst>
          </p:cNvPr>
          <p:cNvSpPr>
            <a:spLocks noGrp="1"/>
          </p:cNvSpPr>
          <p:nvPr>
            <p:ph type="body" idx="1"/>
          </p:nvPr>
        </p:nvSpPr>
        <p:spPr/>
        <p:txBody>
          <a:bodyPr>
            <a:normAutofit fontScale="47500" lnSpcReduction="20000"/>
          </a:bodyPr>
          <a:lstStyle/>
          <a:p>
            <a:pPr>
              <a:defRPr/>
            </a:pPr>
            <a:r>
              <a:rPr lang="en-US" dirty="0">
                <a:ea typeface="+mn-ea"/>
                <a:cs typeface="+mn-cs"/>
              </a:rPr>
              <a:t>62 </a:t>
            </a:r>
          </a:p>
          <a:p>
            <a:pPr>
              <a:defRPr/>
            </a:pPr>
            <a:r>
              <a:rPr lang="en-US" b="1" dirty="0">
                <a:ea typeface="+mn-ea"/>
                <a:cs typeface="+mn-cs"/>
              </a:rPr>
              <a:t>PERSISTENCE OF SEVERE LIVER FIBROSIS DESPITE SUBSTANTIAL WEIGHT LOSS WITH BARIATRIC SURGERY</a:t>
            </a:r>
          </a:p>
          <a:p>
            <a:pPr>
              <a:defRPr/>
            </a:pPr>
            <a:endParaRPr lang="en-US" i="1" u="sng" dirty="0">
              <a:ea typeface="+mn-ea"/>
              <a:cs typeface="+mn-cs"/>
            </a:endParaRPr>
          </a:p>
          <a:p>
            <a:pPr>
              <a:defRPr/>
            </a:pPr>
            <a:r>
              <a:rPr lang="en-US" i="1" u="sng" dirty="0">
                <a:ea typeface="+mn-ea"/>
                <a:cs typeface="+mn-cs"/>
              </a:rPr>
              <a:t>Dr. Raluca Pais</a:t>
            </a:r>
            <a:r>
              <a:rPr lang="en-US" i="1" baseline="30000" dirty="0">
                <a:ea typeface="+mn-ea"/>
                <a:cs typeface="+mn-cs"/>
              </a:rPr>
              <a:t>1</a:t>
            </a:r>
            <a:r>
              <a:rPr lang="en-US" i="1" dirty="0">
                <a:ea typeface="+mn-ea"/>
                <a:cs typeface="+mn-cs"/>
              </a:rPr>
              <a:t>, Dr. Judith Aron-Wisnewsky</a:t>
            </a:r>
            <a:r>
              <a:rPr lang="en-US" i="1" baseline="30000" dirty="0">
                <a:ea typeface="+mn-ea"/>
                <a:cs typeface="+mn-cs"/>
              </a:rPr>
              <a:t>2</a:t>
            </a:r>
            <a:r>
              <a:rPr lang="en-US" i="1" dirty="0">
                <a:ea typeface="+mn-ea"/>
                <a:cs typeface="+mn-cs"/>
              </a:rPr>
              <a:t>, Prof. Pierre Bedossa</a:t>
            </a:r>
            <a:r>
              <a:rPr lang="en-US" i="1" baseline="30000" dirty="0">
                <a:ea typeface="+mn-ea"/>
                <a:cs typeface="+mn-cs"/>
              </a:rPr>
              <a:t>3</a:t>
            </a:r>
            <a:r>
              <a:rPr lang="en-US" i="1" dirty="0">
                <a:ea typeface="+mn-ea"/>
                <a:cs typeface="+mn-cs"/>
              </a:rPr>
              <a:t>, Prof. Jean-Michel Oppert</a:t>
            </a:r>
            <a:r>
              <a:rPr lang="en-US" i="1" baseline="30000" dirty="0">
                <a:ea typeface="+mn-ea"/>
                <a:cs typeface="+mn-cs"/>
              </a:rPr>
              <a:t>4</a:t>
            </a:r>
            <a:r>
              <a:rPr lang="en-US" i="1" dirty="0">
                <a:ea typeface="+mn-ea"/>
                <a:cs typeface="+mn-cs"/>
              </a:rPr>
              <a:t>, Prof. Jean-Michel Siksik</a:t>
            </a:r>
            <a:r>
              <a:rPr lang="en-US" i="1" baseline="30000" dirty="0">
                <a:ea typeface="+mn-ea"/>
                <a:cs typeface="+mn-cs"/>
              </a:rPr>
              <a:t>5</a:t>
            </a:r>
            <a:r>
              <a:rPr lang="en-US" i="1" dirty="0">
                <a:ea typeface="+mn-ea"/>
                <a:cs typeface="+mn-cs"/>
              </a:rPr>
              <a:t>, Laurent Genser</a:t>
            </a:r>
            <a:r>
              <a:rPr lang="en-US" i="1" baseline="30000" dirty="0">
                <a:ea typeface="+mn-ea"/>
                <a:cs typeface="+mn-cs"/>
              </a:rPr>
              <a:t>2</a:t>
            </a:r>
            <a:r>
              <a:rPr lang="en-US" i="1" dirty="0">
                <a:ea typeface="+mn-ea"/>
                <a:cs typeface="+mn-cs"/>
              </a:rPr>
              <a:t>, Dr. Frederic Charlotte</a:t>
            </a:r>
            <a:r>
              <a:rPr lang="en-US" i="1" baseline="30000" dirty="0">
                <a:ea typeface="+mn-ea"/>
                <a:cs typeface="+mn-cs"/>
              </a:rPr>
              <a:t>5</a:t>
            </a:r>
            <a:r>
              <a:rPr lang="en-US" i="1" dirty="0">
                <a:ea typeface="+mn-ea"/>
                <a:cs typeface="+mn-cs"/>
              </a:rPr>
              <a:t>, Prof. Karine Clement, MD, PhD</a:t>
            </a:r>
            <a:r>
              <a:rPr lang="en-US" i="1" baseline="30000" dirty="0">
                <a:ea typeface="+mn-ea"/>
                <a:cs typeface="+mn-cs"/>
              </a:rPr>
              <a:t>2</a:t>
            </a:r>
            <a:r>
              <a:rPr lang="en-US" i="1" dirty="0">
                <a:ea typeface="+mn-ea"/>
                <a:cs typeface="+mn-cs"/>
              </a:rPr>
              <a:t> and Prof. Vlad Ratziu</a:t>
            </a:r>
            <a:r>
              <a:rPr lang="en-US" i="1" baseline="30000" dirty="0">
                <a:ea typeface="+mn-ea"/>
                <a:cs typeface="+mn-cs"/>
              </a:rPr>
              <a:t>4</a:t>
            </a:r>
            <a:r>
              <a:rPr lang="en-US" i="1" dirty="0">
                <a:ea typeface="+mn-ea"/>
                <a:cs typeface="+mn-cs"/>
              </a:rPr>
              <a:t>, (1)Assistance Publique Hôpitaux De Paris, Hôpital Pitié-Salpétrière – Sorbonne Université ; Institut of Cardiometabolism and Nutrition; Paris, France, (2)Inserm/Sorbonne Université Umrs 1269 Nutriomique, Service De Nutrition, Assistance Publique Hôpitaux De Paris, France, (3)Institute of Cellular Medicine, Newcastle University, Newcastle upon Tyne, United Kingdom, (4)Assistance Publique Hôpitaux De Paris, Hôpital Pitié-Salpétrière – Sorbonne Université ; Institut of Cardiometabolism and Nutrition; Paris, France, (5)Assistance Publique Hôpitaux De Paris, Hôpital Pitié-Salpétrière – Sorbonne Université; Paris, France</a:t>
            </a:r>
          </a:p>
          <a:p>
            <a:pPr>
              <a:defRPr/>
            </a:pPr>
            <a:endParaRPr lang="en-US" b="1" dirty="0">
              <a:ea typeface="+mn-ea"/>
              <a:cs typeface="+mn-cs"/>
            </a:endParaRPr>
          </a:p>
          <a:p>
            <a:pPr>
              <a:defRPr/>
            </a:pPr>
            <a:r>
              <a:rPr lang="en-US" b="1" dirty="0">
                <a:ea typeface="+mn-ea"/>
                <a:cs typeface="+mn-cs"/>
              </a:rPr>
              <a:t>Background: </a:t>
            </a:r>
          </a:p>
          <a:p>
            <a:pPr>
              <a:defRPr/>
            </a:pPr>
            <a:r>
              <a:rPr lang="en-US" dirty="0">
                <a:ea typeface="+mn-ea"/>
                <a:cs typeface="+mn-cs"/>
              </a:rPr>
              <a:t>Bariatric surgery induces substantial hepatic and metabolic improvement in NASH patients although it is unclear if advanced NASH always improves several years post-surgery. Aim:To analyze improvement in hepatic histology and its relation with weight and metabolic changes in obese patients with advanced NASH that underwent bariatric surgery. </a:t>
            </a:r>
          </a:p>
          <a:p>
            <a:pPr>
              <a:defRPr/>
            </a:pPr>
            <a:endParaRPr lang="en-US" b="1" dirty="0">
              <a:ea typeface="+mn-ea"/>
              <a:cs typeface="+mn-cs"/>
            </a:endParaRPr>
          </a:p>
          <a:p>
            <a:pPr>
              <a:defRPr/>
            </a:pPr>
            <a:r>
              <a:rPr lang="en-US" b="1" dirty="0">
                <a:ea typeface="+mn-ea"/>
                <a:cs typeface="+mn-cs"/>
              </a:rPr>
              <a:t>Methods: </a:t>
            </a:r>
          </a:p>
          <a:p>
            <a:pPr>
              <a:defRPr/>
            </a:pPr>
            <a:r>
              <a:rPr lang="en-US" dirty="0">
                <a:ea typeface="+mn-ea"/>
                <a:cs typeface="+mn-cs"/>
              </a:rPr>
              <a:t>868 patients underwent bariatric surgery with perioperative liver biopsy between 2004–2014. Central reading used the SAF score and the NASH-CRN fibrosis stage. Advanced NASH was defined as either severe fibrosis (SF, ie, F3 or F4) or high activity (HA, ie, SAF activity grade 3 or 4 with F0, 1 or 2). 181 of 868 pts had advanced NASH; among them, 65 pts (35 SF and 30 HA, 53 gastric by-pass, 12 sleeve) consented to a follow-up liver biopsy(</a:t>
            </a:r>
            <a:r>
              <a:rPr lang="en-US" i="1" dirty="0">
                <a:ea typeface="+mn-ea"/>
                <a:cs typeface="+mn-cs"/>
              </a:rPr>
              <a:t>fLB</a:t>
            </a:r>
            <a:r>
              <a:rPr lang="en-US" dirty="0">
                <a:ea typeface="+mn-ea"/>
                <a:cs typeface="+mn-cs"/>
              </a:rPr>
              <a:t>). Outcomes at </a:t>
            </a:r>
            <a:r>
              <a:rPr lang="en-US" i="1" dirty="0">
                <a:ea typeface="+mn-ea"/>
                <a:cs typeface="+mn-cs"/>
              </a:rPr>
              <a:t>fLB</a:t>
            </a:r>
            <a:r>
              <a:rPr lang="en-US" dirty="0">
                <a:ea typeface="+mn-ea"/>
                <a:cs typeface="+mn-cs"/>
              </a:rPr>
              <a:t> were: fibrosis response (pts with no SF), activity response (pts with no HA) and normal liver (S0A0/A1F0). </a:t>
            </a:r>
          </a:p>
          <a:p>
            <a:pPr>
              <a:defRPr/>
            </a:pPr>
            <a:endParaRPr lang="en-US" b="1" dirty="0">
              <a:ea typeface="+mn-ea"/>
              <a:cs typeface="+mn-cs"/>
            </a:endParaRPr>
          </a:p>
          <a:p>
            <a:pPr>
              <a:defRPr/>
            </a:pPr>
            <a:r>
              <a:rPr lang="en-US" b="1" dirty="0">
                <a:ea typeface="+mn-ea"/>
                <a:cs typeface="+mn-cs"/>
              </a:rPr>
              <a:t>Results:</a:t>
            </a:r>
            <a:r>
              <a:rPr lang="en-US" b="1" i="1" dirty="0">
                <a:ea typeface="+mn-ea"/>
                <a:cs typeface="+mn-cs"/>
              </a:rPr>
              <a:t> </a:t>
            </a:r>
          </a:p>
          <a:p>
            <a:pPr>
              <a:defRPr/>
            </a:pPr>
            <a:r>
              <a:rPr lang="en-US" i="1" dirty="0">
                <a:ea typeface="+mn-ea"/>
                <a:cs typeface="+mn-cs"/>
              </a:rPr>
              <a:t>fLB</a:t>
            </a:r>
            <a:r>
              <a:rPr lang="en-US" dirty="0">
                <a:ea typeface="+mn-ea"/>
                <a:cs typeface="+mn-cs"/>
              </a:rPr>
              <a:t> was performed a mean of 6±3 years after surgery. At </a:t>
            </a:r>
            <a:r>
              <a:rPr lang="en-US" i="1" dirty="0">
                <a:ea typeface="+mn-ea"/>
                <a:cs typeface="+mn-cs"/>
              </a:rPr>
              <a:t>fLB</a:t>
            </a:r>
            <a:r>
              <a:rPr lang="en-US" dirty="0">
                <a:ea typeface="+mn-ea"/>
                <a:cs typeface="+mn-cs"/>
              </a:rPr>
              <a:t> there were 54% (19/35) SF responders, 97% (29/30) HA responders and 29% (19/65) pts with normal liver. 16 (45%) pts with baseline SF had persistent SF despite massive weight loss (-23%+/-9 kg), improvement in insulin resistance, normal ALT (in 63%), decrease in NAS (-3.12±2.3) and NASH resolution (in 67%). Compared to SF responders, they were older (56±8 vs 49±12, </a:t>
            </a:r>
            <a:r>
              <a:rPr lang="en-US" i="1" dirty="0">
                <a:ea typeface="+mn-ea"/>
                <a:cs typeface="+mn-cs"/>
              </a:rPr>
              <a:t>p</a:t>
            </a:r>
            <a:r>
              <a:rPr lang="en-US" dirty="0">
                <a:ea typeface="+mn-ea"/>
                <a:cs typeface="+mn-cs"/>
              </a:rPr>
              <a:t>=0.031), had less diabetes resolution (21% vs 50% </a:t>
            </a:r>
            <a:r>
              <a:rPr lang="en-US" i="1" dirty="0">
                <a:ea typeface="+mn-ea"/>
                <a:cs typeface="+mn-cs"/>
              </a:rPr>
              <a:t>p</a:t>
            </a:r>
            <a:r>
              <a:rPr lang="en-US" dirty="0">
                <a:ea typeface="+mn-ea"/>
                <a:cs typeface="+mn-cs"/>
              </a:rPr>
              <a:t>=0.09) and less often gastric by-pass (69% vs 100% </a:t>
            </a:r>
            <a:r>
              <a:rPr lang="en-US" i="1" dirty="0">
                <a:ea typeface="+mn-ea"/>
                <a:cs typeface="+mn-cs"/>
              </a:rPr>
              <a:t>p</a:t>
            </a:r>
            <a:r>
              <a:rPr lang="en-US" dirty="0">
                <a:ea typeface="+mn-ea"/>
                <a:cs typeface="+mn-cs"/>
              </a:rPr>
              <a:t>=0.014), shorter duration before </a:t>
            </a:r>
            <a:r>
              <a:rPr lang="en-US" i="1" dirty="0">
                <a:ea typeface="+mn-ea"/>
                <a:cs typeface="+mn-cs"/>
              </a:rPr>
              <a:t>fLB</a:t>
            </a:r>
            <a:r>
              <a:rPr lang="en-US" dirty="0">
                <a:ea typeface="+mn-ea"/>
                <a:cs typeface="+mn-cs"/>
              </a:rPr>
              <a:t> (4.2±2.2 vs 7.5±2.5 years, </a:t>
            </a:r>
            <a:r>
              <a:rPr lang="en-US" i="1" dirty="0">
                <a:ea typeface="+mn-ea"/>
                <a:cs typeface="+mn-cs"/>
              </a:rPr>
              <a:t>p</a:t>
            </a:r>
            <a:r>
              <a:rPr lang="en-US" dirty="0">
                <a:ea typeface="+mn-ea"/>
                <a:cs typeface="+mn-cs"/>
              </a:rPr>
              <a:t>&lt;0.001) but similar weight-loss (23±9% vs 27±9%, </a:t>
            </a:r>
            <a:r>
              <a:rPr lang="en-US" i="1" dirty="0">
                <a:ea typeface="+mn-ea"/>
                <a:cs typeface="+mn-cs"/>
              </a:rPr>
              <a:t>p</a:t>
            </a:r>
            <a:r>
              <a:rPr lang="en-US" dirty="0">
                <a:ea typeface="+mn-ea"/>
                <a:cs typeface="+mn-cs"/>
              </a:rPr>
              <a:t>=0.19). Adjusting for age and sex, surgical procedures other than gastric bypass predicted SF at </a:t>
            </a:r>
            <a:r>
              <a:rPr lang="en-US" i="1" dirty="0">
                <a:ea typeface="+mn-ea"/>
                <a:cs typeface="+mn-cs"/>
              </a:rPr>
              <a:t>fLB</a:t>
            </a:r>
            <a:r>
              <a:rPr lang="en-US" dirty="0">
                <a:ea typeface="+mn-ea"/>
                <a:cs typeface="+mn-cs"/>
              </a:rPr>
              <a:t> independent of baseline BMI, weight loss or diabetes resolution. </a:t>
            </a:r>
          </a:p>
          <a:p>
            <a:pPr>
              <a:defRPr/>
            </a:pPr>
            <a:r>
              <a:rPr lang="en-US" dirty="0">
                <a:ea typeface="+mn-ea"/>
                <a:cs typeface="+mn-cs"/>
              </a:rPr>
              <a:t>No pts with HA progressed to SF, 70% had normal ALT, 87% NASH resolution, 53% normal liver and 71% diabetes resolution. Normal liver at </a:t>
            </a:r>
            <a:r>
              <a:rPr lang="en-US" i="1" dirty="0">
                <a:ea typeface="+mn-ea"/>
                <a:cs typeface="+mn-cs"/>
              </a:rPr>
              <a:t>fLB</a:t>
            </a:r>
            <a:r>
              <a:rPr lang="en-US" dirty="0">
                <a:ea typeface="+mn-ea"/>
                <a:cs typeface="+mn-cs"/>
              </a:rPr>
              <a:t> occurred in 19 pts (16 with HA and 3 with SF at baseline). They had similar age, follow-up time, baseline BMI but shorter diabetes duration and more weight loss post-surgery. Absence of SF at baseline was an independent predictor of a normal liver at </a:t>
            </a:r>
            <a:r>
              <a:rPr lang="en-US" i="1" dirty="0">
                <a:ea typeface="+mn-ea"/>
                <a:cs typeface="+mn-cs"/>
              </a:rPr>
              <a:t>fLB</a:t>
            </a:r>
            <a:r>
              <a:rPr lang="en-US" dirty="0">
                <a:ea typeface="+mn-ea"/>
                <a:cs typeface="+mn-cs"/>
              </a:rPr>
              <a:t>. </a:t>
            </a:r>
          </a:p>
          <a:p>
            <a:pPr>
              <a:defRPr/>
            </a:pPr>
            <a:endParaRPr lang="en-US" b="1" dirty="0">
              <a:ea typeface="+mn-ea"/>
              <a:cs typeface="+mn-cs"/>
            </a:endParaRPr>
          </a:p>
          <a:p>
            <a:pPr>
              <a:defRPr/>
            </a:pPr>
            <a:r>
              <a:rPr lang="en-US" b="1" dirty="0">
                <a:ea typeface="+mn-ea"/>
                <a:cs typeface="+mn-cs"/>
              </a:rPr>
              <a:t>Conclusion: </a:t>
            </a:r>
          </a:p>
          <a:p>
            <a:pPr>
              <a:defRPr/>
            </a:pPr>
            <a:r>
              <a:rPr lang="en-US" dirty="0">
                <a:ea typeface="+mn-ea"/>
                <a:cs typeface="+mn-cs"/>
              </a:rPr>
              <a:t>Liver histology massively improves in most patients without severe fibrosis. However, severe fibrosis persists in about half of the patients several years post bariatric surgery. Gastric by-pass results in reversal of SF more often than other procedures and independently of metabolic improvement.</a:t>
            </a:r>
          </a:p>
          <a:p>
            <a:pPr>
              <a:defRPr/>
            </a:pPr>
            <a:endParaRPr lang="en-US" b="1" dirty="0">
              <a:ea typeface="+mn-ea"/>
              <a:cs typeface="+mn-cs"/>
            </a:endParaRPr>
          </a:p>
          <a:p>
            <a:pPr>
              <a:defRPr/>
            </a:pPr>
            <a:r>
              <a:rPr lang="en-US" b="1" dirty="0">
                <a:ea typeface="+mn-ea"/>
                <a:cs typeface="+mn-cs"/>
              </a:rPr>
              <a:t>Disclosures:</a:t>
            </a:r>
          </a:p>
          <a:p>
            <a:pPr>
              <a:defRPr/>
            </a:pPr>
            <a:r>
              <a:rPr lang="en-US" dirty="0">
                <a:ea typeface="+mn-ea"/>
                <a:cs typeface="+mn-cs"/>
              </a:rPr>
              <a:t>Vlad Ratziu – Allergan: Consulting; Genfit: Consulting; Intercept: Consulting; Novartis: Consulting; Boehringer Ingelheim: Consulting; Novo Nordisk: Consulting; Galmed: Consulting; Pfizer: Consulting; Gilead: Grant/Research Support; Intercept: Grant/Research Support </a:t>
            </a:r>
          </a:p>
          <a:p>
            <a:pPr>
              <a:defRPr/>
            </a:pPr>
            <a:r>
              <a:rPr lang="en-US" dirty="0">
                <a:ea typeface="+mn-ea"/>
                <a:cs typeface="+mn-cs"/>
              </a:rPr>
              <a:t>The following people have nothing to disclose: Raluca Pais, Judith Aron-Wisnewsky, Pierre Bedossa, Jean-Michel Oppert, Jean-Michel Siksik, Laurent Genser, Frederic Charlotte, Karine Clement </a:t>
            </a:r>
          </a:p>
          <a:p>
            <a:pPr>
              <a:defRPr/>
            </a:pPr>
            <a:endParaRPr lang="en-US" dirty="0"/>
          </a:p>
          <a:p>
            <a:pPr>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9DE1CC5D-3D29-ECB4-CD87-B8E5D80A66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a:extLst>
              <a:ext uri="{FF2B5EF4-FFF2-40B4-BE49-F238E27FC236}">
                <a16:creationId xmlns:a16="http://schemas.microsoft.com/office/drawing/2014/main" id="{F4B329C9-396C-8FC9-353A-44ABFCF9C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1">
                <a:ea typeface="ＭＳ Ｐゴシック" panose="020B0600070205080204" pitchFamily="34" charset="-128"/>
              </a:rPr>
              <a:t>ALT, alanine aminotransferase; DDI, drug-drug interaction; HCC, hepatocellular carcinoma; MetS, metabolic syndrome; NASH, non-alcoholic steatohepatitis</a:t>
            </a:r>
            <a:endParaRPr lang="en-GB" altLang="en-US">
              <a:ea typeface="ＭＳ Ｐゴシック" panose="020B0600070205080204" pitchFamily="34" charset="-128"/>
            </a:endParaRPr>
          </a:p>
        </p:txBody>
      </p:sp>
      <p:sp>
        <p:nvSpPr>
          <p:cNvPr id="132099" name="Slide Number Placeholder 3">
            <a:extLst>
              <a:ext uri="{FF2B5EF4-FFF2-40B4-BE49-F238E27FC236}">
                <a16:creationId xmlns:a16="http://schemas.microsoft.com/office/drawing/2014/main" id="{057F9456-073D-8B15-3741-682A120EA3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9860AB12-36D8-194C-AF71-6E7D2092A117}" type="slidenum">
              <a:rPr lang="en-GB" altLang="en-US" smtClean="0"/>
              <a:pPr/>
              <a:t>50</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808031BE-85DB-8F01-FB36-FF1963BF98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16A95A5-25D0-A5C4-1F58-8819193F5D15}"/>
              </a:ext>
            </a:extLst>
          </p:cNvPr>
          <p:cNvSpPr>
            <a:spLocks noGrp="1"/>
          </p:cNvSpPr>
          <p:nvPr>
            <p:ph type="body" idx="1"/>
          </p:nvPr>
        </p:nvSpPr>
        <p:spPr/>
        <p:txBody>
          <a:bodyPr/>
          <a:lstStyle/>
          <a:p>
            <a:pPr defTabSz="914400" eaLnBrk="1" fontAlgn="auto" hangingPunct="1">
              <a:spcBef>
                <a:spcPts val="0"/>
              </a:spcBef>
              <a:spcAft>
                <a:spcPts val="0"/>
              </a:spcAft>
              <a:buFont typeface="Arial" panose="020B0604020202020204" pitchFamily="34" charset="0"/>
              <a:buNone/>
              <a:defRPr/>
            </a:pPr>
            <a:r>
              <a:rPr lang="en-US" i="1" dirty="0">
                <a:latin typeface="Arial" panose="020B0604020202020204" pitchFamily="34" charset="0"/>
                <a:ea typeface="+mn-ea"/>
                <a:cs typeface="Arial" panose="020B0604020202020204" pitchFamily="34" charset="0"/>
              </a:rPr>
              <a:t>ALT, alanine aminotransferase; </a:t>
            </a:r>
            <a:r>
              <a:rPr lang="en-GB" i="1" dirty="0"/>
              <a:t>NASH, non-alcoholic steatohepatitis; PPAR, peroxisome proliferator-activated receptor; T2DM, type 2 diabetes mellitus</a:t>
            </a:r>
            <a:endParaRPr lang="en-GB" dirty="0"/>
          </a:p>
          <a:p>
            <a:pPr>
              <a:defRPr/>
            </a:pPr>
            <a:endParaRPr lang="en-GB" dirty="0"/>
          </a:p>
        </p:txBody>
      </p:sp>
      <p:sp>
        <p:nvSpPr>
          <p:cNvPr id="135171" name="Slide Number Placeholder 3">
            <a:extLst>
              <a:ext uri="{FF2B5EF4-FFF2-40B4-BE49-F238E27FC236}">
                <a16:creationId xmlns:a16="http://schemas.microsoft.com/office/drawing/2014/main" id="{17317C00-6327-DE84-05C7-D14EBEFB0E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70B8B52E-9B5D-B943-A21B-03654533D400}" type="slidenum">
              <a:rPr lang="en-GB" altLang="en-US" smtClean="0"/>
              <a:pPr/>
              <a:t>52</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9727557E-8BB8-858A-B104-CDAEE1FE83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a:extLst>
              <a:ext uri="{FF2B5EF4-FFF2-40B4-BE49-F238E27FC236}">
                <a16:creationId xmlns:a16="http://schemas.microsoft.com/office/drawing/2014/main" id="{45885C19-6D3A-E334-8254-DB03227B74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40291" name="Slide Number Placeholder 3">
            <a:extLst>
              <a:ext uri="{FF2B5EF4-FFF2-40B4-BE49-F238E27FC236}">
                <a16:creationId xmlns:a16="http://schemas.microsoft.com/office/drawing/2014/main" id="{B307DC29-8D94-0557-CE7B-F4FDECC8DD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AD3DF94E-EE80-E84B-8DAB-AC3A7A3F4EBE}" type="slidenum">
              <a:rPr lang="en-US" altLang="en-US" smtClean="0"/>
              <a:pPr/>
              <a:t>56</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a:extLst>
              <a:ext uri="{FF2B5EF4-FFF2-40B4-BE49-F238E27FC236}">
                <a16:creationId xmlns:a16="http://schemas.microsoft.com/office/drawing/2014/main" id="{3B852F69-6729-43A7-EE61-FB1864F5BE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81C7972-1C2A-EFF1-76BD-FE356B00F57B}"/>
              </a:ext>
            </a:extLst>
          </p:cNvPr>
          <p:cNvSpPr>
            <a:spLocks noGrp="1"/>
          </p:cNvSpPr>
          <p:nvPr>
            <p:ph type="body" idx="1"/>
          </p:nvPr>
        </p:nvSpPr>
        <p:spPr/>
        <p:txBody>
          <a:bodyPr>
            <a:normAutofit fontScale="47500" lnSpcReduction="20000"/>
          </a:bodyPr>
          <a:lstStyle/>
          <a:p>
            <a:pPr defTabSz="914400" eaLnBrk="1" fontAlgn="auto" hangingPunct="1">
              <a:spcBef>
                <a:spcPts val="0"/>
              </a:spcBef>
              <a:spcAft>
                <a:spcPts val="0"/>
              </a:spcAft>
              <a:buFont typeface="Arial" panose="020B0604020202020204" pitchFamily="34" charset="0"/>
              <a:buNone/>
              <a:defRPr/>
            </a:pPr>
            <a:r>
              <a:rPr lang="en-GB" i="1" dirty="0"/>
              <a:t>Abbreviations: FLINT, farnesoid X nuclear receptor ligand obeticholic acid for non-cirrhotic, non-alcoholic steatohepatitis; FXR, farnesoid X receptor; NASH, nonalcoholic steatohepatitis; </a:t>
            </a:r>
            <a:r>
              <a:rPr lang="en-US" i="1" dirty="0"/>
              <a:t>OCA, obeticholic acid; QD, daily</a:t>
            </a:r>
            <a:endParaRPr lang="en-GB" i="1" dirty="0"/>
          </a:p>
          <a:p>
            <a:pPr>
              <a:defRPr/>
            </a:pPr>
            <a:endParaRPr lang="en-US" b="1" dirty="0">
              <a:latin typeface="Arial" panose="020B0604020202020204" pitchFamily="34" charset="0"/>
              <a:ea typeface="+mn-ea"/>
              <a:cs typeface="Arial" panose="020B0604020202020204" pitchFamily="34" charset="0"/>
            </a:endParaRPr>
          </a:p>
          <a:p>
            <a:pPr>
              <a:defRPr/>
            </a:pPr>
            <a:r>
              <a:rPr lang="en-US" u="sng" dirty="0">
                <a:latin typeface="Arial" panose="020B0604020202020204" pitchFamily="34" charset="0"/>
                <a:ea typeface="+mn-ea"/>
                <a:cs typeface="Arial" panose="020B0604020202020204" pitchFamily="34" charset="0"/>
              </a:rPr>
              <a:t>Full abstract</a:t>
            </a: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Positive Results from REGENERATE: A Phase 3 International, Randomized, Placebo-Controlled Study Evaluating Obeticholic Acid Treatment for NASH </a:t>
            </a:r>
            <a:endParaRPr lang="en-US" dirty="0">
              <a:latin typeface="Arial" panose="020B0604020202020204" pitchFamily="34" charset="0"/>
              <a:ea typeface="+mn-ea"/>
              <a:cs typeface="Arial" panose="020B0604020202020204" pitchFamily="34" charset="0"/>
            </a:endParaRPr>
          </a:p>
          <a:p>
            <a:pPr>
              <a:defRPr/>
            </a:pPr>
            <a:r>
              <a:rPr lang="en-GB" dirty="0">
                <a:latin typeface="Arial" panose="020B0604020202020204" pitchFamily="34" charset="0"/>
                <a:ea typeface="+mn-ea"/>
                <a:cs typeface="Arial" panose="020B0604020202020204" pitchFamily="34" charset="0"/>
              </a:rPr>
              <a:t>Zobair Younossi1, Vlad Ratziu2, Rohit Loomba3, Mary Rinella4, Quentin M. Anstee5, Zachary Goodman1, Pierre Bedossa6, Andreas Geier7, Susanne Beckebaum8, Philip Newsome9, David Sheridan10, James Trotter11, Whitfield Knapple12, Eric Lawitz13, Kris Kowdley14, Aldo Montano-Loza15, Jerome Boursier16, Philippe Mathurin17, Elisabetta Bugianesi18, Guiseppe Mazzella19, Antonio Olveira20, Helena Cortez-Pinto21, Isabel Graupera22, David Orr23, Lise Lotte Gluud24, Jean-Francois Dufour25, David Shapiro26, Jason Campagna26, Luna Zaru26, Leigh MacConell26, Reshma Shringarpure26, Stephen Harrison27, Arun Sanyal28 on behalf of the REGENERATE Study Investigators </a:t>
            </a:r>
          </a:p>
          <a:p>
            <a:pPr>
              <a:defRPr/>
            </a:pPr>
            <a:r>
              <a:rPr lang="en-GB" i="1" dirty="0">
                <a:latin typeface="Arial" panose="020B0604020202020204" pitchFamily="34" charset="0"/>
                <a:ea typeface="+mn-ea"/>
                <a:cs typeface="Arial" panose="020B0604020202020204" pitchFamily="34" charset="0"/>
              </a:rPr>
              <a:t>1. Betty and Guy Beatty Center for Integrated Research, Inova Health System, Falls Church, United States; 2. Sorbonne Université, Hôpital Pitié – Salpêtrière, Paris, France; 3. University of California, San Diego, San Diego, United States; 4. Feinberg School of Medicine, Northwestern University, Chicago, United States; 5. Newcastle upon Tyne Hospitals NHS Foundation Trust, Newcastle Upon Tyne, United Kingdom; 6. Service d'Anatomie Pathologique, Hôpital Beaujon, Assistance Publique-Hôpitaux de Paris, Paris, France; 7. University of Wuerzburg, Wuerzburg, Germany; 8. St. Josef-Krankenhaus Kupferdreh, Essen, Germany; 9. University of Birmingham, Birmingham, United Kingdom; 10. Derriford Hospital, Plymouth, United Kingdom; 11. Baylor Health, Liver Consultants of Texas, Dallas, United States; 12. Arkansas Gastroenterology, North Little Rock, United States; 13. Texas Liver Institute, University of Texas Health San Antonio, San Antonio, United States; 14. Swedish Liver Center, Seattle, United States; 15. Division of Gastroenterology and Liver Unit, University of Alberta, Edmonton, Canada; 16. Angers University Hospital, Angers, France; 17. Hepato-gastroenterology, CHU Lille, Lille, France; 18. University of Turin, Turin, Italy; 19. University of Bologna, Bologna, Italy; 20. Hospital Universitario La Paz, Madrid, Spain; 21. Centro Hospitalar Lisboa, Lisbon, Portugal; 22. Hospital Clinic de Barcelona, Barcelona, Spain; 23. Auckland City Hospital, Auckland, New Zealand; 24. Copenhagen University Hospital Hvidovre, Hvidovre, Denmark; 25. University of Bern, Bern, Switzerland; 26. Intercept Pharmaceuticals, San Diego, United States; 27. Pinnacle Clinical Research Center, San Antonio, United States; 28. Virginia Commonwealth University, Richmond, United States </a:t>
            </a:r>
            <a:endParaRPr lang="en-GB" dirty="0">
              <a:latin typeface="Arial" panose="020B0604020202020204" pitchFamily="34" charset="0"/>
              <a:ea typeface="+mn-ea"/>
              <a:cs typeface="Arial" panose="020B0604020202020204" pitchFamily="34" charset="0"/>
            </a:endParaRP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Background: </a:t>
            </a:r>
            <a:r>
              <a:rPr lang="en-US" dirty="0">
                <a:latin typeface="Arial" panose="020B0604020202020204" pitchFamily="34" charset="0"/>
                <a:ea typeface="+mn-ea"/>
                <a:cs typeface="Arial" panose="020B0604020202020204" pitchFamily="34" charset="0"/>
              </a:rPr>
              <a:t>Obeticholic acid (OCA), an FXR agonist, improved both fibrosis and histologic features of nonalcoholic steatohepatitis (NASH) in the Ph2 FLINT study. This Month 18 pre-specified interim analysis of the ongoing Ph3 REGENERATE study evaluated the effect of OCA on liver histology in patients (pts) with biopsy-confirmed NASH. </a:t>
            </a: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Methods: </a:t>
            </a:r>
            <a:r>
              <a:rPr lang="en-US" dirty="0">
                <a:latin typeface="Arial" panose="020B0604020202020204" pitchFamily="34" charset="0"/>
                <a:ea typeface="+mn-ea"/>
                <a:cs typeface="Arial" panose="020B0604020202020204" pitchFamily="34" charset="0"/>
              </a:rPr>
              <a:t>Pts with NASH and fibrosis stages F2-3 (ITT), and an exploratory group of F1 pts with metabolic syndrome, were randomized to placebo (PBO), OCA 10mg, or OCA 25mg QD. Primary endpoints were fibrosis improvement (≥1 stage) with no worsening of NASH, or NASH resolution with no worsening of liver fibrosis per liver biopsy. The safety population included all randomized and dosed pts (F1-3, N=1968). Clinical outcomes will be evaluated at the end-of-study. </a:t>
            </a:r>
          </a:p>
          <a:p>
            <a:pPr>
              <a:defRPr/>
            </a:pPr>
            <a:endParaRPr lang="en-GB" b="1" dirty="0">
              <a:latin typeface="Arial" panose="020B0604020202020204" pitchFamily="34" charset="0"/>
              <a:ea typeface="+mn-ea"/>
              <a:cs typeface="Arial" panose="020B0604020202020204" pitchFamily="34" charset="0"/>
            </a:endParaRPr>
          </a:p>
          <a:p>
            <a:pPr>
              <a:defRPr/>
            </a:pPr>
            <a:r>
              <a:rPr lang="en-GB" b="1" dirty="0">
                <a:latin typeface="Arial" panose="020B0604020202020204" pitchFamily="34" charset="0"/>
                <a:ea typeface="+mn-ea"/>
                <a:cs typeface="Arial" panose="020B0604020202020204" pitchFamily="34" charset="0"/>
              </a:rPr>
              <a:t>Results: </a:t>
            </a:r>
            <a:r>
              <a:rPr lang="en-GB" dirty="0">
                <a:latin typeface="Arial" panose="020B0604020202020204" pitchFamily="34" charset="0"/>
                <a:ea typeface="+mn-ea"/>
                <a:cs typeface="Arial" panose="020B0604020202020204" pitchFamily="34" charset="0"/>
              </a:rPr>
              <a:t>The ITT population included 931 pts (PBO [n=311], OCA 10mg [n=312] or OCA 25mg [n=308]), comprised of 44% F2 and 56% F3. Baseline characteristics were well-balanced across groups. Results in Table. The primary fibrosis endpoint was met by 11.9% PBO, 17.6% OCA 10mg (p=0.0446 vs PBO), and 23.1% OCA 25mg (p=0.0002 vs PBO) pts (ITT). The primary NASH endpoint was not statistically significant (ITT); however, in a pre-specified analysis that included F1-F3 pts (N=1218), more OCA 25mg pts achieved NASH resolution. Significantly more pts </a:t>
            </a:r>
          </a:p>
          <a:p>
            <a:pPr>
              <a:defRPr/>
            </a:pPr>
            <a:r>
              <a:rPr lang="en-GB" dirty="0">
                <a:latin typeface="Arial" panose="020B0604020202020204" pitchFamily="34" charset="0"/>
                <a:ea typeface="+mn-ea"/>
                <a:cs typeface="Arial" panose="020B0604020202020204" pitchFamily="34" charset="0"/>
              </a:rPr>
              <a:t>on OCA 25mg showed improvements in hepatocellular ballooning (p=0.0011 vs PBO) and lobular inflammation (p=0.0322 vs PBO). Dose-dependent reductions in ALT, AST and GGT were observed. Pruritus was the most common AE (19% PBO, 28% OCA 10mg, 51% OCA 25mg) and was predominantly mild to moderate in severity (severe pruritus: &lt;1% PBO, &lt;1% OCA 10mg, 5% OCA 25mg). More OCA 25mg pts discontinued due to pruritus (&lt;1% PBO, &lt;1% OCA 10mg, 9% OCA 25mg; protocol mandated discontinuation of treatment with severe pruritus). SAEs occurred in 11% PBO, 11% OCA 10mg and 14% OCA 25mg pts. Increases in LDLc with OCA were observed by Week 4, but approached baseline by Month 18 (OCA 25mg: LS mean change Wk4 +22.6 mg/dL, M18 +4.0 mg/dL). Cardiovascular SAEs were similar across groups (2% PBO, 1% OCA 10 mg, 2% OCA 25mg). Cholelithiasis or cholecystitis were reported in 1% PBO, 1% OCA 10mg and 3% OCA 25mg pts. Hepatic disorder SAEs were uncommon but occurred more frequently in OCA 25mg pts (&lt;0.01%). Three deaths occurred; none were considered treatment-related (PBO n=2; OCA 25mg n=1). </a:t>
            </a: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Conclusion</a:t>
            </a:r>
            <a:r>
              <a:rPr lang="en-US" dirty="0">
                <a:latin typeface="Arial" panose="020B0604020202020204" pitchFamily="34" charset="0"/>
                <a:ea typeface="+mn-ea"/>
                <a:cs typeface="Arial" panose="020B0604020202020204" pitchFamily="34" charset="0"/>
              </a:rPr>
              <a:t>: Treatment with OCA 25mg improved liver fibrosis, key histologic features of steatohepatitis and liver biochemistry, demonstrating consistent efficacy with an overall AE profile similar to previous studies. </a:t>
            </a:r>
            <a:endParaRPr lang="en-GB" dirty="0">
              <a:latin typeface="Arial" panose="020B0604020202020204" pitchFamily="34" charset="0"/>
              <a:ea typeface="+mn-ea"/>
              <a:cs typeface="Arial" panose="020B0604020202020204" pitchFamily="34" charset="0"/>
            </a:endParaRPr>
          </a:p>
        </p:txBody>
      </p:sp>
      <p:sp>
        <p:nvSpPr>
          <p:cNvPr id="143363" name="Slide Number Placeholder 3">
            <a:extLst>
              <a:ext uri="{FF2B5EF4-FFF2-40B4-BE49-F238E27FC236}">
                <a16:creationId xmlns:a16="http://schemas.microsoft.com/office/drawing/2014/main" id="{A8121FC2-C361-0A4A-7A35-6D6D25EDC2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E5D5BEA8-58C9-C64B-A3D9-0D580E1E1566}" type="slidenum">
              <a:rPr lang="en-GB" altLang="en-US" smtClean="0"/>
              <a:pPr/>
              <a:t>58</a:t>
            </a:fld>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a:extLst>
              <a:ext uri="{FF2B5EF4-FFF2-40B4-BE49-F238E27FC236}">
                <a16:creationId xmlns:a16="http://schemas.microsoft.com/office/drawing/2014/main" id="{5488DA65-D4FD-C47F-518F-363CF2579A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0EE6F07-7F78-04A2-8845-55D8B30BD562}"/>
              </a:ext>
            </a:extLst>
          </p:cNvPr>
          <p:cNvSpPr>
            <a:spLocks noGrp="1"/>
          </p:cNvSpPr>
          <p:nvPr>
            <p:ph type="body" idx="1"/>
          </p:nvPr>
        </p:nvSpPr>
        <p:spPr/>
        <p:txBody>
          <a:bodyPr>
            <a:normAutofit fontScale="47500" lnSpcReduction="20000"/>
          </a:bodyPr>
          <a:lstStyle/>
          <a:p>
            <a:pPr defTabSz="914400" eaLnBrk="1" fontAlgn="auto" hangingPunct="1">
              <a:spcBef>
                <a:spcPts val="0"/>
              </a:spcBef>
              <a:spcAft>
                <a:spcPts val="0"/>
              </a:spcAft>
              <a:buFont typeface="Arial" panose="020B0604020202020204" pitchFamily="34" charset="0"/>
              <a:buNone/>
              <a:defRPr/>
            </a:pPr>
            <a:r>
              <a:rPr lang="en-GB" i="1" dirty="0"/>
              <a:t>Abbreviations: ITT, intention-to-treat; NAFLD, nonalcoholic fatty liver disease; NASH, nonalcoholic steatohepatitis; </a:t>
            </a:r>
            <a:r>
              <a:rPr lang="en-US" i="1" dirty="0"/>
              <a:t>OCA, obeticholic acid; QD, daily</a:t>
            </a:r>
            <a:endParaRPr lang="en-GB" i="1" dirty="0"/>
          </a:p>
          <a:p>
            <a:pPr>
              <a:defRPr/>
            </a:pPr>
            <a:endParaRPr lang="en-US" b="1" dirty="0">
              <a:latin typeface="Arial" panose="020B0604020202020204" pitchFamily="34" charset="0"/>
              <a:ea typeface="+mn-ea"/>
              <a:cs typeface="Arial" panose="020B0604020202020204" pitchFamily="34" charset="0"/>
            </a:endParaRPr>
          </a:p>
          <a:p>
            <a:pPr>
              <a:defRPr/>
            </a:pPr>
            <a:r>
              <a:rPr lang="en-US" u="sng" dirty="0">
                <a:latin typeface="Arial" panose="020B0604020202020204" pitchFamily="34" charset="0"/>
                <a:ea typeface="+mn-ea"/>
                <a:cs typeface="Arial" panose="020B0604020202020204" pitchFamily="34" charset="0"/>
              </a:rPr>
              <a:t>Full abstract</a:t>
            </a: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Positive Results from REGENERATE: A Phase 3 International, Randomized, Placebo-Controlled Study Evaluating Obeticholic Acid Treatment for NASH </a:t>
            </a:r>
            <a:endParaRPr lang="en-US" dirty="0">
              <a:latin typeface="Arial" panose="020B0604020202020204" pitchFamily="34" charset="0"/>
              <a:ea typeface="+mn-ea"/>
              <a:cs typeface="Arial" panose="020B0604020202020204" pitchFamily="34" charset="0"/>
            </a:endParaRPr>
          </a:p>
          <a:p>
            <a:pPr>
              <a:defRPr/>
            </a:pPr>
            <a:r>
              <a:rPr lang="en-GB" dirty="0">
                <a:latin typeface="Arial" panose="020B0604020202020204" pitchFamily="34" charset="0"/>
                <a:ea typeface="+mn-ea"/>
                <a:cs typeface="Arial" panose="020B0604020202020204" pitchFamily="34" charset="0"/>
              </a:rPr>
              <a:t>Zobair Younossi1, Vlad Ratziu2, Rohit Loomba3, Mary Rinella4, Quentin M. Anstee5, Zachary Goodman1, Pierre Bedossa6, Andreas Geier7, Susanne Beckebaum8, Philip Newsome9, David Sheridan10, James Trotter11, Whitfield Knapple12, Eric Lawitz13, Kris Kowdley14, Aldo Montano-Loza15, Jerome Boursier16, Philippe Mathurin17, Elisabetta Bugianesi18, Guiseppe Mazzella19, Antonio Olveira20, Helena Cortez-Pinto21, Isabel Graupera22, David Orr23, Lise Lotte Gluud24, Jean-Francois Dufour25, David Shapiro26, Jason Campagna26, Luna Zaru26, Leigh MacConell26, Reshma Shringarpure26, Stephen Harrison27, Arun Sanyal28 on behalf of the REGENERATE Study Investigators </a:t>
            </a:r>
          </a:p>
          <a:p>
            <a:pPr>
              <a:defRPr/>
            </a:pPr>
            <a:r>
              <a:rPr lang="en-GB" i="1" dirty="0">
                <a:latin typeface="Arial" panose="020B0604020202020204" pitchFamily="34" charset="0"/>
                <a:ea typeface="+mn-ea"/>
                <a:cs typeface="Arial" panose="020B0604020202020204" pitchFamily="34" charset="0"/>
              </a:rPr>
              <a:t>1. Betty and Guy Beatty Center for Integrated Research, Inova Health System, Falls Church, United States; 2. Sorbonne Université, Hôpital Pitié – Salpêtrière, Paris, France; 3. University of California, San Diego, San Diego, United States; 4. Feinberg School of Medicine, Northwestern University, Chicago, United States; 5. Newcastle upon Tyne Hospitals NHS Foundation Trust, Newcastle Upon Tyne, United Kingdom; 6. Service d'Anatomie Pathologique, Hôpital Beaujon, Assistance Publique-Hôpitaux de Paris, Paris, France; 7. University of Wuerzburg, Wuerzburg, Germany; 8. St. Josef-Krankenhaus Kupferdreh, Essen, Germany; 9. University of Birmingham, Birmingham, United Kingdom; 10. Derriford Hospital, Plymouth, United Kingdom; 11. Baylor Health, Liver Consultants of Texas, Dallas, United States; 12. Arkansas Gastroenterology, North Little Rock, United States; 13. Texas Liver Institute, University of Texas Health San Antonio, San Antonio, United States; 14. Swedish Liver Center, Seattle, United States; 15. Division of Gastroenterology and Liver Unit, University of Alberta, Edmonton, Canada; 16. Angers University Hospital, Angers, France; 17. Hepato-gastroenterology, CHU Lille, Lille, France; 18. University of Turin, Turin, Italy; 19. University of Bologna, Bologna, Italy; 20. Hospital Universitario La Paz, Madrid, Spain; 21. Centro Hospitalar Lisboa, Lisbon, Portugal; 22. Hospital Clinic de Barcelona, Barcelona, Spain; 23. Auckland City Hospital, Auckland, New Zealand; 24. Copenhagen University Hospital Hvidovre, Hvidovre, Denmark; 25. University of Bern, Bern, Switzerland; 26. Intercept Pharmaceuticals, San Diego, United States; 27. Pinnacle Clinical Research Center, San Antonio, United States; 28. Virginia Commonwealth University, Richmond, United States </a:t>
            </a:r>
            <a:endParaRPr lang="en-GB" dirty="0">
              <a:latin typeface="Arial" panose="020B0604020202020204" pitchFamily="34" charset="0"/>
              <a:ea typeface="+mn-ea"/>
              <a:cs typeface="Arial" panose="020B0604020202020204" pitchFamily="34" charset="0"/>
            </a:endParaRP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Background: </a:t>
            </a:r>
            <a:r>
              <a:rPr lang="en-US" dirty="0">
                <a:latin typeface="Arial" panose="020B0604020202020204" pitchFamily="34" charset="0"/>
                <a:ea typeface="+mn-ea"/>
                <a:cs typeface="Arial" panose="020B0604020202020204" pitchFamily="34" charset="0"/>
              </a:rPr>
              <a:t>Obeticholic acid (OCA), an FXR agonist, improved both fibrosis and histologic features of nonalcoholic steatohepatitis (NASH) in the Ph2 FLINT study. This Month 18 pre-specified interim analysis of the ongoing Ph3 REGENERATE study evaluated the effect of OCA on liver histology in patients (pts) with biopsy-confirmed NASH. </a:t>
            </a: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Methods: </a:t>
            </a:r>
            <a:r>
              <a:rPr lang="en-US" dirty="0">
                <a:latin typeface="Arial" panose="020B0604020202020204" pitchFamily="34" charset="0"/>
                <a:ea typeface="+mn-ea"/>
                <a:cs typeface="Arial" panose="020B0604020202020204" pitchFamily="34" charset="0"/>
              </a:rPr>
              <a:t>Pts with NASH and fibrosis stages F2-3 (ITT), and an exploratory group of F1 pts with metabolic syndrome, were randomized to placebo (PBO), OCA 10mg, or OCA 25mg QD. Primary endpoints were fibrosis improvement (≥1 stage) with no worsening of NASH, or NASH resolution with no worsening of liver fibrosis per liver biopsy. The safety population included all randomized and dosed pts (F1-3, N=1968). Clinical outcomes will be evaluated at the end-of-study. </a:t>
            </a:r>
          </a:p>
          <a:p>
            <a:pPr>
              <a:defRPr/>
            </a:pPr>
            <a:endParaRPr lang="en-GB" b="1" dirty="0">
              <a:latin typeface="Arial" panose="020B0604020202020204" pitchFamily="34" charset="0"/>
              <a:ea typeface="+mn-ea"/>
              <a:cs typeface="Arial" panose="020B0604020202020204" pitchFamily="34" charset="0"/>
            </a:endParaRPr>
          </a:p>
          <a:p>
            <a:pPr>
              <a:defRPr/>
            </a:pPr>
            <a:r>
              <a:rPr lang="en-GB" b="1" dirty="0">
                <a:latin typeface="Arial" panose="020B0604020202020204" pitchFamily="34" charset="0"/>
                <a:ea typeface="+mn-ea"/>
                <a:cs typeface="Arial" panose="020B0604020202020204" pitchFamily="34" charset="0"/>
              </a:rPr>
              <a:t>Results: </a:t>
            </a:r>
            <a:r>
              <a:rPr lang="en-GB" dirty="0">
                <a:latin typeface="Arial" panose="020B0604020202020204" pitchFamily="34" charset="0"/>
                <a:ea typeface="+mn-ea"/>
                <a:cs typeface="Arial" panose="020B0604020202020204" pitchFamily="34" charset="0"/>
              </a:rPr>
              <a:t>The ITT population included 931 pts (PBO [n=311], OCA 10mg [n=312] or OCA 25mg [n=308]), comprised of 44% F2 and 56% F3. Baseline characteristics were well-balanced across groups. Results in Table. The primary fibrosis endpoint was met by 11.9% PBO, 17.6% OCA 10mg (p=0.0446 vs PBO), and 23.1% OCA 25mg (p=0.0002 vs PBO) pts (ITT). The primary NASH endpoint was not statistically significant (ITT); however, in a pre-specified analysis that included F1-F3 pts (N=1218), more OCA 25mg pts achieved NASH resolution. Significantly more pts </a:t>
            </a:r>
          </a:p>
          <a:p>
            <a:pPr>
              <a:defRPr/>
            </a:pPr>
            <a:r>
              <a:rPr lang="en-GB" dirty="0">
                <a:latin typeface="Arial" panose="020B0604020202020204" pitchFamily="34" charset="0"/>
                <a:ea typeface="+mn-ea"/>
                <a:cs typeface="Arial" panose="020B0604020202020204" pitchFamily="34" charset="0"/>
              </a:rPr>
              <a:t>on OCA 25mg showed improvements in hepatocellular ballooning (p=0.0011 vs PBO) and lobular inflammation (p=0.0322 vs PBO). Dose-dependent reductions in ALT, AST and GGT were observed. Pruritus was the most common AE (19% PBO, 28% OCA 10mg, 51% OCA 25mg) and was predominantly mild to moderate in severity (severe pruritus: &lt;1% PBO, &lt;1% OCA 10mg, 5% OCA 25mg). More OCA 25mg pts discontinued due to pruritus (&lt;1% PBO, &lt;1% OCA 10mg, 9% OCA 25mg; protocol mandated discontinuation of treatment with severe pruritus). SAEs occurred in 11% PBO, 11% OCA 10mg and 14% OCA 25mg pts. Increases in LDLc with OCA were observed by Week 4, but approached baseline by Month 18 (OCA 25mg: LS mean change Wk4 +22.6 mg/dL, M18 +4.0 mg/dL). Cardiovascular SAEs were similar across groups (2% PBO, 1% OCA 10 mg, 2% OCA 25mg). Cholelithiasis or cholecystitis were reported in 1% PBO, 1% OCA 10mg and 3% OCA 25mg pts. Hepatic disorder SAEs were uncommon but occurred more frequently in OCA 25mg pts (&lt;0.01%). Three deaths occurred; none were considered treatment-related (PBO n=2; OCA 25mg n=1). </a:t>
            </a: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Conclusion</a:t>
            </a:r>
            <a:r>
              <a:rPr lang="en-US" dirty="0">
                <a:latin typeface="Arial" panose="020B0604020202020204" pitchFamily="34" charset="0"/>
                <a:ea typeface="+mn-ea"/>
                <a:cs typeface="Arial" panose="020B0604020202020204" pitchFamily="34" charset="0"/>
              </a:rPr>
              <a:t>: Treatment with OCA 25mg improved liver fibrosis, key histologic features of steatohepatitis and liver biochemistry, demonstrating consistent efficacy with an overall AE profile similar to previous studies. </a:t>
            </a:r>
            <a:endParaRPr lang="en-GB" dirty="0">
              <a:latin typeface="Arial" panose="020B0604020202020204" pitchFamily="34" charset="0"/>
              <a:ea typeface="+mn-ea"/>
              <a:cs typeface="Arial" panose="020B0604020202020204" pitchFamily="34" charset="0"/>
            </a:endParaRPr>
          </a:p>
          <a:p>
            <a:pPr defTabSz="914400" eaLnBrk="1" fontAlgn="auto" hangingPunct="1">
              <a:spcBef>
                <a:spcPts val="0"/>
              </a:spcBef>
              <a:spcAft>
                <a:spcPts val="0"/>
              </a:spcAft>
              <a:buFont typeface="Arial" panose="020B0604020202020204" pitchFamily="34" charset="0"/>
              <a:buNone/>
              <a:defRPr/>
            </a:pPr>
            <a:endParaRPr lang="en-GB" dirty="0">
              <a:latin typeface="Arial" panose="020B0604020202020204" pitchFamily="34" charset="0"/>
              <a:ea typeface="+mn-ea"/>
              <a:cs typeface="Arial" panose="020B0604020202020204" pitchFamily="34" charset="0"/>
            </a:endParaRPr>
          </a:p>
        </p:txBody>
      </p:sp>
      <p:sp>
        <p:nvSpPr>
          <p:cNvPr id="145411" name="Slide Number Placeholder 3">
            <a:extLst>
              <a:ext uri="{FF2B5EF4-FFF2-40B4-BE49-F238E27FC236}">
                <a16:creationId xmlns:a16="http://schemas.microsoft.com/office/drawing/2014/main" id="{DE4AA844-A90B-6F73-11E6-C4CC055513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8227A178-8EA1-3445-A989-FD8AFF32CACB}" type="slidenum">
              <a:rPr lang="en-GB" altLang="en-US" smtClean="0"/>
              <a:pPr/>
              <a:t>59</a:t>
            </a:fld>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a:extLst>
              <a:ext uri="{FF2B5EF4-FFF2-40B4-BE49-F238E27FC236}">
                <a16:creationId xmlns:a16="http://schemas.microsoft.com/office/drawing/2014/main" id="{DEBEC542-0951-75AE-49CF-0DECE4889A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A1991AF-D581-9CBD-3464-020061C00DA5}"/>
              </a:ext>
            </a:extLst>
          </p:cNvPr>
          <p:cNvSpPr>
            <a:spLocks noGrp="1"/>
          </p:cNvSpPr>
          <p:nvPr>
            <p:ph type="body" idx="1"/>
          </p:nvPr>
        </p:nvSpPr>
        <p:spPr/>
        <p:txBody>
          <a:bodyPr>
            <a:normAutofit fontScale="47500" lnSpcReduction="20000"/>
          </a:bodyPr>
          <a:lstStyle/>
          <a:p>
            <a:pPr defTabSz="914400" eaLnBrk="1" fontAlgn="auto" hangingPunct="1">
              <a:spcBef>
                <a:spcPts val="0"/>
              </a:spcBef>
              <a:spcAft>
                <a:spcPts val="0"/>
              </a:spcAft>
              <a:buFont typeface="Arial" panose="020B0604020202020204" pitchFamily="34" charset="0"/>
              <a:buNone/>
              <a:defRPr/>
            </a:pPr>
            <a:r>
              <a:rPr lang="en-GB" i="1" dirty="0"/>
              <a:t>Abbreviations: AE, adverse event; ALT, alanine aminotransferase; AST, aspartate aminotransferase; GGT, </a:t>
            </a:r>
            <a:r>
              <a:rPr lang="el-GR" i="1" dirty="0"/>
              <a:t>γ-</a:t>
            </a:r>
            <a:r>
              <a:rPr lang="en-GB" i="1" dirty="0"/>
              <a:t>glutamyl transferase; NASH, Nonalcoholic steatohepatitis; </a:t>
            </a:r>
            <a:r>
              <a:rPr lang="en-US" i="1" dirty="0"/>
              <a:t>OCA, obeticholic acid</a:t>
            </a:r>
            <a:endParaRPr lang="en-GB" i="1" dirty="0"/>
          </a:p>
          <a:p>
            <a:pPr>
              <a:defRPr/>
            </a:pPr>
            <a:endParaRPr lang="en-US" b="1" dirty="0">
              <a:latin typeface="Arial" panose="020B0604020202020204" pitchFamily="34" charset="0"/>
              <a:ea typeface="+mn-ea"/>
              <a:cs typeface="Arial" panose="020B0604020202020204" pitchFamily="34" charset="0"/>
            </a:endParaRPr>
          </a:p>
          <a:p>
            <a:pPr>
              <a:defRPr/>
            </a:pPr>
            <a:r>
              <a:rPr lang="en-US" u="sng" dirty="0">
                <a:latin typeface="Arial" panose="020B0604020202020204" pitchFamily="34" charset="0"/>
                <a:ea typeface="+mn-ea"/>
                <a:cs typeface="Arial" panose="020B0604020202020204" pitchFamily="34" charset="0"/>
              </a:rPr>
              <a:t>Full abstract</a:t>
            </a: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Positive Results from REGENERATE: A Phase 3 International, Randomized, Placebo-Controlled Study Evaluating Obeticholic Acid Treatment for NASH </a:t>
            </a:r>
            <a:endParaRPr lang="en-US" dirty="0">
              <a:latin typeface="Arial" panose="020B0604020202020204" pitchFamily="34" charset="0"/>
              <a:ea typeface="+mn-ea"/>
              <a:cs typeface="Arial" panose="020B0604020202020204" pitchFamily="34" charset="0"/>
            </a:endParaRPr>
          </a:p>
          <a:p>
            <a:pPr>
              <a:defRPr/>
            </a:pPr>
            <a:r>
              <a:rPr lang="en-GB" dirty="0">
                <a:latin typeface="Arial" panose="020B0604020202020204" pitchFamily="34" charset="0"/>
                <a:ea typeface="+mn-ea"/>
                <a:cs typeface="Arial" panose="020B0604020202020204" pitchFamily="34" charset="0"/>
              </a:rPr>
              <a:t>Zobair Younossi1, Vlad Ratziu2, Rohit Loomba3, Mary Rinella4, Quentin M. Anstee5, Zachary Goodman1, Pierre Bedossa6, Andreas Geier7, Susanne Beckebaum8, Philip Newsome9, David Sheridan10, James Trotter11, Whitfield Knapple12, Eric Lawitz13, Kris Kowdley14, Aldo Montano-Loza15, Jerome Boursier16, Philippe Mathurin17, Elisabetta Bugianesi18, Guiseppe Mazzella19, Antonio Olveira20, Helena Cortez-Pinto21, Isabel Graupera22, David Orr23, Lise Lotte Gluud24, Jean-Francois Dufour25, David Shapiro26, Jason Campagna26, Luna Zaru26, Leigh MacConell26, Reshma Shringarpure26, Stephen Harrison27, Arun Sanyal28 on behalf of the REGENERATE Study Investigators </a:t>
            </a:r>
          </a:p>
          <a:p>
            <a:pPr>
              <a:defRPr/>
            </a:pPr>
            <a:r>
              <a:rPr lang="en-GB" i="1" dirty="0">
                <a:latin typeface="Arial" panose="020B0604020202020204" pitchFamily="34" charset="0"/>
                <a:ea typeface="+mn-ea"/>
                <a:cs typeface="Arial" panose="020B0604020202020204" pitchFamily="34" charset="0"/>
              </a:rPr>
              <a:t>1. Betty and Guy Beatty Center for Integrated Research, Inova Health System, Falls Church, United States; 2. Sorbonne Université, Hôpital Pitié – Salpêtrière, Paris, France; 3. University of California, San Diego, San Diego, United States; 4. Feinberg School of Medicine, Northwestern University, Chicago, United States; 5. Newcastle upon Tyne Hospitals NHS Foundation Trust, Newcastle Upon Tyne, United Kingdom; 6. Service d'Anatomie Pathologique, Hôpital Beaujon, Assistance Publique-Hôpitaux de Paris, Paris, France; 7. University of Wuerzburg, Wuerzburg, Germany; 8. St. Josef-Krankenhaus Kupferdreh, Essen, Germany; 9. University of Birmingham, Birmingham, United Kingdom; 10. Derriford Hospital, Plymouth, United Kingdom; 11. Baylor Health, Liver Consultants of Texas, Dallas, United States; 12. Arkansas Gastroenterology, North Little Rock, United States; 13. Texas Liver Institute, University of Texas Health San Antonio, San Antonio, United States; 14. Swedish Liver Center, Seattle, United States; 15. Division of Gastroenterology and Liver Unit, University of Alberta, Edmonton, Canada; 16. Angers University Hospital, Angers, France; 17. Hepato-gastroenterology, CHU Lille, Lille, France; 18. University of Turin, Turin, Italy; 19. University of Bologna, Bologna, Italy; 20. Hospital Universitario La Paz, Madrid, Spain; 21. Centro Hospitalar Lisboa, Lisbon, Portugal; 22. Hospital Clinic de Barcelona, Barcelona, Spain; 23. Auckland City Hospital, Auckland, New Zealand; 24. Copenhagen University Hospital Hvidovre, Hvidovre, Denmark; 25. University of Bern, Bern, Switzerland; 26. Intercept Pharmaceuticals, San Diego, United States; 27. Pinnacle Clinical Research Center, San Antonio, United States; 28. Virginia Commonwealth University, Richmond, United States </a:t>
            </a:r>
            <a:endParaRPr lang="en-GB" dirty="0">
              <a:latin typeface="Arial" panose="020B0604020202020204" pitchFamily="34" charset="0"/>
              <a:ea typeface="+mn-ea"/>
              <a:cs typeface="Arial" panose="020B0604020202020204" pitchFamily="34" charset="0"/>
            </a:endParaRP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Background: </a:t>
            </a:r>
            <a:r>
              <a:rPr lang="en-US" dirty="0">
                <a:latin typeface="Arial" panose="020B0604020202020204" pitchFamily="34" charset="0"/>
                <a:ea typeface="+mn-ea"/>
                <a:cs typeface="Arial" panose="020B0604020202020204" pitchFamily="34" charset="0"/>
              </a:rPr>
              <a:t>Obeticholic acid (OCA), an FXR agonist, improved both fibrosis and histologic features of nonalcoholic steatohepatitis (NASH) in the Ph2 FLINT study. This Month 18 pre-specified interim analysis of the ongoing Ph3 REGENERATE study evaluated the effect of OCA on liver histology in patients (pts) with biopsy-confirmed NASH. </a:t>
            </a: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Methods: </a:t>
            </a:r>
            <a:r>
              <a:rPr lang="en-US" dirty="0">
                <a:latin typeface="Arial" panose="020B0604020202020204" pitchFamily="34" charset="0"/>
                <a:ea typeface="+mn-ea"/>
                <a:cs typeface="Arial" panose="020B0604020202020204" pitchFamily="34" charset="0"/>
              </a:rPr>
              <a:t>Pts with NASH and fibrosis stages F2-3 (ITT), and an exploratory group of F1 pts with metabolic syndrome, were randomized to placebo (PBO), OCA 10mg, or OCA 25mg QD. Primary endpoints were fibrosis improvement (≥1 stage) with no worsening of NASH, or NASH resolution with no worsening of liver fibrosis per liver biopsy. The safety population included all randomized and dosed pts (F1-3, N=1968). Clinical outcomes will be evaluated at the end-of-study. </a:t>
            </a:r>
          </a:p>
          <a:p>
            <a:pPr>
              <a:defRPr/>
            </a:pPr>
            <a:endParaRPr lang="en-GB" b="1" dirty="0">
              <a:latin typeface="Arial" panose="020B0604020202020204" pitchFamily="34" charset="0"/>
              <a:ea typeface="+mn-ea"/>
              <a:cs typeface="Arial" panose="020B0604020202020204" pitchFamily="34" charset="0"/>
            </a:endParaRPr>
          </a:p>
          <a:p>
            <a:pPr>
              <a:defRPr/>
            </a:pPr>
            <a:r>
              <a:rPr lang="en-GB" b="1" dirty="0">
                <a:latin typeface="Arial" panose="020B0604020202020204" pitchFamily="34" charset="0"/>
                <a:ea typeface="+mn-ea"/>
                <a:cs typeface="Arial" panose="020B0604020202020204" pitchFamily="34" charset="0"/>
              </a:rPr>
              <a:t>Results: </a:t>
            </a:r>
            <a:r>
              <a:rPr lang="en-GB" dirty="0">
                <a:latin typeface="Arial" panose="020B0604020202020204" pitchFamily="34" charset="0"/>
                <a:ea typeface="+mn-ea"/>
                <a:cs typeface="Arial" panose="020B0604020202020204" pitchFamily="34" charset="0"/>
              </a:rPr>
              <a:t>The ITT population included 931 pts (PBO [n=311], OCA 10mg [n=312] or OCA 25mg [n=308]), comprised of 44% F2 and 56% F3. Baseline characteristics were well-balanced across groups. Results in Table. The primary fibrosis endpoint was met by 11.9% PBO, 17.6% OCA 10mg (p=0.0446 vs PBO), and 23.1% OCA 25mg (p=0.0002 vs PBO) pts (ITT). The primary NASH endpoint was not statistically significant (ITT); however, in a pre-specified analysis that included F1-F3 pts (N=1218), more OCA 25mg pts achieved NASH resolution. Significantly more pts </a:t>
            </a:r>
          </a:p>
          <a:p>
            <a:pPr>
              <a:defRPr/>
            </a:pPr>
            <a:r>
              <a:rPr lang="en-GB" dirty="0">
                <a:latin typeface="Arial" panose="020B0604020202020204" pitchFamily="34" charset="0"/>
                <a:ea typeface="+mn-ea"/>
                <a:cs typeface="Arial" panose="020B0604020202020204" pitchFamily="34" charset="0"/>
              </a:rPr>
              <a:t>on OCA 25mg showed improvements in hepatocellular ballooning (p=0.0011 vs PBO) and lobular inflammation (p=0.0322 vs PBO). Dose-dependent reductions in ALT, AST and GGT were observed. Pruritus was the most common AE (19% PBO, 28% OCA 10mg, 51% OCA 25mg) and was predominantly mild to moderate in severity (severe pruritus: &lt;1% PBO, &lt;1% OCA 10mg, 5% OCA 25mg). More OCA 25mg pts discontinued due to pruritus (&lt;1% PBO, &lt;1% OCA 10mg, 9% OCA 25mg; protocol mandated discontinuation of treatment with severe pruritus). SAEs occurred in 11% PBO, 11% OCA 10mg and 14% OCA 25mg pts. Increases in LDLc with OCA were observed by Week 4, but approached baseline by Month 18 (OCA 25mg: LS mean change Wk4 +22.6 mg/dL, M18 +4.0 mg/dL). Cardiovascular SAEs were similar across groups (2% PBO, 1% OCA 10 mg, 2% OCA 25mg). Cholelithiasis or cholecystitis were reported in 1% PBO, 1% OCA 10mg and 3% OCA 25mg pts. Hepatic disorder SAEs were uncommon but occurred more frequently in OCA 25mg pts (&lt;0.01%). Three deaths occurred; none were considered treatment-related (PBO n=2; OCA 25mg n=1). </a:t>
            </a: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Conclusion</a:t>
            </a:r>
            <a:r>
              <a:rPr lang="en-US" dirty="0">
                <a:latin typeface="Arial" panose="020B0604020202020204" pitchFamily="34" charset="0"/>
                <a:ea typeface="+mn-ea"/>
                <a:cs typeface="Arial" panose="020B0604020202020204" pitchFamily="34" charset="0"/>
              </a:rPr>
              <a:t>: Treatment with OCA 25mg improved liver fibrosis, key histologic features of steatohepatitis and liver biochemistry, demonstrating consistent efficacy with an overall AE profile similar to previous studies. </a:t>
            </a:r>
            <a:endParaRPr lang="en-GB" dirty="0">
              <a:latin typeface="Arial" panose="020B0604020202020204" pitchFamily="34" charset="0"/>
              <a:ea typeface="+mn-ea"/>
              <a:cs typeface="Arial" panose="020B0604020202020204" pitchFamily="34" charset="0"/>
            </a:endParaRPr>
          </a:p>
          <a:p>
            <a:pPr defTabSz="914400" eaLnBrk="1" fontAlgn="auto" hangingPunct="1">
              <a:spcBef>
                <a:spcPts val="0"/>
              </a:spcBef>
              <a:spcAft>
                <a:spcPts val="0"/>
              </a:spcAft>
              <a:buFont typeface="Arial" panose="020B0604020202020204" pitchFamily="34" charset="0"/>
              <a:buNone/>
              <a:defRPr/>
            </a:pPr>
            <a:endParaRPr lang="en-GB" dirty="0">
              <a:latin typeface="Arial" panose="020B0604020202020204" pitchFamily="34" charset="0"/>
              <a:ea typeface="+mn-ea"/>
              <a:cs typeface="Arial" panose="020B0604020202020204" pitchFamily="34" charset="0"/>
            </a:endParaRPr>
          </a:p>
        </p:txBody>
      </p:sp>
      <p:sp>
        <p:nvSpPr>
          <p:cNvPr id="147459" name="Slide Number Placeholder 3">
            <a:extLst>
              <a:ext uri="{FF2B5EF4-FFF2-40B4-BE49-F238E27FC236}">
                <a16:creationId xmlns:a16="http://schemas.microsoft.com/office/drawing/2014/main" id="{B9807D78-0476-8C3E-2F79-FE5734A953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378F4AE5-3ABF-6245-A6B3-642A1793D941}" type="slidenum">
              <a:rPr lang="en-GB" altLang="en-US" smtClean="0"/>
              <a:pPr/>
              <a:t>60</a:t>
            </a:fld>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a:extLst>
              <a:ext uri="{FF2B5EF4-FFF2-40B4-BE49-F238E27FC236}">
                <a16:creationId xmlns:a16="http://schemas.microsoft.com/office/drawing/2014/main" id="{58A80273-341A-5818-15AD-DA71D49309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4" name="Notes Placeholder 2">
            <a:extLst>
              <a:ext uri="{FF2B5EF4-FFF2-40B4-BE49-F238E27FC236}">
                <a16:creationId xmlns:a16="http://schemas.microsoft.com/office/drawing/2014/main" id="{4644BA1E-9D04-3E50-6E41-8BBB2B299A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61795" name="Slide Number Placeholder 3">
            <a:extLst>
              <a:ext uri="{FF2B5EF4-FFF2-40B4-BE49-F238E27FC236}">
                <a16:creationId xmlns:a16="http://schemas.microsoft.com/office/drawing/2014/main" id="{FBFBDCCA-9512-6927-8DB2-45FBC1FFFB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7931CBA0-570E-234F-8FA9-1DFB847A102B}" type="slidenum">
              <a:rPr lang="en-US" altLang="en-US" smtClean="0"/>
              <a:pPr/>
              <a:t>73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1FC4E84D-5CCB-2A76-D466-D9562C39C5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6BF727F5-6A25-E3B9-5F24-0AA64E6866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A48F7D07-0D7A-0126-D0EA-FD3D5DFF2E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pPr eaLnBrk="1" hangingPunct="1"/>
            <a:fld id="{BCDA692F-E487-3C4D-8001-2C23E4A96B18}" type="slidenum">
              <a:rPr lang="en-GB" altLang="en-US" smtClean="0">
                <a:solidFill>
                  <a:srgbClr val="000000"/>
                </a:solidFill>
                <a:latin typeface="Calibri" panose="020F0502020204030204" pitchFamily="34" charset="0"/>
              </a:rPr>
              <a:pPr eaLnBrk="1" hangingPunct="1"/>
              <a:t>14</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600D875E-91E0-29CA-76A3-75466241F0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0E110CB5-6504-689A-0955-791329B70E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defTabSz="914400" eaLnBrk="1" hangingPunct="1">
              <a:spcBef>
                <a:spcPct val="0"/>
              </a:spcBef>
            </a:pPr>
            <a:r>
              <a:rPr lang="en-US" altLang="en-US" i="1">
                <a:latin typeface="Arial" panose="020B0604020202020204" pitchFamily="34" charset="0"/>
                <a:ea typeface="Baekmuk Gulim"/>
                <a:cs typeface="Baekmuk Gulim"/>
              </a:rPr>
              <a:t>HCC, hepatocellular carcinoma; </a:t>
            </a:r>
            <a:r>
              <a:rPr lang="en-GB" altLang="en-US" i="1">
                <a:ea typeface="ＭＳ Ｐゴシック" panose="020B0600070205080204" pitchFamily="34" charset="-128"/>
              </a:rPr>
              <a:t>NASH, non-alcoholic steatohepatitis; </a:t>
            </a:r>
            <a:r>
              <a:rPr lang="en-US" altLang="en-US" i="1">
                <a:latin typeface="Arial" panose="020B0604020202020204" pitchFamily="34" charset="0"/>
                <a:ea typeface="Baekmuk Gulim"/>
                <a:cs typeface="Baekmuk Gulim"/>
              </a:rPr>
              <a:t>LTx, liver transplantation</a:t>
            </a:r>
            <a:endParaRPr lang="en-GB" altLang="en-US" i="1">
              <a:ea typeface="ＭＳ Ｐゴシック" panose="020B0600070205080204" pitchFamily="34" charset="-128"/>
            </a:endParaRPr>
          </a:p>
        </p:txBody>
      </p:sp>
      <p:sp>
        <p:nvSpPr>
          <p:cNvPr id="68611" name="Slide Number Placeholder 3">
            <a:extLst>
              <a:ext uri="{FF2B5EF4-FFF2-40B4-BE49-F238E27FC236}">
                <a16:creationId xmlns:a16="http://schemas.microsoft.com/office/drawing/2014/main" id="{53BDDB74-677C-7F99-9DA8-481D5EFE5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495415CD-8F80-EB4B-835A-F30F5B65CB31}" type="slidenum">
              <a:rPr lang="en-GB" altLang="en-US" smtClean="0"/>
              <a:pPr/>
              <a:t>15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0199E4D1-4734-4C13-366F-94C69B7D16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C9E194C1-6B37-2A99-5664-F57B0E1926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1">
                <a:latin typeface="Arial" panose="020B0604020202020204" pitchFamily="34" charset="0"/>
                <a:ea typeface="ＭＳ Ｐゴシック" panose="020B0600070205080204" pitchFamily="34" charset="-128"/>
                <a:cs typeface="Arial" panose="020B0604020202020204" pitchFamily="34" charset="0"/>
              </a:rPr>
              <a:t>IR, insulin resistance</a:t>
            </a:r>
            <a:endParaRPr lang="en-GB" altLang="en-US" i="1">
              <a:ea typeface="ＭＳ Ｐゴシック" panose="020B0600070205080204" pitchFamily="34" charset="-128"/>
            </a:endParaRPr>
          </a:p>
        </p:txBody>
      </p:sp>
      <p:sp>
        <p:nvSpPr>
          <p:cNvPr id="70659" name="Slide Number Placeholder 3">
            <a:extLst>
              <a:ext uri="{FF2B5EF4-FFF2-40B4-BE49-F238E27FC236}">
                <a16:creationId xmlns:a16="http://schemas.microsoft.com/office/drawing/2014/main" id="{5A8B39D0-694C-F36A-BA50-13A669841C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5B471A7B-BABE-B94F-8894-BC826538F69A}" type="slidenum">
              <a:rPr lang="en-GB" altLang="en-US" smtClean="0"/>
              <a:pPr/>
              <a:t>16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D9E9F280-B725-1249-04E1-36D6E779C9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7607603C-331C-8654-CB1E-C6A3B12DAA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6527AF45-1E96-CF8B-7D9C-9F2843768E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6211A283-ABA0-C743-8960-304D4DBFC76B}" type="slidenum">
              <a:rPr lang="en-GB" altLang="en-US" smtClean="0"/>
              <a:pPr/>
              <a:t>17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2FC24897-B57C-F8EE-1549-C707195EB1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C905A48A-E3AB-4AED-EF43-946A9C849C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r>
              <a:rPr lang="en-GB" altLang="en-US" i="1">
                <a:latin typeface="Arial" panose="020B0604020202020204" pitchFamily="34" charset="0"/>
                <a:ea typeface="ＭＳ Ｐゴシック" panose="020B0600070205080204" pitchFamily="34" charset="-128"/>
                <a:cs typeface="Arial" panose="020B0604020202020204" pitchFamily="34" charset="0"/>
              </a:rPr>
              <a:t>IR, insulin resistance; </a:t>
            </a:r>
            <a:r>
              <a:rPr lang="en-GB" altLang="en-US" i="1">
                <a:ea typeface="ＭＳ Ｐゴシック" panose="020B0600070205080204" pitchFamily="34" charset="-128"/>
              </a:rPr>
              <a:t>NASH, non-alcoholic steatohepatitis</a:t>
            </a:r>
            <a:endParaRPr lang="en-GB" altLang="en-US">
              <a:ea typeface="ＭＳ Ｐゴシック" panose="020B0600070205080204" pitchFamily="34" charset="-128"/>
            </a:endParaRPr>
          </a:p>
        </p:txBody>
      </p:sp>
      <p:sp>
        <p:nvSpPr>
          <p:cNvPr id="74755" name="Slide Number Placeholder 3">
            <a:extLst>
              <a:ext uri="{FF2B5EF4-FFF2-40B4-BE49-F238E27FC236}">
                <a16:creationId xmlns:a16="http://schemas.microsoft.com/office/drawing/2014/main" id="{D920811C-5836-2243-40B3-1756161F79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B8774E88-A48C-A64A-BBCE-98D11BAC591A}" type="slidenum">
              <a:rPr lang="en-GB" altLang="en-US" smtClean="0"/>
              <a:pPr/>
              <a:t>18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F8928D4A-148E-DFAA-8539-470C2A23D7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7F61B7C3-9872-F4B0-775E-5E34EC9650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i="1">
              <a:ea typeface="ＭＳ Ｐゴシック" panose="020B0600070205080204" pitchFamily="34" charset="-128"/>
            </a:endParaRPr>
          </a:p>
        </p:txBody>
      </p:sp>
      <p:sp>
        <p:nvSpPr>
          <p:cNvPr id="78851" name="Slide Number Placeholder 3">
            <a:extLst>
              <a:ext uri="{FF2B5EF4-FFF2-40B4-BE49-F238E27FC236}">
                <a16:creationId xmlns:a16="http://schemas.microsoft.com/office/drawing/2014/main" id="{2F08B4C1-C174-B1DD-A27A-B287F61898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F1345F5C-CA0A-1F41-9D54-0E102D49CC52}" type="slidenum">
              <a:rPr lang="en-GB" altLang="en-US" smtClean="0"/>
              <a:pPr/>
              <a:t>21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0B321C6-A2C0-A135-3411-F739410463F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324B9EB-4D4D-9798-315D-5DA060ABA7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024CF5-BC36-F276-FD25-D6BCCC77E8B9}"/>
              </a:ext>
            </a:extLst>
          </p:cNvPr>
          <p:cNvSpPr>
            <a:spLocks noGrp="1"/>
          </p:cNvSpPr>
          <p:nvPr>
            <p:ph type="sldNum" sz="quarter" idx="12"/>
          </p:nvPr>
        </p:nvSpPr>
        <p:spPr/>
        <p:txBody>
          <a:bodyPr/>
          <a:lstStyle>
            <a:lvl1pPr>
              <a:defRPr/>
            </a:lvl1pPr>
          </a:lstStyle>
          <a:p>
            <a:pPr>
              <a:defRPr/>
            </a:pPr>
            <a:fld id="{11CE00B3-86F2-AA4E-8A11-521A1EC996F6}" type="slidenum">
              <a:rPr lang="en-US" altLang="en-US"/>
              <a:pPr>
                <a:defRPr/>
              </a:pPr>
              <a:t>‹#›</a:t>
            </a:fld>
            <a:endParaRPr lang="en-US" altLang="en-US"/>
          </a:p>
        </p:txBody>
      </p:sp>
    </p:spTree>
    <p:extLst>
      <p:ext uri="{BB962C8B-B14F-4D97-AF65-F5344CB8AC3E}">
        <p14:creationId xmlns:p14="http://schemas.microsoft.com/office/powerpoint/2010/main" val="292548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1FD27-6B30-DABF-10F5-91506B46D4A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B5957D-ADC7-E156-1A70-716F5E848A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56495D-0AB5-4F29-29DE-A5D75715777B}"/>
              </a:ext>
            </a:extLst>
          </p:cNvPr>
          <p:cNvSpPr>
            <a:spLocks noGrp="1"/>
          </p:cNvSpPr>
          <p:nvPr>
            <p:ph type="sldNum" sz="quarter" idx="12"/>
          </p:nvPr>
        </p:nvSpPr>
        <p:spPr/>
        <p:txBody>
          <a:bodyPr/>
          <a:lstStyle>
            <a:lvl1pPr>
              <a:defRPr/>
            </a:lvl1pPr>
          </a:lstStyle>
          <a:p>
            <a:pPr>
              <a:defRPr/>
            </a:pPr>
            <a:fld id="{EF59D22A-E7B9-F140-891F-05F7E47BF466}" type="slidenum">
              <a:rPr lang="en-US" altLang="en-US"/>
              <a:pPr>
                <a:defRPr/>
              </a:pPr>
              <a:t>‹#›</a:t>
            </a:fld>
            <a:endParaRPr lang="en-US" altLang="en-US"/>
          </a:p>
        </p:txBody>
      </p:sp>
    </p:spTree>
    <p:extLst>
      <p:ext uri="{BB962C8B-B14F-4D97-AF65-F5344CB8AC3E}">
        <p14:creationId xmlns:p14="http://schemas.microsoft.com/office/powerpoint/2010/main" val="129914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2B523-1357-F47A-9853-78DAF667630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9B7B55A-84B2-3175-B3EB-E3ED6157DD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D30CEB-859A-A9AB-EA53-F238EA21D1CC}"/>
              </a:ext>
            </a:extLst>
          </p:cNvPr>
          <p:cNvSpPr>
            <a:spLocks noGrp="1"/>
          </p:cNvSpPr>
          <p:nvPr>
            <p:ph type="sldNum" sz="quarter" idx="12"/>
          </p:nvPr>
        </p:nvSpPr>
        <p:spPr/>
        <p:txBody>
          <a:bodyPr/>
          <a:lstStyle>
            <a:lvl1pPr>
              <a:defRPr/>
            </a:lvl1pPr>
          </a:lstStyle>
          <a:p>
            <a:pPr>
              <a:defRPr/>
            </a:pPr>
            <a:fld id="{D7105ABA-C5EF-2B42-B41E-31ED014652E8}" type="slidenum">
              <a:rPr lang="en-US" altLang="en-US"/>
              <a:pPr>
                <a:defRPr/>
              </a:pPr>
              <a:t>‹#›</a:t>
            </a:fld>
            <a:endParaRPr lang="en-US" altLang="en-US"/>
          </a:p>
        </p:txBody>
      </p:sp>
    </p:spTree>
    <p:extLst>
      <p:ext uri="{BB962C8B-B14F-4D97-AF65-F5344CB8AC3E}">
        <p14:creationId xmlns:p14="http://schemas.microsoft.com/office/powerpoint/2010/main" val="329306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em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24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p:cNvSpPr>
            <a:spLocks noGrp="1"/>
          </p:cNvSpPr>
          <p:nvPr>
            <p:ph type="body" sz="quarter" idx="10"/>
          </p:nvPr>
        </p:nvSpPr>
        <p:spPr>
          <a:xfrm>
            <a:off x="4926" y="6479931"/>
            <a:ext cx="7519403" cy="376990"/>
          </a:xfrm>
        </p:spPr>
        <p:txBody>
          <a:bodyPr lIns="144000" tIns="72000" rIns="144000" bIns="72000" anchor="b">
            <a:noAutofit/>
          </a:bodyPr>
          <a:lstStyle>
            <a:lvl1pPr marL="0" indent="0">
              <a:spcBef>
                <a:spcPts val="0"/>
              </a:spcBef>
              <a:buNone/>
              <a:defRPr sz="75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4777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p:cNvSpPr>
            <a:spLocks noGrp="1"/>
          </p:cNvSpPr>
          <p:nvPr>
            <p:ph type="body" sz="quarter" idx="10"/>
          </p:nvPr>
        </p:nvSpPr>
        <p:spPr>
          <a:xfrm>
            <a:off x="4926" y="6479931"/>
            <a:ext cx="7519403" cy="376990"/>
          </a:xfrm>
        </p:spPr>
        <p:txBody>
          <a:bodyPr lIns="144000" tIns="72000" rIns="144000" bIns="72000" anchor="b">
            <a:noAutofit/>
          </a:bodyPr>
          <a:lstStyle>
            <a:lvl1pPr marL="0" indent="0">
              <a:spcBef>
                <a:spcPts val="0"/>
              </a:spcBef>
              <a:buNone/>
              <a:defRPr sz="75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673831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p:cNvSpPr>
            <a:spLocks noGrp="1"/>
          </p:cNvSpPr>
          <p:nvPr>
            <p:ph type="body" sz="quarter" idx="10"/>
          </p:nvPr>
        </p:nvSpPr>
        <p:spPr>
          <a:xfrm>
            <a:off x="4926" y="6479931"/>
            <a:ext cx="7519403" cy="376990"/>
          </a:xfrm>
        </p:spPr>
        <p:txBody>
          <a:bodyPr lIns="144000" tIns="72000" rIns="144000" bIns="72000" anchor="b">
            <a:noAutofit/>
          </a:bodyPr>
          <a:lstStyle>
            <a:lvl1pPr marL="0" indent="0">
              <a:spcBef>
                <a:spcPts val="0"/>
              </a:spcBef>
              <a:buNone/>
              <a:defRPr sz="75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196470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68903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7589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3562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4891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434AE-E593-4C4B-5729-A0297657005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19DFE74-DD3C-FC24-A08C-489D4E0642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3DD1D3-C68D-8E52-DFEF-EC98331D0242}"/>
              </a:ext>
            </a:extLst>
          </p:cNvPr>
          <p:cNvSpPr>
            <a:spLocks noGrp="1"/>
          </p:cNvSpPr>
          <p:nvPr>
            <p:ph type="sldNum" sz="quarter" idx="12"/>
          </p:nvPr>
        </p:nvSpPr>
        <p:spPr/>
        <p:txBody>
          <a:bodyPr/>
          <a:lstStyle>
            <a:lvl1pPr>
              <a:defRPr/>
            </a:lvl1pPr>
          </a:lstStyle>
          <a:p>
            <a:pPr>
              <a:defRPr/>
            </a:pPr>
            <a:fld id="{D223758D-16EF-7145-A367-40DECD2C926F}" type="slidenum">
              <a:rPr lang="en-US" altLang="en-US"/>
              <a:pPr>
                <a:defRPr/>
              </a:pPr>
              <a:t>‹#›</a:t>
            </a:fld>
            <a:endParaRPr lang="en-US" altLang="en-US"/>
          </a:p>
        </p:txBody>
      </p:sp>
    </p:spTree>
    <p:extLst>
      <p:ext uri="{BB962C8B-B14F-4D97-AF65-F5344CB8AC3E}">
        <p14:creationId xmlns:p14="http://schemas.microsoft.com/office/powerpoint/2010/main" val="3000057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46163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37161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1804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3627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52698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42866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12891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09237" y="6227067"/>
            <a:ext cx="7577463" cy="438354"/>
          </a:xfrm>
        </p:spPr>
        <p:txBody>
          <a:bodyPr anchor="b">
            <a:normAutofit/>
          </a:bodyPr>
          <a:lstStyle>
            <a:lvl1pPr marL="0" indent="0">
              <a:buNone/>
              <a:defRPr sz="675">
                <a:solidFill>
                  <a:schemeClr val="tx1"/>
                </a:solidFill>
              </a:defRPr>
            </a:lvl1pPr>
            <a:lvl2pPr marL="342900" indent="0">
              <a:buNone/>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BFB271F7-CDAD-C084-3754-3882E0077EC2}"/>
              </a:ext>
            </a:extLst>
          </p:cNvPr>
          <p:cNvSpPr>
            <a:spLocks noGrp="1"/>
          </p:cNvSpPr>
          <p:nvPr>
            <p:ph type="sldNum" sz="quarter" idx="14"/>
          </p:nvPr>
        </p:nvSpPr>
        <p:spPr/>
        <p:txBody>
          <a:bodyPr/>
          <a:lstStyle>
            <a:lvl1pPr>
              <a:defRPr>
                <a:solidFill>
                  <a:srgbClr val="9BBB59"/>
                </a:solidFill>
              </a:defRPr>
            </a:lvl1pPr>
          </a:lstStyle>
          <a:p>
            <a:pPr>
              <a:defRPr/>
            </a:pPr>
            <a:fld id="{53456FA0-B0EF-C647-89C6-42BA91D1097D}" type="slidenum">
              <a:rPr lang="en-GB" altLang="en-US"/>
              <a:pPr>
                <a:defRPr/>
              </a:pPr>
              <a:t>‹#›</a:t>
            </a:fld>
            <a:endParaRPr lang="en-GB" altLang="en-US"/>
          </a:p>
        </p:txBody>
      </p:sp>
    </p:spTree>
    <p:extLst>
      <p:ext uri="{BB962C8B-B14F-4D97-AF65-F5344CB8AC3E}">
        <p14:creationId xmlns:p14="http://schemas.microsoft.com/office/powerpoint/2010/main" val="296839246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09237" y="6227067"/>
            <a:ext cx="7577463" cy="438354"/>
          </a:xfrm>
        </p:spPr>
        <p:txBody>
          <a:bodyPr anchor="b">
            <a:normAutofit/>
          </a:bodyPr>
          <a:lstStyle>
            <a:lvl1pPr marL="0" indent="0">
              <a:buNone/>
              <a:defRPr sz="675">
                <a:solidFill>
                  <a:schemeClr val="tx1"/>
                </a:solidFill>
              </a:defRPr>
            </a:lvl1pPr>
            <a:lvl2pPr marL="342900" indent="0">
              <a:buNone/>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7E57E453-9A62-78F5-CBB3-B31F7EFE61CA}"/>
              </a:ext>
            </a:extLst>
          </p:cNvPr>
          <p:cNvSpPr>
            <a:spLocks noGrp="1"/>
          </p:cNvSpPr>
          <p:nvPr>
            <p:ph type="sldNum" sz="quarter" idx="14"/>
          </p:nvPr>
        </p:nvSpPr>
        <p:spPr/>
        <p:txBody>
          <a:bodyPr/>
          <a:lstStyle>
            <a:lvl1pPr>
              <a:defRPr>
                <a:solidFill>
                  <a:srgbClr val="9BBB59"/>
                </a:solidFill>
              </a:defRPr>
            </a:lvl1pPr>
          </a:lstStyle>
          <a:p>
            <a:pPr>
              <a:defRPr/>
            </a:pPr>
            <a:fld id="{132F2A98-19FA-8440-B39F-56640EE617E6}" type="slidenum">
              <a:rPr lang="en-GB" altLang="en-US"/>
              <a:pPr>
                <a:defRPr/>
              </a:pPr>
              <a:t>‹#›</a:t>
            </a:fld>
            <a:endParaRPr lang="en-GB" altLang="en-US"/>
          </a:p>
        </p:txBody>
      </p:sp>
    </p:spTree>
    <p:extLst>
      <p:ext uri="{BB962C8B-B14F-4D97-AF65-F5344CB8AC3E}">
        <p14:creationId xmlns:p14="http://schemas.microsoft.com/office/powerpoint/2010/main" val="307032954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09237" y="6227067"/>
            <a:ext cx="7577463" cy="438354"/>
          </a:xfrm>
        </p:spPr>
        <p:txBody>
          <a:bodyPr anchor="b">
            <a:normAutofit/>
          </a:bodyPr>
          <a:lstStyle>
            <a:lvl1pPr marL="0" indent="0">
              <a:buNone/>
              <a:defRPr sz="675">
                <a:solidFill>
                  <a:schemeClr val="tx1"/>
                </a:solidFill>
              </a:defRPr>
            </a:lvl1pPr>
            <a:lvl2pPr marL="342900" indent="0">
              <a:buNone/>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78FE7E4C-DF8A-A1E3-2947-50DBCDD7E432}"/>
              </a:ext>
            </a:extLst>
          </p:cNvPr>
          <p:cNvSpPr>
            <a:spLocks noGrp="1"/>
          </p:cNvSpPr>
          <p:nvPr>
            <p:ph type="sldNum" sz="quarter" idx="14"/>
          </p:nvPr>
        </p:nvSpPr>
        <p:spPr/>
        <p:txBody>
          <a:bodyPr/>
          <a:lstStyle>
            <a:lvl1pPr>
              <a:defRPr>
                <a:solidFill>
                  <a:srgbClr val="9BBB59"/>
                </a:solidFill>
              </a:defRPr>
            </a:lvl1pPr>
          </a:lstStyle>
          <a:p>
            <a:pPr>
              <a:defRPr/>
            </a:pPr>
            <a:fld id="{EA650171-E0C6-5249-9AB7-21B2CC339341}" type="slidenum">
              <a:rPr lang="en-GB" altLang="en-US"/>
              <a:pPr>
                <a:defRPr/>
              </a:pPr>
              <a:t>‹#›</a:t>
            </a:fld>
            <a:endParaRPr lang="en-GB" altLang="en-US"/>
          </a:p>
        </p:txBody>
      </p:sp>
    </p:spTree>
    <p:extLst>
      <p:ext uri="{BB962C8B-B14F-4D97-AF65-F5344CB8AC3E}">
        <p14:creationId xmlns:p14="http://schemas.microsoft.com/office/powerpoint/2010/main" val="357680295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E18572-B72B-E5F3-0770-580F251C64F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774F076-F63E-F866-0B40-672ED9495F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0D8C1B-ECDD-CCC2-E154-420FD3AC1211}"/>
              </a:ext>
            </a:extLst>
          </p:cNvPr>
          <p:cNvSpPr>
            <a:spLocks noGrp="1"/>
          </p:cNvSpPr>
          <p:nvPr>
            <p:ph type="sldNum" sz="quarter" idx="12"/>
          </p:nvPr>
        </p:nvSpPr>
        <p:spPr/>
        <p:txBody>
          <a:bodyPr/>
          <a:lstStyle>
            <a:lvl1pPr>
              <a:defRPr/>
            </a:lvl1pPr>
          </a:lstStyle>
          <a:p>
            <a:pPr>
              <a:defRPr/>
            </a:pPr>
            <a:fld id="{29D93D0F-F3C6-214E-B04B-5C66E4A00DDD}" type="slidenum">
              <a:rPr lang="en-US" altLang="en-US"/>
              <a:pPr>
                <a:defRPr/>
              </a:pPr>
              <a:t>‹#›</a:t>
            </a:fld>
            <a:endParaRPr lang="en-US" altLang="en-US"/>
          </a:p>
        </p:txBody>
      </p:sp>
    </p:spTree>
    <p:extLst>
      <p:ext uri="{BB962C8B-B14F-4D97-AF65-F5344CB8AC3E}">
        <p14:creationId xmlns:p14="http://schemas.microsoft.com/office/powerpoint/2010/main" val="2206329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09237" y="6227067"/>
            <a:ext cx="7577463" cy="438354"/>
          </a:xfrm>
        </p:spPr>
        <p:txBody>
          <a:bodyPr anchor="b">
            <a:normAutofit/>
          </a:bodyPr>
          <a:lstStyle>
            <a:lvl1pPr marL="0" indent="0">
              <a:buNone/>
              <a:defRPr sz="675">
                <a:solidFill>
                  <a:schemeClr val="tx1"/>
                </a:solidFill>
              </a:defRPr>
            </a:lvl1pPr>
            <a:lvl2pPr marL="342900" indent="0">
              <a:buNone/>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4105ED5A-F470-9E64-4D16-1DAB2870723D}"/>
              </a:ext>
            </a:extLst>
          </p:cNvPr>
          <p:cNvSpPr>
            <a:spLocks noGrp="1"/>
          </p:cNvSpPr>
          <p:nvPr>
            <p:ph type="sldNum" sz="quarter" idx="14"/>
          </p:nvPr>
        </p:nvSpPr>
        <p:spPr/>
        <p:txBody>
          <a:bodyPr/>
          <a:lstStyle>
            <a:lvl1pPr>
              <a:defRPr>
                <a:solidFill>
                  <a:srgbClr val="9BBB59"/>
                </a:solidFill>
              </a:defRPr>
            </a:lvl1pPr>
          </a:lstStyle>
          <a:p>
            <a:pPr>
              <a:defRPr/>
            </a:pPr>
            <a:fld id="{65766A0A-2797-8444-B00B-F8BEEF90154D}" type="slidenum">
              <a:rPr lang="en-GB" altLang="en-US"/>
              <a:pPr>
                <a:defRPr/>
              </a:pPr>
              <a:t>‹#›</a:t>
            </a:fld>
            <a:endParaRPr lang="en-GB" altLang="en-US"/>
          </a:p>
        </p:txBody>
      </p:sp>
    </p:spTree>
    <p:extLst>
      <p:ext uri="{BB962C8B-B14F-4D97-AF65-F5344CB8AC3E}">
        <p14:creationId xmlns:p14="http://schemas.microsoft.com/office/powerpoint/2010/main" val="148197271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09237" y="6227067"/>
            <a:ext cx="7577463" cy="438354"/>
          </a:xfrm>
        </p:spPr>
        <p:txBody>
          <a:bodyPr anchor="b">
            <a:normAutofit/>
          </a:bodyPr>
          <a:lstStyle>
            <a:lvl1pPr marL="0" indent="0">
              <a:buNone/>
              <a:defRPr sz="675">
                <a:solidFill>
                  <a:schemeClr val="tx1"/>
                </a:solidFill>
              </a:defRPr>
            </a:lvl1pPr>
            <a:lvl2pPr marL="342900" indent="0">
              <a:buNone/>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3359E395-A12F-A3AF-AA76-D05A419D1BE8}"/>
              </a:ext>
            </a:extLst>
          </p:cNvPr>
          <p:cNvSpPr>
            <a:spLocks noGrp="1"/>
          </p:cNvSpPr>
          <p:nvPr>
            <p:ph type="sldNum" sz="quarter" idx="14"/>
          </p:nvPr>
        </p:nvSpPr>
        <p:spPr/>
        <p:txBody>
          <a:bodyPr/>
          <a:lstStyle>
            <a:lvl1pPr>
              <a:defRPr>
                <a:solidFill>
                  <a:srgbClr val="9BBB59"/>
                </a:solidFill>
              </a:defRPr>
            </a:lvl1pPr>
          </a:lstStyle>
          <a:p>
            <a:pPr>
              <a:defRPr/>
            </a:pPr>
            <a:fld id="{45B8BD93-7477-AD4A-8C26-CF9D1BB438BB}" type="slidenum">
              <a:rPr lang="en-GB" altLang="en-US"/>
              <a:pPr>
                <a:defRPr/>
              </a:pPr>
              <a:t>‹#›</a:t>
            </a:fld>
            <a:endParaRPr lang="en-GB" altLang="en-US"/>
          </a:p>
        </p:txBody>
      </p:sp>
    </p:spTree>
    <p:extLst>
      <p:ext uri="{BB962C8B-B14F-4D97-AF65-F5344CB8AC3E}">
        <p14:creationId xmlns:p14="http://schemas.microsoft.com/office/powerpoint/2010/main" val="234538674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09237" y="6227067"/>
            <a:ext cx="7577463" cy="438354"/>
          </a:xfrm>
        </p:spPr>
        <p:txBody>
          <a:bodyPr anchor="b">
            <a:normAutofit/>
          </a:bodyPr>
          <a:lstStyle>
            <a:lvl1pPr marL="0" indent="0">
              <a:buNone/>
              <a:defRPr sz="675">
                <a:solidFill>
                  <a:schemeClr val="tx1"/>
                </a:solidFill>
              </a:defRPr>
            </a:lvl1pPr>
            <a:lvl2pPr marL="342900" indent="0">
              <a:buNone/>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472CE29A-8802-2884-C722-9550B48F1564}"/>
              </a:ext>
            </a:extLst>
          </p:cNvPr>
          <p:cNvSpPr>
            <a:spLocks noGrp="1"/>
          </p:cNvSpPr>
          <p:nvPr>
            <p:ph type="sldNum" sz="quarter" idx="14"/>
          </p:nvPr>
        </p:nvSpPr>
        <p:spPr/>
        <p:txBody>
          <a:bodyPr/>
          <a:lstStyle>
            <a:lvl1pPr>
              <a:defRPr>
                <a:solidFill>
                  <a:srgbClr val="9BBB59"/>
                </a:solidFill>
              </a:defRPr>
            </a:lvl1pPr>
          </a:lstStyle>
          <a:p>
            <a:pPr>
              <a:defRPr/>
            </a:pPr>
            <a:fld id="{42A04778-1FB5-7F4B-BE42-228AAA59F728}" type="slidenum">
              <a:rPr lang="en-GB" altLang="en-US"/>
              <a:pPr>
                <a:defRPr/>
              </a:pPr>
              <a:t>‹#›</a:t>
            </a:fld>
            <a:endParaRPr lang="en-GB" altLang="en-US"/>
          </a:p>
        </p:txBody>
      </p:sp>
    </p:spTree>
    <p:extLst>
      <p:ext uri="{BB962C8B-B14F-4D97-AF65-F5344CB8AC3E}">
        <p14:creationId xmlns:p14="http://schemas.microsoft.com/office/powerpoint/2010/main" val="102002410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09237" y="6227067"/>
            <a:ext cx="7577463" cy="438354"/>
          </a:xfrm>
        </p:spPr>
        <p:txBody>
          <a:bodyPr anchor="b">
            <a:normAutofit/>
          </a:bodyPr>
          <a:lstStyle>
            <a:lvl1pPr marL="0" indent="0">
              <a:buNone/>
              <a:defRPr sz="675">
                <a:solidFill>
                  <a:schemeClr val="tx1"/>
                </a:solidFill>
              </a:defRPr>
            </a:lvl1pPr>
            <a:lvl2pPr marL="342900" indent="0">
              <a:buNone/>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95477783-D3AE-0820-EB41-C7926ACD02FE}"/>
              </a:ext>
            </a:extLst>
          </p:cNvPr>
          <p:cNvSpPr>
            <a:spLocks noGrp="1"/>
          </p:cNvSpPr>
          <p:nvPr>
            <p:ph type="sldNum" sz="quarter" idx="14"/>
          </p:nvPr>
        </p:nvSpPr>
        <p:spPr/>
        <p:txBody>
          <a:bodyPr/>
          <a:lstStyle>
            <a:lvl1pPr>
              <a:defRPr>
                <a:solidFill>
                  <a:srgbClr val="9BBB59"/>
                </a:solidFill>
              </a:defRPr>
            </a:lvl1pPr>
          </a:lstStyle>
          <a:p>
            <a:pPr>
              <a:defRPr/>
            </a:pPr>
            <a:fld id="{5B007A0F-F44C-2F4B-B6DF-17C95F686910}" type="slidenum">
              <a:rPr lang="en-GB" altLang="en-US"/>
              <a:pPr>
                <a:defRPr/>
              </a:pPr>
              <a:t>‹#›</a:t>
            </a:fld>
            <a:endParaRPr lang="en-GB" altLang="en-US"/>
          </a:p>
        </p:txBody>
      </p:sp>
    </p:spTree>
    <p:extLst>
      <p:ext uri="{BB962C8B-B14F-4D97-AF65-F5344CB8AC3E}">
        <p14:creationId xmlns:p14="http://schemas.microsoft.com/office/powerpoint/2010/main" val="89349273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09237" y="6227067"/>
            <a:ext cx="7577463" cy="438354"/>
          </a:xfrm>
        </p:spPr>
        <p:txBody>
          <a:bodyPr anchor="b">
            <a:normAutofit/>
          </a:bodyPr>
          <a:lstStyle>
            <a:lvl1pPr marL="0" indent="0">
              <a:buNone/>
              <a:defRPr sz="675">
                <a:solidFill>
                  <a:schemeClr val="tx1"/>
                </a:solidFill>
              </a:defRPr>
            </a:lvl1pPr>
            <a:lvl2pPr marL="342900" indent="0">
              <a:buNone/>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FDC51B6E-5B48-994E-668E-E10FCA48506B}"/>
              </a:ext>
            </a:extLst>
          </p:cNvPr>
          <p:cNvSpPr>
            <a:spLocks noGrp="1"/>
          </p:cNvSpPr>
          <p:nvPr>
            <p:ph type="sldNum" sz="quarter" idx="14"/>
          </p:nvPr>
        </p:nvSpPr>
        <p:spPr/>
        <p:txBody>
          <a:bodyPr/>
          <a:lstStyle>
            <a:lvl1pPr>
              <a:defRPr>
                <a:solidFill>
                  <a:srgbClr val="9BBB59"/>
                </a:solidFill>
              </a:defRPr>
            </a:lvl1pPr>
          </a:lstStyle>
          <a:p>
            <a:pPr>
              <a:defRPr/>
            </a:pPr>
            <a:fld id="{9C47C96B-3CD3-8649-9E90-EE193DD57C94}" type="slidenum">
              <a:rPr lang="en-GB" altLang="en-US"/>
              <a:pPr>
                <a:defRPr/>
              </a:pPr>
              <a:t>‹#›</a:t>
            </a:fld>
            <a:endParaRPr lang="en-GB" altLang="en-US"/>
          </a:p>
        </p:txBody>
      </p:sp>
    </p:spTree>
    <p:extLst>
      <p:ext uri="{BB962C8B-B14F-4D97-AF65-F5344CB8AC3E}">
        <p14:creationId xmlns:p14="http://schemas.microsoft.com/office/powerpoint/2010/main" val="248246994"/>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09237" y="6227067"/>
            <a:ext cx="7577463" cy="438354"/>
          </a:xfrm>
        </p:spPr>
        <p:txBody>
          <a:bodyPr anchor="b">
            <a:normAutofit/>
          </a:bodyPr>
          <a:lstStyle>
            <a:lvl1pPr marL="0" indent="0">
              <a:buNone/>
              <a:defRPr sz="675">
                <a:solidFill>
                  <a:schemeClr val="tx1"/>
                </a:solidFill>
              </a:defRPr>
            </a:lvl1pPr>
            <a:lvl2pPr marL="342900" indent="0">
              <a:buNone/>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C6473BC1-EA51-ECFF-64E1-3DA112DC1BDF}"/>
              </a:ext>
            </a:extLst>
          </p:cNvPr>
          <p:cNvSpPr>
            <a:spLocks noGrp="1"/>
          </p:cNvSpPr>
          <p:nvPr>
            <p:ph type="sldNum" sz="quarter" idx="14"/>
          </p:nvPr>
        </p:nvSpPr>
        <p:spPr/>
        <p:txBody>
          <a:bodyPr/>
          <a:lstStyle>
            <a:lvl1pPr>
              <a:defRPr>
                <a:solidFill>
                  <a:srgbClr val="9BBB59"/>
                </a:solidFill>
              </a:defRPr>
            </a:lvl1pPr>
          </a:lstStyle>
          <a:p>
            <a:pPr>
              <a:defRPr/>
            </a:pPr>
            <a:fld id="{D7C7B564-5AA7-0141-B3BB-10ACDCF9E749}" type="slidenum">
              <a:rPr lang="en-GB" altLang="en-US"/>
              <a:pPr>
                <a:defRPr/>
              </a:pPr>
              <a:t>‹#›</a:t>
            </a:fld>
            <a:endParaRPr lang="en-GB" altLang="en-US"/>
          </a:p>
        </p:txBody>
      </p:sp>
    </p:spTree>
    <p:extLst>
      <p:ext uri="{BB962C8B-B14F-4D97-AF65-F5344CB8AC3E}">
        <p14:creationId xmlns:p14="http://schemas.microsoft.com/office/powerpoint/2010/main" val="1090329713"/>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09237" y="6227067"/>
            <a:ext cx="7577463" cy="438354"/>
          </a:xfrm>
        </p:spPr>
        <p:txBody>
          <a:bodyPr anchor="b">
            <a:normAutofit/>
          </a:bodyPr>
          <a:lstStyle>
            <a:lvl1pPr marL="0" indent="0">
              <a:buNone/>
              <a:defRPr sz="675">
                <a:solidFill>
                  <a:schemeClr val="tx1"/>
                </a:solidFill>
              </a:defRPr>
            </a:lvl1pPr>
            <a:lvl2pPr marL="342900" indent="0">
              <a:buNone/>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C228E923-B8ED-0549-3224-CE02395C5DDD}"/>
              </a:ext>
            </a:extLst>
          </p:cNvPr>
          <p:cNvSpPr>
            <a:spLocks noGrp="1"/>
          </p:cNvSpPr>
          <p:nvPr>
            <p:ph type="sldNum" sz="quarter" idx="14"/>
          </p:nvPr>
        </p:nvSpPr>
        <p:spPr/>
        <p:txBody>
          <a:bodyPr/>
          <a:lstStyle>
            <a:lvl1pPr>
              <a:defRPr>
                <a:solidFill>
                  <a:srgbClr val="9BBB59"/>
                </a:solidFill>
              </a:defRPr>
            </a:lvl1pPr>
          </a:lstStyle>
          <a:p>
            <a:pPr>
              <a:defRPr/>
            </a:pPr>
            <a:fld id="{AB8530AD-1D8B-0645-B217-F958ABFE9684}" type="slidenum">
              <a:rPr lang="en-GB" altLang="en-US"/>
              <a:pPr>
                <a:defRPr/>
              </a:pPr>
              <a:t>‹#›</a:t>
            </a:fld>
            <a:endParaRPr lang="en-GB" altLang="en-US"/>
          </a:p>
        </p:txBody>
      </p:sp>
    </p:spTree>
    <p:extLst>
      <p:ext uri="{BB962C8B-B14F-4D97-AF65-F5344CB8AC3E}">
        <p14:creationId xmlns:p14="http://schemas.microsoft.com/office/powerpoint/2010/main" val="265302115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09237" y="6227067"/>
            <a:ext cx="7577463" cy="438354"/>
          </a:xfrm>
        </p:spPr>
        <p:txBody>
          <a:bodyPr anchor="b">
            <a:normAutofit/>
          </a:bodyPr>
          <a:lstStyle>
            <a:lvl1pPr marL="0" indent="0">
              <a:buNone/>
              <a:defRPr sz="675">
                <a:solidFill>
                  <a:schemeClr val="tx1"/>
                </a:solidFill>
              </a:defRPr>
            </a:lvl1pPr>
            <a:lvl2pPr marL="342900" indent="0">
              <a:buNone/>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F4A856AE-C7E3-28EF-68E0-0CCE7DF04EF3}"/>
              </a:ext>
            </a:extLst>
          </p:cNvPr>
          <p:cNvSpPr>
            <a:spLocks noGrp="1"/>
          </p:cNvSpPr>
          <p:nvPr>
            <p:ph type="sldNum" sz="quarter" idx="14"/>
          </p:nvPr>
        </p:nvSpPr>
        <p:spPr/>
        <p:txBody>
          <a:bodyPr/>
          <a:lstStyle>
            <a:lvl1pPr>
              <a:defRPr>
                <a:solidFill>
                  <a:srgbClr val="9BBB59"/>
                </a:solidFill>
              </a:defRPr>
            </a:lvl1pPr>
          </a:lstStyle>
          <a:p>
            <a:pPr>
              <a:defRPr/>
            </a:pPr>
            <a:fld id="{459C1F57-4A05-844B-817E-40A78F8E6477}" type="slidenum">
              <a:rPr lang="en-GB" altLang="en-US"/>
              <a:pPr>
                <a:defRPr/>
              </a:pPr>
              <a:t>‹#›</a:t>
            </a:fld>
            <a:endParaRPr lang="en-GB" altLang="en-US"/>
          </a:p>
        </p:txBody>
      </p:sp>
    </p:spTree>
    <p:extLst>
      <p:ext uri="{BB962C8B-B14F-4D97-AF65-F5344CB8AC3E}">
        <p14:creationId xmlns:p14="http://schemas.microsoft.com/office/powerpoint/2010/main" val="87417281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309237" y="6227067"/>
            <a:ext cx="7577463" cy="438354"/>
          </a:xfrm>
        </p:spPr>
        <p:txBody>
          <a:bodyPr anchor="b">
            <a:normAutofit/>
          </a:bodyPr>
          <a:lstStyle>
            <a:lvl1pPr marL="0" indent="0">
              <a:buNone/>
              <a:defRPr sz="675">
                <a:solidFill>
                  <a:schemeClr val="tx1"/>
                </a:solidFill>
              </a:defRPr>
            </a:lvl1pPr>
            <a:lvl2pPr marL="342900" indent="0">
              <a:buNone/>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01AA77E6-515B-7141-DECC-1F6DFA0F7393}"/>
              </a:ext>
            </a:extLst>
          </p:cNvPr>
          <p:cNvSpPr>
            <a:spLocks noGrp="1"/>
          </p:cNvSpPr>
          <p:nvPr>
            <p:ph type="sldNum" sz="quarter" idx="14"/>
          </p:nvPr>
        </p:nvSpPr>
        <p:spPr/>
        <p:txBody>
          <a:bodyPr/>
          <a:lstStyle>
            <a:lvl1pPr>
              <a:defRPr>
                <a:solidFill>
                  <a:srgbClr val="9BBB59"/>
                </a:solidFill>
              </a:defRPr>
            </a:lvl1pPr>
          </a:lstStyle>
          <a:p>
            <a:pPr>
              <a:defRPr/>
            </a:pPr>
            <a:fld id="{66FAD13B-AB6C-2940-B9C6-F7BDF19576D1}" type="slidenum">
              <a:rPr lang="en-GB" altLang="en-US"/>
              <a:pPr>
                <a:defRPr/>
              </a:pPr>
              <a:t>‹#›</a:t>
            </a:fld>
            <a:endParaRPr lang="en-GB" altLang="en-US"/>
          </a:p>
        </p:txBody>
      </p:sp>
    </p:spTree>
    <p:extLst>
      <p:ext uri="{BB962C8B-B14F-4D97-AF65-F5344CB8AC3E}">
        <p14:creationId xmlns:p14="http://schemas.microsoft.com/office/powerpoint/2010/main" val="2762224827"/>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6" y="6479931"/>
            <a:ext cx="7519403" cy="376990"/>
          </a:xfrm>
        </p:spPr>
        <p:txBody>
          <a:bodyPr lIns="144000" tIns="72000" rIns="144000" bIns="72000" anchor="b">
            <a:noAutofit/>
          </a:bodyPr>
          <a:lstStyle>
            <a:lvl1pPr marL="0" indent="0">
              <a:spcBef>
                <a:spcPts val="0"/>
              </a:spcBef>
              <a:buNone/>
              <a:defRPr sz="75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1500"/>
            </a:lvl1pPr>
            <a:lvl2pPr>
              <a:buClr>
                <a:schemeClr val="tx2"/>
              </a:buClr>
              <a:defRPr sz="1350"/>
            </a:lvl2pPr>
            <a:lvl3pPr marL="857250" indent="-171450">
              <a:buClr>
                <a:schemeClr val="tx2"/>
              </a:buClr>
              <a:buFont typeface="Arial" panose="020B0604020202020204" pitchFamily="34" charset="0"/>
              <a:buChar char="•"/>
              <a:defRPr sz="1200"/>
            </a:lvl3pPr>
            <a:lvl4pPr>
              <a:buClr>
                <a:schemeClr val="tx2"/>
              </a:buClr>
              <a:defRPr sz="1050"/>
            </a:lvl4pPr>
            <a:lvl5pPr>
              <a:buClr>
                <a:schemeClr val="tx2"/>
              </a:buCl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175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EA5DB3D-3366-A1D9-F112-9682DDB13C0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F760EBD-0F61-39CA-EE8E-7519804582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2A77C4-04E9-81E7-161F-3EAE11F6CF55}"/>
              </a:ext>
            </a:extLst>
          </p:cNvPr>
          <p:cNvSpPr>
            <a:spLocks noGrp="1"/>
          </p:cNvSpPr>
          <p:nvPr>
            <p:ph type="sldNum" sz="quarter" idx="12"/>
          </p:nvPr>
        </p:nvSpPr>
        <p:spPr/>
        <p:txBody>
          <a:bodyPr/>
          <a:lstStyle>
            <a:lvl1pPr>
              <a:defRPr/>
            </a:lvl1pPr>
          </a:lstStyle>
          <a:p>
            <a:pPr>
              <a:defRPr/>
            </a:pPr>
            <a:fld id="{CD46F8D3-8BA2-F64B-B214-6672DA61FEEE}" type="slidenum">
              <a:rPr lang="en-US" altLang="en-US"/>
              <a:pPr>
                <a:defRPr/>
              </a:pPr>
              <a:t>‹#›</a:t>
            </a:fld>
            <a:endParaRPr lang="en-US" altLang="en-US"/>
          </a:p>
        </p:txBody>
      </p:sp>
    </p:spTree>
    <p:extLst>
      <p:ext uri="{BB962C8B-B14F-4D97-AF65-F5344CB8AC3E}">
        <p14:creationId xmlns:p14="http://schemas.microsoft.com/office/powerpoint/2010/main" val="2325320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p:cNvSpPr>
            <a:spLocks noGrp="1"/>
          </p:cNvSpPr>
          <p:nvPr>
            <p:ph type="body" sz="quarter" idx="10"/>
          </p:nvPr>
        </p:nvSpPr>
        <p:spPr>
          <a:xfrm>
            <a:off x="4926" y="6479931"/>
            <a:ext cx="7519403" cy="376990"/>
          </a:xfrm>
        </p:spPr>
        <p:txBody>
          <a:bodyPr lIns="144000" tIns="72000" rIns="144000" bIns="72000" anchor="b">
            <a:noAutofit/>
          </a:bodyPr>
          <a:lstStyle>
            <a:lvl1pPr marL="0" indent="0">
              <a:spcBef>
                <a:spcPts val="0"/>
              </a:spcBef>
              <a:buNone/>
              <a:defRPr sz="75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27923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6" y="6479931"/>
            <a:ext cx="7519403" cy="376990"/>
          </a:xfrm>
        </p:spPr>
        <p:txBody>
          <a:bodyPr lIns="144000" tIns="72000" rIns="144000" bIns="72000" anchor="b">
            <a:noAutofit/>
          </a:bodyPr>
          <a:lstStyle>
            <a:lvl1pPr marL="0" indent="0">
              <a:spcBef>
                <a:spcPts val="0"/>
              </a:spcBef>
              <a:buNone/>
              <a:defRPr sz="75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1500"/>
            </a:lvl1pPr>
            <a:lvl2pPr>
              <a:buClr>
                <a:schemeClr val="tx2"/>
              </a:buClr>
              <a:defRPr sz="1350"/>
            </a:lvl2pPr>
            <a:lvl3pPr marL="857250" indent="-171450">
              <a:buClr>
                <a:schemeClr val="tx2"/>
              </a:buClr>
              <a:buFont typeface="Arial" panose="020B0604020202020204" pitchFamily="34" charset="0"/>
              <a:buChar char="•"/>
              <a:defRPr sz="1200"/>
            </a:lvl3pPr>
            <a:lvl4pPr>
              <a:buClr>
                <a:schemeClr val="tx2"/>
              </a:buClr>
              <a:defRPr sz="1050"/>
            </a:lvl4pPr>
            <a:lvl5pPr>
              <a:buClr>
                <a:schemeClr val="tx2"/>
              </a:buCl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3581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6" y="6479931"/>
            <a:ext cx="7519403" cy="376990"/>
          </a:xfrm>
        </p:spPr>
        <p:txBody>
          <a:bodyPr lIns="144000" tIns="72000" rIns="144000" bIns="72000" anchor="b">
            <a:noAutofit/>
          </a:bodyPr>
          <a:lstStyle>
            <a:lvl1pPr marL="0" indent="0">
              <a:spcBef>
                <a:spcPts val="0"/>
              </a:spcBef>
              <a:buNone/>
              <a:defRPr sz="75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1500"/>
            </a:lvl1pPr>
            <a:lvl2pPr>
              <a:buClr>
                <a:schemeClr val="tx2"/>
              </a:buClr>
              <a:defRPr sz="1350"/>
            </a:lvl2pPr>
            <a:lvl3pPr marL="857250" indent="-171450">
              <a:buClr>
                <a:schemeClr val="tx2"/>
              </a:buClr>
              <a:buFont typeface="Arial" panose="020B0604020202020204" pitchFamily="34" charset="0"/>
              <a:buChar char="•"/>
              <a:defRPr sz="1200"/>
            </a:lvl3pPr>
            <a:lvl4pPr>
              <a:buClr>
                <a:schemeClr val="tx2"/>
              </a:buClr>
              <a:defRPr sz="1050"/>
            </a:lvl4pPr>
            <a:lvl5pPr>
              <a:buClr>
                <a:schemeClr val="tx2"/>
              </a:buCl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5613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6" y="6479931"/>
            <a:ext cx="7519403" cy="376990"/>
          </a:xfrm>
        </p:spPr>
        <p:txBody>
          <a:bodyPr lIns="144000" tIns="72000" rIns="144000" bIns="72000" anchor="b">
            <a:noAutofit/>
          </a:bodyPr>
          <a:lstStyle>
            <a:lvl1pPr marL="0" indent="0">
              <a:spcBef>
                <a:spcPts val="0"/>
              </a:spcBef>
              <a:buNone/>
              <a:defRPr sz="75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319314" y="1340768"/>
            <a:ext cx="8506800" cy="4622400"/>
          </a:xfrm>
        </p:spPr>
        <p:txBody>
          <a:bodyPr>
            <a:normAutofit/>
          </a:bodyPr>
          <a:lstStyle>
            <a:lvl1pPr>
              <a:buClr>
                <a:schemeClr val="tx2"/>
              </a:buClr>
              <a:defRPr sz="1500"/>
            </a:lvl1pPr>
            <a:lvl2pPr>
              <a:buClr>
                <a:schemeClr val="tx2"/>
              </a:buClr>
              <a:defRPr sz="1350"/>
            </a:lvl2pPr>
            <a:lvl3pPr marL="857250" indent="-171450">
              <a:buClr>
                <a:schemeClr val="tx2"/>
              </a:buClr>
              <a:buFont typeface="Arial" panose="020B0604020202020204" pitchFamily="34" charset="0"/>
              <a:buChar char="•"/>
              <a:defRPr sz="1200"/>
            </a:lvl3pPr>
            <a:lvl4pPr>
              <a:buClr>
                <a:schemeClr val="tx2"/>
              </a:buClr>
              <a:defRPr sz="1050"/>
            </a:lvl4pPr>
            <a:lvl5pPr>
              <a:buClr>
                <a:schemeClr val="tx2"/>
              </a:buCl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18370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2667"/>
              </a:lnSpc>
              <a:defRPr sz="2489" b="1" baseline="0">
                <a:effectLst/>
              </a:defRPr>
            </a:lvl1pPr>
          </a:lstStyle>
          <a:p>
            <a:r>
              <a:rPr lang="en-US"/>
              <a:t>Click to edit Master title style</a:t>
            </a:r>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133" b="1" baseline="0">
                <a:solidFill>
                  <a:schemeClr val="bg2"/>
                </a:solidFill>
              </a:defRPr>
            </a:lvl1pPr>
            <a:lvl2pPr>
              <a:buClr>
                <a:schemeClr val="tx1"/>
              </a:buClr>
              <a:buSzPct val="100000"/>
              <a:buFont typeface="Wingdings" pitchFamily="2" charset="2"/>
              <a:buChar char="§"/>
              <a:defRPr sz="1778">
                <a:solidFill>
                  <a:schemeClr val="bg2"/>
                </a:solidFill>
              </a:defRPr>
            </a:lvl2pPr>
            <a:lvl3pPr>
              <a:buClr>
                <a:schemeClr val="tx1"/>
              </a:buClr>
              <a:buSzPct val="100000"/>
              <a:buFont typeface="Arial" pitchFamily="34" charset="0"/>
              <a:buChar char="•"/>
              <a:defRPr sz="1600">
                <a:solidFill>
                  <a:schemeClr val="bg2"/>
                </a:solidFill>
              </a:defRPr>
            </a:lvl3pPr>
            <a:lvl4pPr>
              <a:buClr>
                <a:schemeClr val="tx1"/>
              </a:buClr>
              <a:buSzPct val="70000"/>
              <a:buFont typeface="Courier New" pitchFamily="49" charset="0"/>
              <a:buChar char="o"/>
              <a:defRPr sz="1600" baseline="0">
                <a:solidFill>
                  <a:schemeClr val="bg2"/>
                </a:solidFill>
              </a:defRPr>
            </a:lvl4pPr>
            <a:lvl5pPr>
              <a:buClr>
                <a:schemeClr val="tx1"/>
              </a:buClr>
              <a:buSzPct val="70000"/>
              <a:buFont typeface="Arial" pitchFamily="34" charset="0"/>
              <a:buChar cha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978">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50073136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240030" y="-2"/>
            <a:ext cx="8140446" cy="914400"/>
          </a:xfrm>
        </p:spPr>
        <p:txBody>
          <a:bodyPr>
            <a:noAutofit/>
          </a:bodyPr>
          <a:lstStyle/>
          <a:p>
            <a:r>
              <a:rPr lang="en-US"/>
              <a:t>Click to edit Master title style</a:t>
            </a:r>
          </a:p>
        </p:txBody>
      </p:sp>
      <p:sp>
        <p:nvSpPr>
          <p:cNvPr id="6" name="Content Placeholder 6"/>
          <p:cNvSpPr>
            <a:spLocks noGrp="1"/>
          </p:cNvSpPr>
          <p:nvPr>
            <p:ph sz="quarter" idx="15"/>
          </p:nvPr>
        </p:nvSpPr>
        <p:spPr>
          <a:xfrm>
            <a:off x="240030" y="5715000"/>
            <a:ext cx="8661654" cy="914400"/>
          </a:xfrm>
        </p:spPr>
        <p:txBody>
          <a:bodyPr anchor="b"/>
          <a:lstStyle>
            <a:lvl1pPr marL="0" indent="0">
              <a:spcBef>
                <a:spcPts val="0"/>
              </a:spcBef>
              <a:buNone/>
              <a:defRPr sz="750"/>
            </a:lvl1pPr>
            <a:lvl2pPr marL="342900" indent="0">
              <a:buNone/>
              <a:defRPr/>
            </a:lvl2pPr>
          </a:lstStyle>
          <a:p>
            <a:pPr lvl="0"/>
            <a:r>
              <a:rPr lang="en-US"/>
              <a:t>Click to edit Master text styles</a:t>
            </a:r>
          </a:p>
        </p:txBody>
      </p:sp>
      <p:sp>
        <p:nvSpPr>
          <p:cNvPr id="2" name="Slide Number Placeholder 3">
            <a:extLst>
              <a:ext uri="{FF2B5EF4-FFF2-40B4-BE49-F238E27FC236}">
                <a16:creationId xmlns:a16="http://schemas.microsoft.com/office/drawing/2014/main" id="{73288B6D-A76E-5DB3-0B12-7762009A00DC}"/>
              </a:ext>
            </a:extLst>
          </p:cNvPr>
          <p:cNvSpPr>
            <a:spLocks noGrp="1"/>
          </p:cNvSpPr>
          <p:nvPr>
            <p:ph type="sldNum" sz="quarter" idx="16"/>
          </p:nvPr>
        </p:nvSpPr>
        <p:spPr/>
        <p:txBody>
          <a:bodyPr>
            <a:noAutofit/>
          </a:bodyPr>
          <a:lstStyle>
            <a:lvl1pPr>
              <a:defRPr/>
            </a:lvl1pPr>
          </a:lstStyle>
          <a:p>
            <a:pPr>
              <a:defRPr/>
            </a:pPr>
            <a:fld id="{B8F9AB1A-7AFA-184C-9126-BDD5DDC800F9}" type="slidenum">
              <a:rPr lang="en-US"/>
              <a:pPr>
                <a:defRPr/>
              </a:pPr>
              <a:t>‹#›</a:t>
            </a:fld>
            <a:endParaRPr lang="en-US" dirty="0"/>
          </a:p>
        </p:txBody>
      </p:sp>
    </p:spTree>
    <p:extLst>
      <p:ext uri="{BB962C8B-B14F-4D97-AF65-F5344CB8AC3E}">
        <p14:creationId xmlns:p14="http://schemas.microsoft.com/office/powerpoint/2010/main" val="3220096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240030" y="-2"/>
            <a:ext cx="8140446" cy="914400"/>
          </a:xfrm>
        </p:spPr>
        <p:txBody>
          <a:bodyPr>
            <a:noAutofit/>
          </a:bodyPr>
          <a:lstStyle/>
          <a:p>
            <a:r>
              <a:rPr lang="en-US"/>
              <a:t>Click to edit Master title style</a:t>
            </a:r>
          </a:p>
        </p:txBody>
      </p:sp>
      <p:sp>
        <p:nvSpPr>
          <p:cNvPr id="6" name="Content Placeholder 6"/>
          <p:cNvSpPr>
            <a:spLocks noGrp="1"/>
          </p:cNvSpPr>
          <p:nvPr>
            <p:ph sz="quarter" idx="15"/>
          </p:nvPr>
        </p:nvSpPr>
        <p:spPr>
          <a:xfrm>
            <a:off x="240030" y="5715000"/>
            <a:ext cx="8661654" cy="914400"/>
          </a:xfrm>
        </p:spPr>
        <p:txBody>
          <a:bodyPr anchor="b"/>
          <a:lstStyle>
            <a:lvl1pPr marL="0" indent="0">
              <a:spcBef>
                <a:spcPts val="0"/>
              </a:spcBef>
              <a:buNone/>
              <a:defRPr sz="750"/>
            </a:lvl1pPr>
            <a:lvl2pPr marL="342900" indent="0">
              <a:buNone/>
              <a:defRPr/>
            </a:lvl2pPr>
          </a:lstStyle>
          <a:p>
            <a:pPr lvl="0"/>
            <a:r>
              <a:rPr lang="en-US"/>
              <a:t>Click to edit Master text styles</a:t>
            </a:r>
          </a:p>
        </p:txBody>
      </p:sp>
      <p:sp>
        <p:nvSpPr>
          <p:cNvPr id="2" name="Slide Number Placeholder 3">
            <a:extLst>
              <a:ext uri="{FF2B5EF4-FFF2-40B4-BE49-F238E27FC236}">
                <a16:creationId xmlns:a16="http://schemas.microsoft.com/office/drawing/2014/main" id="{09966E97-AA65-C969-6055-C1DDAAF74E4F}"/>
              </a:ext>
            </a:extLst>
          </p:cNvPr>
          <p:cNvSpPr>
            <a:spLocks noGrp="1"/>
          </p:cNvSpPr>
          <p:nvPr>
            <p:ph type="sldNum" sz="quarter" idx="16"/>
          </p:nvPr>
        </p:nvSpPr>
        <p:spPr/>
        <p:txBody>
          <a:bodyPr>
            <a:noAutofit/>
          </a:bodyPr>
          <a:lstStyle>
            <a:lvl1pPr>
              <a:defRPr/>
            </a:lvl1pPr>
          </a:lstStyle>
          <a:p>
            <a:pPr>
              <a:defRPr/>
            </a:pPr>
            <a:fld id="{7905158F-611C-8241-800D-C66DB6FA76E1}" type="slidenum">
              <a:rPr lang="en-US"/>
              <a:pPr>
                <a:defRPr/>
              </a:pPr>
              <a:t>‹#›</a:t>
            </a:fld>
            <a:endParaRPr lang="en-US" dirty="0"/>
          </a:p>
        </p:txBody>
      </p:sp>
    </p:spTree>
    <p:extLst>
      <p:ext uri="{BB962C8B-B14F-4D97-AF65-F5344CB8AC3E}">
        <p14:creationId xmlns:p14="http://schemas.microsoft.com/office/powerpoint/2010/main" val="3576433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2" name="Straight Connector 6">
            <a:extLst>
              <a:ext uri="{FF2B5EF4-FFF2-40B4-BE49-F238E27FC236}">
                <a16:creationId xmlns:a16="http://schemas.microsoft.com/office/drawing/2014/main" id="{2344E8CD-1C8E-8876-6A58-4B70B48B23A0}"/>
              </a:ext>
            </a:extLst>
          </p:cNvPr>
          <p:cNvCxnSpPr>
            <a:cxnSpLocks noChangeShapeType="1"/>
          </p:cNvCxnSpPr>
          <p:nvPr userDrawn="1"/>
        </p:nvCxnSpPr>
        <p:spPr bwMode="auto">
          <a:xfrm>
            <a:off x="0" y="6629400"/>
            <a:ext cx="9144000" cy="0"/>
          </a:xfrm>
          <a:prstGeom prst="line">
            <a:avLst/>
          </a:prstGeom>
          <a:noFill/>
          <a:ln w="12700" algn="ctr">
            <a:solidFill>
              <a:srgbClr val="F26F3F"/>
            </a:solidFill>
            <a:miter lim="800000"/>
            <a:headEnd/>
            <a:tailEnd/>
          </a:ln>
          <a:extLst>
            <a:ext uri="{909E8E84-426E-40DD-AFC4-6F175D3DCCD1}">
              <a14:hiddenFill xmlns:a14="http://schemas.microsoft.com/office/drawing/2010/main">
                <a:noFill/>
              </a14:hiddenFill>
            </a:ext>
          </a:extLst>
        </p:spPr>
      </p:cxnSp>
      <p:sp>
        <p:nvSpPr>
          <p:cNvPr id="13" name="Title Placeholder 1"/>
          <p:cNvSpPr>
            <a:spLocks noGrp="1"/>
          </p:cNvSpPr>
          <p:nvPr>
            <p:ph type="title"/>
          </p:nvPr>
        </p:nvSpPr>
        <p:spPr>
          <a:xfrm>
            <a:off x="240030" y="-2"/>
            <a:ext cx="8140446" cy="914400"/>
          </a:xfrm>
          <a:prstGeom prst="rect">
            <a:avLst/>
          </a:prstGeom>
        </p:spPr>
        <p:txBody>
          <a:bodyPr lIns="0" rIns="0" rtlCol="0" anchor="b">
            <a:noAutofit/>
          </a:bodyPr>
          <a:lstStyle/>
          <a:p>
            <a:pPr lvl="0"/>
            <a:r>
              <a:rPr lang="en-US" dirty="0"/>
              <a:t>Click to edit Master title style</a:t>
            </a:r>
          </a:p>
        </p:txBody>
      </p:sp>
      <p:sp>
        <p:nvSpPr>
          <p:cNvPr id="7" name="Content Placeholder 6"/>
          <p:cNvSpPr>
            <a:spLocks noGrp="1"/>
          </p:cNvSpPr>
          <p:nvPr>
            <p:ph sz="quarter" idx="14"/>
          </p:nvPr>
        </p:nvSpPr>
        <p:spPr>
          <a:xfrm>
            <a:off x="240030" y="1216152"/>
            <a:ext cx="8661654"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5"/>
          </p:nvPr>
        </p:nvSpPr>
        <p:spPr>
          <a:xfrm>
            <a:off x="240030" y="5715000"/>
            <a:ext cx="8661654" cy="914400"/>
          </a:xfrm>
        </p:spPr>
        <p:txBody>
          <a:bodyPr anchor="b"/>
          <a:lstStyle>
            <a:lvl1pPr marL="0" indent="0">
              <a:spcBef>
                <a:spcPts val="0"/>
              </a:spcBef>
              <a:buNone/>
              <a:defRPr sz="750"/>
            </a:lvl1pPr>
            <a:lvl2pPr marL="342900" indent="0">
              <a:buNone/>
              <a:defRPr/>
            </a:lvl2pPr>
          </a:lstStyle>
          <a:p>
            <a:pPr lvl="0"/>
            <a:r>
              <a:rPr lang="en-US"/>
              <a:t>Click to edit Master text styles</a:t>
            </a:r>
          </a:p>
        </p:txBody>
      </p:sp>
      <p:sp>
        <p:nvSpPr>
          <p:cNvPr id="3" name="Slide Number Placeholder 5">
            <a:extLst>
              <a:ext uri="{FF2B5EF4-FFF2-40B4-BE49-F238E27FC236}">
                <a16:creationId xmlns:a16="http://schemas.microsoft.com/office/drawing/2014/main" id="{FDC40BC2-B913-2FAC-756E-1ACAE7F5979C}"/>
              </a:ext>
            </a:extLst>
          </p:cNvPr>
          <p:cNvSpPr>
            <a:spLocks noGrp="1"/>
          </p:cNvSpPr>
          <p:nvPr>
            <p:ph type="sldNum" sz="quarter" idx="16"/>
          </p:nvPr>
        </p:nvSpPr>
        <p:spPr/>
        <p:txBody>
          <a:bodyPr>
            <a:noAutofit/>
          </a:bodyPr>
          <a:lstStyle>
            <a:lvl1pPr>
              <a:defRPr/>
            </a:lvl1pPr>
          </a:lstStyle>
          <a:p>
            <a:pPr>
              <a:defRPr/>
            </a:pPr>
            <a:fld id="{679DB5A0-7A65-3A43-BC18-314C05EDEA26}" type="slidenum">
              <a:rPr lang="en-US"/>
              <a:pPr>
                <a:defRPr/>
              </a:pPr>
              <a:t>‹#›</a:t>
            </a:fld>
            <a:endParaRPr lang="en-US" dirty="0"/>
          </a:p>
        </p:txBody>
      </p:sp>
    </p:spTree>
    <p:extLst>
      <p:ext uri="{BB962C8B-B14F-4D97-AF65-F5344CB8AC3E}">
        <p14:creationId xmlns:p14="http://schemas.microsoft.com/office/powerpoint/2010/main" val="33256555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cxnSp>
        <p:nvCxnSpPr>
          <p:cNvPr id="2" name="Straight Connector 6">
            <a:extLst>
              <a:ext uri="{FF2B5EF4-FFF2-40B4-BE49-F238E27FC236}">
                <a16:creationId xmlns:a16="http://schemas.microsoft.com/office/drawing/2014/main" id="{B985CB72-05EF-E4D4-0679-1BD371A44937}"/>
              </a:ext>
            </a:extLst>
          </p:cNvPr>
          <p:cNvCxnSpPr>
            <a:cxnSpLocks noChangeShapeType="1"/>
          </p:cNvCxnSpPr>
          <p:nvPr userDrawn="1"/>
        </p:nvCxnSpPr>
        <p:spPr bwMode="auto">
          <a:xfrm>
            <a:off x="0" y="6629400"/>
            <a:ext cx="9144000" cy="0"/>
          </a:xfrm>
          <a:prstGeom prst="line">
            <a:avLst/>
          </a:prstGeom>
          <a:noFill/>
          <a:ln w="12700" algn="ctr">
            <a:solidFill>
              <a:srgbClr val="F26F3F"/>
            </a:solidFill>
            <a:miter lim="800000"/>
            <a:headEnd/>
            <a:tailEnd/>
          </a:ln>
          <a:extLst>
            <a:ext uri="{909E8E84-426E-40DD-AFC4-6F175D3DCCD1}">
              <a14:hiddenFill xmlns:a14="http://schemas.microsoft.com/office/drawing/2010/main">
                <a:noFill/>
              </a14:hiddenFill>
            </a:ext>
          </a:extLst>
        </p:spPr>
      </p:cxnSp>
      <p:sp>
        <p:nvSpPr>
          <p:cNvPr id="13" name="Title Placeholder 1"/>
          <p:cNvSpPr>
            <a:spLocks noGrp="1"/>
          </p:cNvSpPr>
          <p:nvPr>
            <p:ph type="title"/>
          </p:nvPr>
        </p:nvSpPr>
        <p:spPr>
          <a:xfrm>
            <a:off x="240030" y="-2"/>
            <a:ext cx="8140446" cy="914400"/>
          </a:xfrm>
          <a:prstGeom prst="rect">
            <a:avLst/>
          </a:prstGeom>
        </p:spPr>
        <p:txBody>
          <a:bodyPr lIns="0" rIns="0" rtlCol="0" anchor="b">
            <a:noAutofit/>
          </a:bodyPr>
          <a:lstStyle/>
          <a:p>
            <a:pPr lvl="0"/>
            <a:r>
              <a:rPr lang="en-US" dirty="0"/>
              <a:t>Click to edit Master title style</a:t>
            </a:r>
          </a:p>
        </p:txBody>
      </p:sp>
      <p:sp>
        <p:nvSpPr>
          <p:cNvPr id="7" name="Content Placeholder 6"/>
          <p:cNvSpPr>
            <a:spLocks noGrp="1"/>
          </p:cNvSpPr>
          <p:nvPr>
            <p:ph sz="quarter" idx="14"/>
          </p:nvPr>
        </p:nvSpPr>
        <p:spPr>
          <a:xfrm>
            <a:off x="240030" y="1216152"/>
            <a:ext cx="8661654"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5"/>
          </p:nvPr>
        </p:nvSpPr>
        <p:spPr>
          <a:xfrm>
            <a:off x="240030" y="5715000"/>
            <a:ext cx="8661654" cy="914400"/>
          </a:xfrm>
        </p:spPr>
        <p:txBody>
          <a:bodyPr anchor="b"/>
          <a:lstStyle>
            <a:lvl1pPr marL="0" indent="0">
              <a:spcBef>
                <a:spcPts val="0"/>
              </a:spcBef>
              <a:buNone/>
              <a:defRPr sz="750"/>
            </a:lvl1pPr>
            <a:lvl2pPr marL="342900" indent="0">
              <a:buNone/>
              <a:defRPr/>
            </a:lvl2pPr>
          </a:lstStyle>
          <a:p>
            <a:pPr lvl="0"/>
            <a:r>
              <a:rPr lang="en-US"/>
              <a:t>Click to edit Master text styles</a:t>
            </a:r>
          </a:p>
        </p:txBody>
      </p:sp>
      <p:sp>
        <p:nvSpPr>
          <p:cNvPr id="3" name="Slide Number Placeholder 5">
            <a:extLst>
              <a:ext uri="{FF2B5EF4-FFF2-40B4-BE49-F238E27FC236}">
                <a16:creationId xmlns:a16="http://schemas.microsoft.com/office/drawing/2014/main" id="{0B52FC36-599B-5C34-61A5-50C85C800AA9}"/>
              </a:ext>
            </a:extLst>
          </p:cNvPr>
          <p:cNvSpPr>
            <a:spLocks noGrp="1"/>
          </p:cNvSpPr>
          <p:nvPr>
            <p:ph type="sldNum" sz="quarter" idx="16"/>
          </p:nvPr>
        </p:nvSpPr>
        <p:spPr/>
        <p:txBody>
          <a:bodyPr>
            <a:noAutofit/>
          </a:bodyPr>
          <a:lstStyle>
            <a:lvl1pPr>
              <a:defRPr/>
            </a:lvl1pPr>
          </a:lstStyle>
          <a:p>
            <a:pPr>
              <a:defRPr/>
            </a:pPr>
            <a:fld id="{446E7AF9-BDFF-204F-9362-2AE3BF1AB595}" type="slidenum">
              <a:rPr lang="en-US"/>
              <a:pPr>
                <a:defRPr/>
              </a:pPr>
              <a:t>‹#›</a:t>
            </a:fld>
            <a:endParaRPr lang="en-US" dirty="0"/>
          </a:p>
        </p:txBody>
      </p:sp>
    </p:spTree>
    <p:extLst>
      <p:ext uri="{BB962C8B-B14F-4D97-AF65-F5344CB8AC3E}">
        <p14:creationId xmlns:p14="http://schemas.microsoft.com/office/powerpoint/2010/main" val="2187339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2" name="Straight Connector 6">
            <a:extLst>
              <a:ext uri="{FF2B5EF4-FFF2-40B4-BE49-F238E27FC236}">
                <a16:creationId xmlns:a16="http://schemas.microsoft.com/office/drawing/2014/main" id="{B1F2094C-4522-0656-D585-AAC44771CFD9}"/>
              </a:ext>
            </a:extLst>
          </p:cNvPr>
          <p:cNvCxnSpPr>
            <a:cxnSpLocks noChangeShapeType="1"/>
          </p:cNvCxnSpPr>
          <p:nvPr userDrawn="1"/>
        </p:nvCxnSpPr>
        <p:spPr bwMode="auto">
          <a:xfrm>
            <a:off x="0" y="6629400"/>
            <a:ext cx="9144000" cy="0"/>
          </a:xfrm>
          <a:prstGeom prst="line">
            <a:avLst/>
          </a:prstGeom>
          <a:noFill/>
          <a:ln w="12700" algn="ctr">
            <a:solidFill>
              <a:srgbClr val="F26F3F"/>
            </a:solidFill>
            <a:miter lim="800000"/>
            <a:headEnd/>
            <a:tailEnd/>
          </a:ln>
          <a:extLst>
            <a:ext uri="{909E8E84-426E-40DD-AFC4-6F175D3DCCD1}">
              <a14:hiddenFill xmlns:a14="http://schemas.microsoft.com/office/drawing/2010/main">
                <a:noFill/>
              </a14:hiddenFill>
            </a:ext>
          </a:extLst>
        </p:spPr>
      </p:cxnSp>
      <p:sp>
        <p:nvSpPr>
          <p:cNvPr id="13" name="Title Placeholder 1"/>
          <p:cNvSpPr>
            <a:spLocks noGrp="1"/>
          </p:cNvSpPr>
          <p:nvPr>
            <p:ph type="title"/>
          </p:nvPr>
        </p:nvSpPr>
        <p:spPr>
          <a:xfrm>
            <a:off x="240030" y="-2"/>
            <a:ext cx="8140446" cy="914400"/>
          </a:xfrm>
          <a:prstGeom prst="rect">
            <a:avLst/>
          </a:prstGeom>
        </p:spPr>
        <p:txBody>
          <a:bodyPr lIns="0" rIns="0" rtlCol="0" anchor="b">
            <a:noAutofit/>
          </a:bodyPr>
          <a:lstStyle/>
          <a:p>
            <a:pPr lvl="0"/>
            <a:r>
              <a:rPr lang="en-US" dirty="0"/>
              <a:t>Click to edit Master title style</a:t>
            </a:r>
          </a:p>
        </p:txBody>
      </p:sp>
      <p:sp>
        <p:nvSpPr>
          <p:cNvPr id="7" name="Content Placeholder 6"/>
          <p:cNvSpPr>
            <a:spLocks noGrp="1"/>
          </p:cNvSpPr>
          <p:nvPr>
            <p:ph sz="quarter" idx="14"/>
          </p:nvPr>
        </p:nvSpPr>
        <p:spPr>
          <a:xfrm>
            <a:off x="240030" y="1216152"/>
            <a:ext cx="8661654"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5"/>
          </p:nvPr>
        </p:nvSpPr>
        <p:spPr>
          <a:xfrm>
            <a:off x="240030" y="5715000"/>
            <a:ext cx="8661654" cy="914400"/>
          </a:xfrm>
        </p:spPr>
        <p:txBody>
          <a:bodyPr anchor="b"/>
          <a:lstStyle>
            <a:lvl1pPr marL="0" indent="0">
              <a:spcBef>
                <a:spcPts val="0"/>
              </a:spcBef>
              <a:buNone/>
              <a:defRPr sz="750"/>
            </a:lvl1pPr>
            <a:lvl2pPr marL="342900" indent="0">
              <a:buNone/>
              <a:defRPr/>
            </a:lvl2pPr>
          </a:lstStyle>
          <a:p>
            <a:pPr lvl="0"/>
            <a:r>
              <a:rPr lang="en-US"/>
              <a:t>Click to edit Master text styles</a:t>
            </a:r>
          </a:p>
        </p:txBody>
      </p:sp>
      <p:sp>
        <p:nvSpPr>
          <p:cNvPr id="3" name="Slide Number Placeholder 5">
            <a:extLst>
              <a:ext uri="{FF2B5EF4-FFF2-40B4-BE49-F238E27FC236}">
                <a16:creationId xmlns:a16="http://schemas.microsoft.com/office/drawing/2014/main" id="{EC29B7E1-1102-1A9F-4840-326AE76F89FA}"/>
              </a:ext>
            </a:extLst>
          </p:cNvPr>
          <p:cNvSpPr>
            <a:spLocks noGrp="1"/>
          </p:cNvSpPr>
          <p:nvPr>
            <p:ph type="sldNum" sz="quarter" idx="16"/>
          </p:nvPr>
        </p:nvSpPr>
        <p:spPr/>
        <p:txBody>
          <a:bodyPr>
            <a:noAutofit/>
          </a:bodyPr>
          <a:lstStyle>
            <a:lvl1pPr>
              <a:defRPr/>
            </a:lvl1pPr>
          </a:lstStyle>
          <a:p>
            <a:pPr>
              <a:defRPr/>
            </a:pPr>
            <a:fld id="{7A479B7D-52EA-E841-A725-22CFC8612AFC}" type="slidenum">
              <a:rPr lang="en-US"/>
              <a:pPr>
                <a:defRPr/>
              </a:pPr>
              <a:t>‹#›</a:t>
            </a:fld>
            <a:endParaRPr lang="en-US" dirty="0"/>
          </a:p>
        </p:txBody>
      </p:sp>
    </p:spTree>
    <p:extLst>
      <p:ext uri="{BB962C8B-B14F-4D97-AF65-F5344CB8AC3E}">
        <p14:creationId xmlns:p14="http://schemas.microsoft.com/office/powerpoint/2010/main" val="235525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8E65BD3-D82F-9B02-3131-46CEE2DA722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73223E7-B7D7-F6BE-6FF9-276E06C0A8A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BCFCE60-4E85-0CFB-1D9B-B28B65360024}"/>
              </a:ext>
            </a:extLst>
          </p:cNvPr>
          <p:cNvSpPr>
            <a:spLocks noGrp="1"/>
          </p:cNvSpPr>
          <p:nvPr>
            <p:ph type="sldNum" sz="quarter" idx="12"/>
          </p:nvPr>
        </p:nvSpPr>
        <p:spPr/>
        <p:txBody>
          <a:bodyPr/>
          <a:lstStyle>
            <a:lvl1pPr>
              <a:defRPr/>
            </a:lvl1pPr>
          </a:lstStyle>
          <a:p>
            <a:pPr>
              <a:defRPr/>
            </a:pPr>
            <a:fld id="{4DC64E7E-CCE3-134F-A77F-524C48AE91AD}" type="slidenum">
              <a:rPr lang="en-US" altLang="en-US"/>
              <a:pPr>
                <a:defRPr/>
              </a:pPr>
              <a:t>‹#›</a:t>
            </a:fld>
            <a:endParaRPr lang="en-US" altLang="en-US"/>
          </a:p>
        </p:txBody>
      </p:sp>
    </p:spTree>
    <p:extLst>
      <p:ext uri="{BB962C8B-B14F-4D97-AF65-F5344CB8AC3E}">
        <p14:creationId xmlns:p14="http://schemas.microsoft.com/office/powerpoint/2010/main" val="18664132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cxnSp>
        <p:nvCxnSpPr>
          <p:cNvPr id="2" name="Straight Connector 6">
            <a:extLst>
              <a:ext uri="{FF2B5EF4-FFF2-40B4-BE49-F238E27FC236}">
                <a16:creationId xmlns:a16="http://schemas.microsoft.com/office/drawing/2014/main" id="{E6AC76F3-8102-CE08-229A-E9C64DC96B5F}"/>
              </a:ext>
            </a:extLst>
          </p:cNvPr>
          <p:cNvCxnSpPr>
            <a:cxnSpLocks noChangeShapeType="1"/>
          </p:cNvCxnSpPr>
          <p:nvPr userDrawn="1"/>
        </p:nvCxnSpPr>
        <p:spPr bwMode="auto">
          <a:xfrm>
            <a:off x="0" y="6629400"/>
            <a:ext cx="9144000" cy="0"/>
          </a:xfrm>
          <a:prstGeom prst="line">
            <a:avLst/>
          </a:prstGeom>
          <a:noFill/>
          <a:ln w="12700" algn="ctr">
            <a:solidFill>
              <a:srgbClr val="F26F3F"/>
            </a:solidFill>
            <a:miter lim="800000"/>
            <a:headEnd/>
            <a:tailEnd/>
          </a:ln>
          <a:extLst>
            <a:ext uri="{909E8E84-426E-40DD-AFC4-6F175D3DCCD1}">
              <a14:hiddenFill xmlns:a14="http://schemas.microsoft.com/office/drawing/2010/main">
                <a:noFill/>
              </a14:hiddenFill>
            </a:ext>
          </a:extLst>
        </p:spPr>
      </p:cxnSp>
      <p:sp>
        <p:nvSpPr>
          <p:cNvPr id="13" name="Title Placeholder 1"/>
          <p:cNvSpPr>
            <a:spLocks noGrp="1"/>
          </p:cNvSpPr>
          <p:nvPr>
            <p:ph type="title"/>
          </p:nvPr>
        </p:nvSpPr>
        <p:spPr>
          <a:xfrm>
            <a:off x="240030" y="-2"/>
            <a:ext cx="8140446" cy="914400"/>
          </a:xfrm>
          <a:prstGeom prst="rect">
            <a:avLst/>
          </a:prstGeom>
        </p:spPr>
        <p:txBody>
          <a:bodyPr lIns="0" rIns="0" rtlCol="0" anchor="b">
            <a:noAutofit/>
          </a:bodyPr>
          <a:lstStyle/>
          <a:p>
            <a:pPr lvl="0"/>
            <a:r>
              <a:rPr lang="en-US" dirty="0"/>
              <a:t>Click to edit Master title style</a:t>
            </a:r>
          </a:p>
        </p:txBody>
      </p:sp>
      <p:sp>
        <p:nvSpPr>
          <p:cNvPr id="7" name="Content Placeholder 6"/>
          <p:cNvSpPr>
            <a:spLocks noGrp="1"/>
          </p:cNvSpPr>
          <p:nvPr>
            <p:ph sz="quarter" idx="14"/>
          </p:nvPr>
        </p:nvSpPr>
        <p:spPr>
          <a:xfrm>
            <a:off x="240030" y="1216152"/>
            <a:ext cx="8661654"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5"/>
          </p:nvPr>
        </p:nvSpPr>
        <p:spPr>
          <a:xfrm>
            <a:off x="240030" y="5715000"/>
            <a:ext cx="8661654" cy="914400"/>
          </a:xfrm>
        </p:spPr>
        <p:txBody>
          <a:bodyPr anchor="b"/>
          <a:lstStyle>
            <a:lvl1pPr marL="0" indent="0">
              <a:spcBef>
                <a:spcPts val="0"/>
              </a:spcBef>
              <a:buNone/>
              <a:defRPr sz="750"/>
            </a:lvl1pPr>
            <a:lvl2pPr marL="342900" indent="0">
              <a:buNone/>
              <a:defRPr/>
            </a:lvl2pPr>
          </a:lstStyle>
          <a:p>
            <a:pPr lvl="0"/>
            <a:r>
              <a:rPr lang="en-US"/>
              <a:t>Click to edit Master text styles</a:t>
            </a:r>
          </a:p>
        </p:txBody>
      </p:sp>
      <p:sp>
        <p:nvSpPr>
          <p:cNvPr id="3" name="Slide Number Placeholder 5">
            <a:extLst>
              <a:ext uri="{FF2B5EF4-FFF2-40B4-BE49-F238E27FC236}">
                <a16:creationId xmlns:a16="http://schemas.microsoft.com/office/drawing/2014/main" id="{0A504421-66BA-751B-8C20-29CEB770FE6F}"/>
              </a:ext>
            </a:extLst>
          </p:cNvPr>
          <p:cNvSpPr>
            <a:spLocks noGrp="1"/>
          </p:cNvSpPr>
          <p:nvPr>
            <p:ph type="sldNum" sz="quarter" idx="16"/>
          </p:nvPr>
        </p:nvSpPr>
        <p:spPr/>
        <p:txBody>
          <a:bodyPr>
            <a:noAutofit/>
          </a:bodyPr>
          <a:lstStyle>
            <a:lvl1pPr>
              <a:defRPr/>
            </a:lvl1pPr>
          </a:lstStyle>
          <a:p>
            <a:pPr>
              <a:defRPr/>
            </a:pPr>
            <a:fld id="{BD35E226-7161-3E40-B563-03ABBC8D669C}" type="slidenum">
              <a:rPr lang="en-US"/>
              <a:pPr>
                <a:defRPr/>
              </a:pPr>
              <a:t>‹#›</a:t>
            </a:fld>
            <a:endParaRPr lang="en-US" dirty="0"/>
          </a:p>
        </p:txBody>
      </p:sp>
    </p:spTree>
    <p:extLst>
      <p:ext uri="{BB962C8B-B14F-4D97-AF65-F5344CB8AC3E}">
        <p14:creationId xmlns:p14="http://schemas.microsoft.com/office/powerpoint/2010/main" val="20328162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 NASH Liver">
    <p:spTree>
      <p:nvGrpSpPr>
        <p:cNvPr id="1" name=""/>
        <p:cNvGrpSpPr/>
        <p:nvPr/>
      </p:nvGrpSpPr>
      <p:grpSpPr>
        <a:xfrm>
          <a:off x="0" y="0"/>
          <a:ext cx="0" cy="0"/>
          <a:chOff x="0" y="0"/>
          <a:chExt cx="0" cy="0"/>
        </a:xfrm>
      </p:grpSpPr>
      <p:sp>
        <p:nvSpPr>
          <p:cNvPr id="4" name="Rectangle: Rounded Corners 12">
            <a:extLst>
              <a:ext uri="{FF2B5EF4-FFF2-40B4-BE49-F238E27FC236}">
                <a16:creationId xmlns:a16="http://schemas.microsoft.com/office/drawing/2014/main" id="{B3CF75BD-E48E-A9F6-3D65-FE4BF3FE03C8}"/>
              </a:ext>
            </a:extLst>
          </p:cNvPr>
          <p:cNvSpPr/>
          <p:nvPr userDrawn="1"/>
        </p:nvSpPr>
        <p:spPr>
          <a:xfrm>
            <a:off x="251460" y="1037610"/>
            <a:ext cx="8641080" cy="2194560"/>
          </a:xfrm>
          <a:prstGeom prst="roundRect">
            <a:avLst/>
          </a:prstGeom>
          <a:solidFill>
            <a:schemeClr val="accent1">
              <a:lumMod val="60000"/>
              <a:lumOff val="40000"/>
              <a:alpha val="25000"/>
            </a:schemeClr>
          </a:solidFill>
          <a:ln w="12700">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rgbClr val="000000">
                  <a:lumMod val="75000"/>
                  <a:lumOff val="25000"/>
                </a:srgbClr>
              </a:solidFill>
              <a:latin typeface="Calibri" panose="020F0502020204030204"/>
            </a:endParaRPr>
          </a:p>
        </p:txBody>
      </p:sp>
      <p:sp>
        <p:nvSpPr>
          <p:cNvPr id="5" name="Rectangle 4">
            <a:extLst>
              <a:ext uri="{FF2B5EF4-FFF2-40B4-BE49-F238E27FC236}">
                <a16:creationId xmlns:a16="http://schemas.microsoft.com/office/drawing/2014/main" id="{7EFF819D-A699-5E0D-E003-4BE2A04BCFD0}"/>
              </a:ext>
            </a:extLst>
          </p:cNvPr>
          <p:cNvSpPr/>
          <p:nvPr userDrawn="1"/>
        </p:nvSpPr>
        <p:spPr>
          <a:xfrm>
            <a:off x="0" y="6611938"/>
            <a:ext cx="1441450" cy="207962"/>
          </a:xfrm>
          <a:prstGeom prst="rect">
            <a:avLst/>
          </a:prstGeom>
        </p:spPr>
        <p:txBody>
          <a:bodyPr wrap="none">
            <a:spAutoFit/>
          </a:bodyPr>
          <a:lstStyle/>
          <a:p>
            <a:pPr>
              <a:defRPr/>
            </a:pPr>
            <a:r>
              <a:rPr lang="en-US" sz="750" dirty="0">
                <a:solidFill>
                  <a:schemeClr val="accent1"/>
                </a:solidFill>
              </a:rPr>
              <a:t>R-MED-AT-MGL-3196-2300019</a:t>
            </a:r>
          </a:p>
        </p:txBody>
      </p:sp>
      <p:sp>
        <p:nvSpPr>
          <p:cNvPr id="2" name="Title 1"/>
          <p:cNvSpPr>
            <a:spLocks noGrp="1"/>
          </p:cNvSpPr>
          <p:nvPr>
            <p:ph type="ctrTitle"/>
          </p:nvPr>
        </p:nvSpPr>
        <p:spPr>
          <a:xfrm>
            <a:off x="374609" y="1388963"/>
            <a:ext cx="8385934" cy="1551203"/>
          </a:xfrm>
        </p:spPr>
        <p:txBody>
          <a:bodyPr>
            <a:noAutofit/>
          </a:bodyPr>
          <a:lstStyle>
            <a:lvl1pPr algn="ctr">
              <a:defRPr sz="3300" b="1">
                <a:solidFill>
                  <a:srgbClr val="1B69B4"/>
                </a:solidFill>
              </a:defRPr>
            </a:lvl1pPr>
          </a:lstStyle>
          <a:p>
            <a:r>
              <a:rPr lang="en-US"/>
              <a:t>Click to edit Master title style</a:t>
            </a:r>
            <a:endParaRPr lang="en-US" dirty="0"/>
          </a:p>
        </p:txBody>
      </p:sp>
      <p:sp>
        <p:nvSpPr>
          <p:cNvPr id="3" name="Subtitle 2"/>
          <p:cNvSpPr>
            <a:spLocks noGrp="1"/>
          </p:cNvSpPr>
          <p:nvPr>
            <p:ph type="subTitle" idx="1"/>
          </p:nvPr>
        </p:nvSpPr>
        <p:spPr>
          <a:xfrm>
            <a:off x="274320" y="3917135"/>
            <a:ext cx="4114800" cy="448288"/>
          </a:xfrm>
          <a:prstGeom prst="rect">
            <a:avLst/>
          </a:prstGeom>
        </p:spPr>
        <p:txBody>
          <a:bodyPr lIns="0" rIns="0" anchor="b">
            <a:noAutofit/>
          </a:bodyPr>
          <a:lstStyle>
            <a:lvl1pPr marL="0" indent="0" algn="l">
              <a:buNone/>
              <a:defRPr sz="1575">
                <a:solidFill>
                  <a:srgbClr val="1B69B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Text Placeholder 19"/>
          <p:cNvSpPr>
            <a:spLocks noGrp="1"/>
          </p:cNvSpPr>
          <p:nvPr>
            <p:ph type="body" sz="quarter" idx="12"/>
          </p:nvPr>
        </p:nvSpPr>
        <p:spPr>
          <a:xfrm>
            <a:off x="2510175" y="6479458"/>
            <a:ext cx="4114800" cy="297308"/>
          </a:xfrm>
          <a:prstGeom prst="rect">
            <a:avLst/>
          </a:prstGeom>
        </p:spPr>
        <p:txBody>
          <a:bodyPr lIns="0" tIns="0" rIns="0" bIns="0" anchor="ctr">
            <a:noAutofit/>
          </a:bodyPr>
          <a:lstStyle>
            <a:lvl1pPr marL="0" indent="0" algn="ctr">
              <a:lnSpc>
                <a:spcPct val="100000"/>
              </a:lnSpc>
              <a:spcBef>
                <a:spcPts val="0"/>
              </a:spcBef>
              <a:buNone/>
              <a:defRPr sz="1050" b="1">
                <a:solidFill>
                  <a:schemeClr val="accent1"/>
                </a:solidFill>
              </a:defRPr>
            </a:lvl1pPr>
          </a:lstStyle>
          <a:p>
            <a:pPr lvl="0"/>
            <a:r>
              <a:rPr lang="en-US"/>
              <a:t>Click to edit Master text styles</a:t>
            </a:r>
          </a:p>
        </p:txBody>
      </p:sp>
      <p:sp>
        <p:nvSpPr>
          <p:cNvPr id="17" name="Content Placeholder 6"/>
          <p:cNvSpPr>
            <a:spLocks noGrp="1"/>
          </p:cNvSpPr>
          <p:nvPr>
            <p:ph sz="quarter" idx="15"/>
          </p:nvPr>
        </p:nvSpPr>
        <p:spPr>
          <a:xfrm>
            <a:off x="274320" y="5223547"/>
            <a:ext cx="8661654" cy="490982"/>
          </a:xfrm>
        </p:spPr>
        <p:txBody>
          <a:bodyPr/>
          <a:lstStyle>
            <a:lvl1pPr marL="0" indent="0">
              <a:buNone/>
              <a:defRPr sz="900">
                <a:solidFill>
                  <a:schemeClr val="accent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41099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cxnSp>
        <p:nvCxnSpPr>
          <p:cNvPr id="2" name="Straight Connector 6">
            <a:extLst>
              <a:ext uri="{FF2B5EF4-FFF2-40B4-BE49-F238E27FC236}">
                <a16:creationId xmlns:a16="http://schemas.microsoft.com/office/drawing/2014/main" id="{879A3690-920C-B24B-E00C-DF1A7B829290}"/>
              </a:ext>
            </a:extLst>
          </p:cNvPr>
          <p:cNvCxnSpPr>
            <a:cxnSpLocks noChangeShapeType="1"/>
          </p:cNvCxnSpPr>
          <p:nvPr userDrawn="1"/>
        </p:nvCxnSpPr>
        <p:spPr bwMode="auto">
          <a:xfrm>
            <a:off x="0" y="6629400"/>
            <a:ext cx="9144000" cy="0"/>
          </a:xfrm>
          <a:prstGeom prst="line">
            <a:avLst/>
          </a:prstGeom>
          <a:noFill/>
          <a:ln w="12700" algn="ctr">
            <a:solidFill>
              <a:srgbClr val="F26F3F"/>
            </a:solidFill>
            <a:miter lim="800000"/>
            <a:headEnd/>
            <a:tailEnd/>
          </a:ln>
          <a:extLst>
            <a:ext uri="{909E8E84-426E-40DD-AFC4-6F175D3DCCD1}">
              <a14:hiddenFill xmlns:a14="http://schemas.microsoft.com/office/drawing/2010/main">
                <a:noFill/>
              </a14:hiddenFill>
            </a:ext>
          </a:extLst>
        </p:spPr>
      </p:cxnSp>
      <p:sp>
        <p:nvSpPr>
          <p:cNvPr id="13" name="Title Placeholder 1"/>
          <p:cNvSpPr>
            <a:spLocks noGrp="1"/>
          </p:cNvSpPr>
          <p:nvPr>
            <p:ph type="title"/>
          </p:nvPr>
        </p:nvSpPr>
        <p:spPr>
          <a:xfrm>
            <a:off x="240030" y="-2"/>
            <a:ext cx="8140446" cy="914400"/>
          </a:xfrm>
          <a:prstGeom prst="rect">
            <a:avLst/>
          </a:prstGeom>
        </p:spPr>
        <p:txBody>
          <a:bodyPr lIns="0" rIns="0" rtlCol="0" anchor="b">
            <a:noAutofit/>
          </a:bodyPr>
          <a:lstStyle/>
          <a:p>
            <a:pPr lvl="0"/>
            <a:r>
              <a:rPr lang="en-US" dirty="0"/>
              <a:t>Click to edit Master title style</a:t>
            </a:r>
          </a:p>
        </p:txBody>
      </p:sp>
      <p:sp>
        <p:nvSpPr>
          <p:cNvPr id="7" name="Content Placeholder 6"/>
          <p:cNvSpPr>
            <a:spLocks noGrp="1"/>
          </p:cNvSpPr>
          <p:nvPr>
            <p:ph sz="quarter" idx="14"/>
          </p:nvPr>
        </p:nvSpPr>
        <p:spPr>
          <a:xfrm>
            <a:off x="240030" y="1216152"/>
            <a:ext cx="8661654"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5"/>
          </p:nvPr>
        </p:nvSpPr>
        <p:spPr>
          <a:xfrm>
            <a:off x="240030" y="5715000"/>
            <a:ext cx="8661654" cy="914400"/>
          </a:xfrm>
        </p:spPr>
        <p:txBody>
          <a:bodyPr anchor="b"/>
          <a:lstStyle>
            <a:lvl1pPr marL="0" indent="0">
              <a:spcBef>
                <a:spcPts val="0"/>
              </a:spcBef>
              <a:buNone/>
              <a:defRPr sz="750"/>
            </a:lvl1pPr>
            <a:lvl2pPr marL="342900" indent="0">
              <a:buNone/>
              <a:defRPr/>
            </a:lvl2pPr>
          </a:lstStyle>
          <a:p>
            <a:pPr lvl="0"/>
            <a:r>
              <a:rPr lang="en-US"/>
              <a:t>Click to edit Master text styles</a:t>
            </a:r>
          </a:p>
        </p:txBody>
      </p:sp>
      <p:sp>
        <p:nvSpPr>
          <p:cNvPr id="3" name="Slide Number Placeholder 5">
            <a:extLst>
              <a:ext uri="{FF2B5EF4-FFF2-40B4-BE49-F238E27FC236}">
                <a16:creationId xmlns:a16="http://schemas.microsoft.com/office/drawing/2014/main" id="{DD9058F5-DCA0-5868-781C-C7CEAEDCC7E9}"/>
              </a:ext>
            </a:extLst>
          </p:cNvPr>
          <p:cNvSpPr>
            <a:spLocks noGrp="1"/>
          </p:cNvSpPr>
          <p:nvPr>
            <p:ph type="sldNum" sz="quarter" idx="16"/>
          </p:nvPr>
        </p:nvSpPr>
        <p:spPr/>
        <p:txBody>
          <a:bodyPr>
            <a:noAutofit/>
          </a:bodyPr>
          <a:lstStyle>
            <a:lvl1pPr>
              <a:defRPr/>
            </a:lvl1pPr>
          </a:lstStyle>
          <a:p>
            <a:pPr>
              <a:defRPr/>
            </a:pPr>
            <a:fld id="{045438ED-37C6-734F-8DA5-DC67655F2F86}" type="slidenum">
              <a:rPr lang="en-US"/>
              <a:pPr>
                <a:defRPr/>
              </a:pPr>
              <a:t>‹#›</a:t>
            </a:fld>
            <a:endParaRPr lang="en-US" dirty="0"/>
          </a:p>
        </p:txBody>
      </p:sp>
    </p:spTree>
    <p:extLst>
      <p:ext uri="{BB962C8B-B14F-4D97-AF65-F5344CB8AC3E}">
        <p14:creationId xmlns:p14="http://schemas.microsoft.com/office/powerpoint/2010/main" val="31171754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B978EED-6813-7FE1-C705-088967747914}"/>
              </a:ext>
            </a:extLst>
          </p:cNvPr>
          <p:cNvSpPr>
            <a:spLocks noGrp="1"/>
          </p:cNvSpPr>
          <p:nvPr>
            <p:ph type="dt" sz="half" idx="10"/>
          </p:nvPr>
        </p:nvSpPr>
        <p:spPr/>
        <p:txBody>
          <a:bodyPr/>
          <a:lstStyle>
            <a:lvl1pPr>
              <a:defRPr>
                <a:latin typeface="Arial" charset="0"/>
              </a:defRPr>
            </a:lvl1pPr>
          </a:lstStyle>
          <a:p>
            <a:pPr>
              <a:defRPr/>
            </a:pPr>
            <a:fld id="{B7EACC71-B167-C148-80D9-734EED0EF6D8}" type="datetime1">
              <a:rPr lang="en-US" altLang="x-none"/>
              <a:pPr>
                <a:defRPr/>
              </a:pPr>
              <a:t>9/27/23</a:t>
            </a:fld>
            <a:endParaRPr lang="en-US" altLang="x-none" dirty="0"/>
          </a:p>
        </p:txBody>
      </p:sp>
      <p:sp>
        <p:nvSpPr>
          <p:cNvPr id="5" name="Footer Placeholder 4">
            <a:extLst>
              <a:ext uri="{FF2B5EF4-FFF2-40B4-BE49-F238E27FC236}">
                <a16:creationId xmlns:a16="http://schemas.microsoft.com/office/drawing/2014/main" id="{32596DCF-9306-A263-7B3C-460A303B4830}"/>
              </a:ext>
            </a:extLst>
          </p:cNvPr>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6120ACD-3219-45A1-6717-AD01CC224C4D}"/>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35279CDB-0145-6C46-94B4-DB8396D4C0F6}" type="slidenum">
              <a:rPr lang="en-US" altLang="en-US"/>
              <a:pPr>
                <a:defRPr/>
              </a:pPr>
              <a:t>‹#›</a:t>
            </a:fld>
            <a:endParaRPr lang="en-US" altLang="en-US"/>
          </a:p>
        </p:txBody>
      </p:sp>
    </p:spTree>
    <p:extLst>
      <p:ext uri="{BB962C8B-B14F-4D97-AF65-F5344CB8AC3E}">
        <p14:creationId xmlns:p14="http://schemas.microsoft.com/office/powerpoint/2010/main" val="42547922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5C6FFB-97F7-2E97-C666-68E005AD0C5C}"/>
              </a:ext>
            </a:extLst>
          </p:cNvPr>
          <p:cNvSpPr>
            <a:spLocks noGrp="1"/>
          </p:cNvSpPr>
          <p:nvPr>
            <p:ph type="dt" sz="half" idx="10"/>
          </p:nvPr>
        </p:nvSpPr>
        <p:spPr/>
        <p:txBody>
          <a:bodyPr/>
          <a:lstStyle>
            <a:lvl1pPr>
              <a:defRPr>
                <a:latin typeface="Arial" charset="0"/>
              </a:defRPr>
            </a:lvl1pPr>
          </a:lstStyle>
          <a:p>
            <a:pPr>
              <a:defRPr/>
            </a:pPr>
            <a:fld id="{DC90D30E-978D-6E40-8986-23F792CCAC9A}" type="datetime1">
              <a:rPr lang="en-US" altLang="x-none"/>
              <a:pPr>
                <a:defRPr/>
              </a:pPr>
              <a:t>9/27/23</a:t>
            </a:fld>
            <a:endParaRPr lang="en-US" altLang="x-none" dirty="0"/>
          </a:p>
        </p:txBody>
      </p:sp>
      <p:sp>
        <p:nvSpPr>
          <p:cNvPr id="5" name="Footer Placeholder 4">
            <a:extLst>
              <a:ext uri="{FF2B5EF4-FFF2-40B4-BE49-F238E27FC236}">
                <a16:creationId xmlns:a16="http://schemas.microsoft.com/office/drawing/2014/main" id="{37DC19FE-8200-4B9A-4FEC-977E88010ED0}"/>
              </a:ext>
            </a:extLst>
          </p:cNvPr>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C7FA910-FCB3-7797-7E59-E501E0C3B7AF}"/>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EF67E792-C04B-A042-9677-00B541FADA40}" type="slidenum">
              <a:rPr lang="en-US" altLang="en-US"/>
              <a:pPr>
                <a:defRPr/>
              </a:pPr>
              <a:t>‹#›</a:t>
            </a:fld>
            <a:endParaRPr lang="en-US" altLang="en-US"/>
          </a:p>
        </p:txBody>
      </p:sp>
    </p:spTree>
    <p:extLst>
      <p:ext uri="{BB962C8B-B14F-4D97-AF65-F5344CB8AC3E}">
        <p14:creationId xmlns:p14="http://schemas.microsoft.com/office/powerpoint/2010/main" val="1451851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591911-8437-14BA-42F5-BA9E15BD70B6}"/>
              </a:ext>
            </a:extLst>
          </p:cNvPr>
          <p:cNvSpPr>
            <a:spLocks noGrp="1"/>
          </p:cNvSpPr>
          <p:nvPr>
            <p:ph type="dt" sz="half" idx="10"/>
          </p:nvPr>
        </p:nvSpPr>
        <p:spPr/>
        <p:txBody>
          <a:bodyPr/>
          <a:lstStyle>
            <a:lvl1pPr>
              <a:defRPr>
                <a:latin typeface="Arial" charset="0"/>
              </a:defRPr>
            </a:lvl1pPr>
          </a:lstStyle>
          <a:p>
            <a:pPr>
              <a:defRPr/>
            </a:pPr>
            <a:fld id="{520B30AE-00DC-4E4B-8FC6-14333EE0D07A}" type="datetime1">
              <a:rPr lang="en-US" altLang="x-none"/>
              <a:pPr>
                <a:defRPr/>
              </a:pPr>
              <a:t>9/27/23</a:t>
            </a:fld>
            <a:endParaRPr lang="en-US" altLang="x-none" dirty="0"/>
          </a:p>
        </p:txBody>
      </p:sp>
      <p:sp>
        <p:nvSpPr>
          <p:cNvPr id="6" name="Footer Placeholder 5">
            <a:extLst>
              <a:ext uri="{FF2B5EF4-FFF2-40B4-BE49-F238E27FC236}">
                <a16:creationId xmlns:a16="http://schemas.microsoft.com/office/drawing/2014/main" id="{0A68D71C-835B-9DAE-FA5C-7CE347C0F862}"/>
              </a:ext>
            </a:extLst>
          </p:cNvPr>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6B6ED638-EDE0-9351-22F3-546036001D89}"/>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B2D7886F-C47D-994E-9850-7DC2E23549F2}" type="slidenum">
              <a:rPr lang="en-US" altLang="en-US"/>
              <a:pPr>
                <a:defRPr/>
              </a:pPr>
              <a:t>‹#›</a:t>
            </a:fld>
            <a:endParaRPr lang="en-US" altLang="en-US"/>
          </a:p>
        </p:txBody>
      </p:sp>
    </p:spTree>
    <p:extLst>
      <p:ext uri="{BB962C8B-B14F-4D97-AF65-F5344CB8AC3E}">
        <p14:creationId xmlns:p14="http://schemas.microsoft.com/office/powerpoint/2010/main" val="23416736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A21514-442E-5B3B-357F-1E2F63185D49}"/>
              </a:ext>
            </a:extLst>
          </p:cNvPr>
          <p:cNvSpPr>
            <a:spLocks noGrp="1"/>
          </p:cNvSpPr>
          <p:nvPr>
            <p:ph type="dt" sz="half" idx="10"/>
          </p:nvPr>
        </p:nvSpPr>
        <p:spPr/>
        <p:txBody>
          <a:bodyPr/>
          <a:lstStyle>
            <a:lvl1pPr>
              <a:defRPr>
                <a:latin typeface="Arial" charset="0"/>
              </a:defRPr>
            </a:lvl1pPr>
          </a:lstStyle>
          <a:p>
            <a:pPr>
              <a:defRPr/>
            </a:pPr>
            <a:fld id="{586E83FA-9A82-954C-9CB7-4865FC778478}" type="datetime1">
              <a:rPr lang="en-US" altLang="x-none"/>
              <a:pPr>
                <a:defRPr/>
              </a:pPr>
              <a:t>9/27/23</a:t>
            </a:fld>
            <a:endParaRPr lang="en-US" altLang="x-none" dirty="0"/>
          </a:p>
        </p:txBody>
      </p:sp>
      <p:sp>
        <p:nvSpPr>
          <p:cNvPr id="8" name="Footer Placeholder 7">
            <a:extLst>
              <a:ext uri="{FF2B5EF4-FFF2-40B4-BE49-F238E27FC236}">
                <a16:creationId xmlns:a16="http://schemas.microsoft.com/office/drawing/2014/main" id="{0AE31A4B-12BE-D4D2-9E60-89574F885C41}"/>
              </a:ext>
            </a:extLst>
          </p:cNvPr>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4D3F4C6E-5A79-4F65-D150-237DF3ED051A}"/>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A2600D55-E10B-F444-AD69-80C252CDEE5F}" type="slidenum">
              <a:rPr lang="en-US" altLang="en-US"/>
              <a:pPr>
                <a:defRPr/>
              </a:pPr>
              <a:t>‹#›</a:t>
            </a:fld>
            <a:endParaRPr lang="en-US" altLang="en-US"/>
          </a:p>
        </p:txBody>
      </p:sp>
    </p:spTree>
    <p:extLst>
      <p:ext uri="{BB962C8B-B14F-4D97-AF65-F5344CB8AC3E}">
        <p14:creationId xmlns:p14="http://schemas.microsoft.com/office/powerpoint/2010/main" val="4004940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61C303-C24F-B7E6-C6CD-949EB3349AD5}"/>
              </a:ext>
            </a:extLst>
          </p:cNvPr>
          <p:cNvSpPr>
            <a:spLocks noGrp="1"/>
          </p:cNvSpPr>
          <p:nvPr>
            <p:ph type="dt" sz="half" idx="10"/>
          </p:nvPr>
        </p:nvSpPr>
        <p:spPr/>
        <p:txBody>
          <a:bodyPr/>
          <a:lstStyle>
            <a:lvl1pPr>
              <a:defRPr>
                <a:latin typeface="Arial" charset="0"/>
              </a:defRPr>
            </a:lvl1pPr>
          </a:lstStyle>
          <a:p>
            <a:pPr>
              <a:defRPr/>
            </a:pPr>
            <a:fld id="{1E3B52EA-C9BF-FF44-85F6-23731AC2787F}" type="datetime1">
              <a:rPr lang="en-US" altLang="x-none"/>
              <a:pPr>
                <a:defRPr/>
              </a:pPr>
              <a:t>9/27/23</a:t>
            </a:fld>
            <a:endParaRPr lang="en-US" altLang="x-none" dirty="0"/>
          </a:p>
        </p:txBody>
      </p:sp>
      <p:sp>
        <p:nvSpPr>
          <p:cNvPr id="4" name="Footer Placeholder 3">
            <a:extLst>
              <a:ext uri="{FF2B5EF4-FFF2-40B4-BE49-F238E27FC236}">
                <a16:creationId xmlns:a16="http://schemas.microsoft.com/office/drawing/2014/main" id="{B85AFBB8-7B81-BDAC-75CE-4417B9D11FDE}"/>
              </a:ext>
            </a:extLst>
          </p:cNvPr>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F4609F8D-AEA3-9179-3F74-91FA7B3A43E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A8823F65-9E65-5749-926E-A191A5FD3149}" type="slidenum">
              <a:rPr lang="en-US" altLang="en-US"/>
              <a:pPr>
                <a:defRPr/>
              </a:pPr>
              <a:t>‹#›</a:t>
            </a:fld>
            <a:endParaRPr lang="en-US" altLang="en-US"/>
          </a:p>
        </p:txBody>
      </p:sp>
    </p:spTree>
    <p:extLst>
      <p:ext uri="{BB962C8B-B14F-4D97-AF65-F5344CB8AC3E}">
        <p14:creationId xmlns:p14="http://schemas.microsoft.com/office/powerpoint/2010/main" val="3679384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A787F88-7226-3B11-00E3-0592BA8E5C73}"/>
              </a:ext>
            </a:extLst>
          </p:cNvPr>
          <p:cNvSpPr>
            <a:spLocks noGrp="1"/>
          </p:cNvSpPr>
          <p:nvPr>
            <p:ph type="dt" sz="half" idx="10"/>
          </p:nvPr>
        </p:nvSpPr>
        <p:spPr/>
        <p:txBody>
          <a:bodyPr/>
          <a:lstStyle>
            <a:lvl1pPr>
              <a:defRPr>
                <a:latin typeface="Arial" charset="0"/>
              </a:defRPr>
            </a:lvl1pPr>
          </a:lstStyle>
          <a:p>
            <a:pPr>
              <a:defRPr/>
            </a:pPr>
            <a:fld id="{DBF1AC41-2075-F848-BD28-F5ED5E235AFD}" type="datetime1">
              <a:rPr lang="en-US" altLang="x-none"/>
              <a:pPr>
                <a:defRPr/>
              </a:pPr>
              <a:t>9/27/23</a:t>
            </a:fld>
            <a:endParaRPr lang="en-US" altLang="x-none" dirty="0"/>
          </a:p>
        </p:txBody>
      </p:sp>
      <p:sp>
        <p:nvSpPr>
          <p:cNvPr id="6" name="Footer Placeholder 5">
            <a:extLst>
              <a:ext uri="{FF2B5EF4-FFF2-40B4-BE49-F238E27FC236}">
                <a16:creationId xmlns:a16="http://schemas.microsoft.com/office/drawing/2014/main" id="{72306C5C-39BE-AE58-FF6B-94127EC29469}"/>
              </a:ext>
            </a:extLst>
          </p:cNvPr>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C1D7660-9661-40B5-CEE7-B770C1B65161}"/>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B92CB797-F033-8146-92DE-07FE402C7B99}" type="slidenum">
              <a:rPr lang="en-US" altLang="en-US"/>
              <a:pPr>
                <a:defRPr/>
              </a:pPr>
              <a:t>‹#›</a:t>
            </a:fld>
            <a:endParaRPr lang="en-US" altLang="en-US"/>
          </a:p>
        </p:txBody>
      </p:sp>
    </p:spTree>
    <p:extLst>
      <p:ext uri="{BB962C8B-B14F-4D97-AF65-F5344CB8AC3E}">
        <p14:creationId xmlns:p14="http://schemas.microsoft.com/office/powerpoint/2010/main" val="363411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D77F552-47DC-4AC8-60DA-2EE4385A4E1D}"/>
              </a:ext>
            </a:extLst>
          </p:cNvPr>
          <p:cNvSpPr>
            <a:spLocks noGrp="1"/>
          </p:cNvSpPr>
          <p:nvPr>
            <p:ph type="dt" sz="half" idx="10"/>
          </p:nvPr>
        </p:nvSpPr>
        <p:spPr/>
        <p:txBody>
          <a:bodyPr/>
          <a:lstStyle>
            <a:lvl1pPr>
              <a:defRPr>
                <a:latin typeface="Arial" charset="0"/>
              </a:defRPr>
            </a:lvl1pPr>
          </a:lstStyle>
          <a:p>
            <a:pPr>
              <a:defRPr/>
            </a:pPr>
            <a:fld id="{8BEB7DCD-13DF-EB46-A9EA-9D4005306919}" type="datetime1">
              <a:rPr lang="en-US" altLang="x-none"/>
              <a:pPr>
                <a:defRPr/>
              </a:pPr>
              <a:t>9/27/23</a:t>
            </a:fld>
            <a:endParaRPr lang="en-US" altLang="x-none" dirty="0"/>
          </a:p>
        </p:txBody>
      </p:sp>
      <p:sp>
        <p:nvSpPr>
          <p:cNvPr id="6" name="Footer Placeholder 5">
            <a:extLst>
              <a:ext uri="{FF2B5EF4-FFF2-40B4-BE49-F238E27FC236}">
                <a16:creationId xmlns:a16="http://schemas.microsoft.com/office/drawing/2014/main" id="{196FF5AD-B6B2-0887-E295-59D7E36922F3}"/>
              </a:ext>
            </a:extLst>
          </p:cNvPr>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F65F5A9-948E-5710-67B9-8005D85E154D}"/>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D41E672F-C476-2640-B81A-9389D2F8547E}" type="slidenum">
              <a:rPr lang="en-US" altLang="en-US"/>
              <a:pPr>
                <a:defRPr/>
              </a:pPr>
              <a:t>‹#›</a:t>
            </a:fld>
            <a:endParaRPr lang="en-US" altLang="en-US"/>
          </a:p>
        </p:txBody>
      </p:sp>
    </p:spTree>
    <p:extLst>
      <p:ext uri="{BB962C8B-B14F-4D97-AF65-F5344CB8AC3E}">
        <p14:creationId xmlns:p14="http://schemas.microsoft.com/office/powerpoint/2010/main" val="62207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88BCB97-50E9-21AD-71F4-F8098761ADBC}"/>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5E953CF-4051-027F-613E-E6A7F488EB9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77B9944-9413-0176-5B66-F6683DCF1CEC}"/>
              </a:ext>
            </a:extLst>
          </p:cNvPr>
          <p:cNvSpPr>
            <a:spLocks noGrp="1"/>
          </p:cNvSpPr>
          <p:nvPr>
            <p:ph type="sldNum" sz="quarter" idx="12"/>
          </p:nvPr>
        </p:nvSpPr>
        <p:spPr/>
        <p:txBody>
          <a:bodyPr/>
          <a:lstStyle>
            <a:lvl1pPr>
              <a:defRPr/>
            </a:lvl1pPr>
          </a:lstStyle>
          <a:p>
            <a:pPr>
              <a:defRPr/>
            </a:pPr>
            <a:fld id="{71CC9881-176A-3043-9688-7D6C281EF981}" type="slidenum">
              <a:rPr lang="en-US" altLang="en-US"/>
              <a:pPr>
                <a:defRPr/>
              </a:pPr>
              <a:t>‹#›</a:t>
            </a:fld>
            <a:endParaRPr lang="en-US" altLang="en-US"/>
          </a:p>
        </p:txBody>
      </p:sp>
    </p:spTree>
    <p:extLst>
      <p:ext uri="{BB962C8B-B14F-4D97-AF65-F5344CB8AC3E}">
        <p14:creationId xmlns:p14="http://schemas.microsoft.com/office/powerpoint/2010/main" val="8960192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50765-CD0A-654A-79B4-99868BDEFA43}"/>
              </a:ext>
            </a:extLst>
          </p:cNvPr>
          <p:cNvSpPr>
            <a:spLocks noGrp="1"/>
          </p:cNvSpPr>
          <p:nvPr>
            <p:ph type="dt" sz="half" idx="10"/>
          </p:nvPr>
        </p:nvSpPr>
        <p:spPr/>
        <p:txBody>
          <a:bodyPr/>
          <a:lstStyle>
            <a:lvl1pPr>
              <a:defRPr>
                <a:latin typeface="Arial" charset="0"/>
              </a:defRPr>
            </a:lvl1pPr>
          </a:lstStyle>
          <a:p>
            <a:pPr>
              <a:defRPr/>
            </a:pPr>
            <a:fld id="{F47E7BE5-CBA3-0A4E-A312-7B32C45C80A5}" type="datetime1">
              <a:rPr lang="en-US" altLang="x-none"/>
              <a:pPr>
                <a:defRPr/>
              </a:pPr>
              <a:t>9/27/23</a:t>
            </a:fld>
            <a:endParaRPr lang="en-US" altLang="x-none" dirty="0"/>
          </a:p>
        </p:txBody>
      </p:sp>
      <p:sp>
        <p:nvSpPr>
          <p:cNvPr id="5" name="Footer Placeholder 4">
            <a:extLst>
              <a:ext uri="{FF2B5EF4-FFF2-40B4-BE49-F238E27FC236}">
                <a16:creationId xmlns:a16="http://schemas.microsoft.com/office/drawing/2014/main" id="{3D2D7F19-889C-D56E-5822-F483FD5D7AD5}"/>
              </a:ext>
            </a:extLst>
          </p:cNvPr>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385CB0D-E880-22D7-AD7A-4A04165DBA4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ACCDE73-0882-434F-B883-049FDDE86D05}" type="slidenum">
              <a:rPr lang="en-US" altLang="en-US"/>
              <a:pPr>
                <a:defRPr/>
              </a:pPr>
              <a:t>‹#›</a:t>
            </a:fld>
            <a:endParaRPr lang="en-US" altLang="en-US"/>
          </a:p>
        </p:txBody>
      </p:sp>
    </p:spTree>
    <p:extLst>
      <p:ext uri="{BB962C8B-B14F-4D97-AF65-F5344CB8AC3E}">
        <p14:creationId xmlns:p14="http://schemas.microsoft.com/office/powerpoint/2010/main" val="1300695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019D9-9D8E-F33C-AC6E-176351BC112A}"/>
              </a:ext>
            </a:extLst>
          </p:cNvPr>
          <p:cNvSpPr>
            <a:spLocks noGrp="1"/>
          </p:cNvSpPr>
          <p:nvPr>
            <p:ph type="dt" sz="half" idx="10"/>
          </p:nvPr>
        </p:nvSpPr>
        <p:spPr/>
        <p:txBody>
          <a:bodyPr/>
          <a:lstStyle>
            <a:lvl1pPr>
              <a:defRPr>
                <a:latin typeface="Arial" charset="0"/>
              </a:defRPr>
            </a:lvl1pPr>
          </a:lstStyle>
          <a:p>
            <a:pPr>
              <a:defRPr/>
            </a:pPr>
            <a:fld id="{94B1712C-5A93-D540-9424-728DD2362650}" type="datetime1">
              <a:rPr lang="en-US" altLang="x-none"/>
              <a:pPr>
                <a:defRPr/>
              </a:pPr>
              <a:t>9/27/23</a:t>
            </a:fld>
            <a:endParaRPr lang="en-US" altLang="x-none" dirty="0"/>
          </a:p>
        </p:txBody>
      </p:sp>
      <p:sp>
        <p:nvSpPr>
          <p:cNvPr id="5" name="Footer Placeholder 4">
            <a:extLst>
              <a:ext uri="{FF2B5EF4-FFF2-40B4-BE49-F238E27FC236}">
                <a16:creationId xmlns:a16="http://schemas.microsoft.com/office/drawing/2014/main" id="{F77133FE-16B8-99A7-561D-5412EF053197}"/>
              </a:ext>
            </a:extLst>
          </p:cNvPr>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52B7BF6-6ECC-43ED-ACEA-F8D903602022}"/>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86B22DA6-3FE6-184B-A655-2A1E61BA7B60}" type="slidenum">
              <a:rPr lang="en-US" altLang="en-US"/>
              <a:pPr>
                <a:defRPr/>
              </a:pPr>
              <a:t>‹#›</a:t>
            </a:fld>
            <a:endParaRPr lang="en-US" altLang="en-US"/>
          </a:p>
        </p:txBody>
      </p:sp>
    </p:spTree>
    <p:extLst>
      <p:ext uri="{BB962C8B-B14F-4D97-AF65-F5344CB8AC3E}">
        <p14:creationId xmlns:p14="http://schemas.microsoft.com/office/powerpoint/2010/main" val="21655218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47294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4552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569530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1975" y="1504950"/>
            <a:ext cx="40179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2338" y="1504950"/>
            <a:ext cx="4019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78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30585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55340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650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386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6D4B1F-F707-2564-609B-0C519ED9DDD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5F01118-AD57-B0AA-D537-1518961F611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9D24827-162D-E1A2-7C17-2D1976500364}"/>
              </a:ext>
            </a:extLst>
          </p:cNvPr>
          <p:cNvSpPr>
            <a:spLocks noGrp="1"/>
          </p:cNvSpPr>
          <p:nvPr>
            <p:ph type="sldNum" sz="quarter" idx="12"/>
          </p:nvPr>
        </p:nvSpPr>
        <p:spPr/>
        <p:txBody>
          <a:bodyPr/>
          <a:lstStyle>
            <a:lvl1pPr>
              <a:defRPr/>
            </a:lvl1pPr>
          </a:lstStyle>
          <a:p>
            <a:pPr>
              <a:defRPr/>
            </a:pPr>
            <a:fld id="{FE2CF54B-2301-B644-A12B-B59F72952F79}" type="slidenum">
              <a:rPr lang="en-US" altLang="en-US"/>
              <a:pPr>
                <a:defRPr/>
              </a:pPr>
              <a:t>‹#›</a:t>
            </a:fld>
            <a:endParaRPr lang="en-US" altLang="en-US"/>
          </a:p>
        </p:txBody>
      </p:sp>
    </p:spTree>
    <p:extLst>
      <p:ext uri="{BB962C8B-B14F-4D97-AF65-F5344CB8AC3E}">
        <p14:creationId xmlns:p14="http://schemas.microsoft.com/office/powerpoint/2010/main" val="22784642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82972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4700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076450" cy="5954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4500" y="76200"/>
            <a:ext cx="6078538" cy="5954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2951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74320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5903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72917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1975" y="1504950"/>
            <a:ext cx="40179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2338" y="1504950"/>
            <a:ext cx="4019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05232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32529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05482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87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D7EB0C-B8C7-A085-903E-1AA85159273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832A47D-6678-48AE-3D04-DE320400D2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B6471E-D788-17CE-7017-57AC4C266955}"/>
              </a:ext>
            </a:extLst>
          </p:cNvPr>
          <p:cNvSpPr>
            <a:spLocks noGrp="1"/>
          </p:cNvSpPr>
          <p:nvPr>
            <p:ph type="sldNum" sz="quarter" idx="12"/>
          </p:nvPr>
        </p:nvSpPr>
        <p:spPr/>
        <p:txBody>
          <a:bodyPr/>
          <a:lstStyle>
            <a:lvl1pPr>
              <a:defRPr/>
            </a:lvl1pPr>
          </a:lstStyle>
          <a:p>
            <a:pPr>
              <a:defRPr/>
            </a:pPr>
            <a:fld id="{207E2C85-7B02-BC44-8AF4-6B8D183D5165}" type="slidenum">
              <a:rPr lang="en-US" altLang="en-US"/>
              <a:pPr>
                <a:defRPr/>
              </a:pPr>
              <a:t>‹#›</a:t>
            </a:fld>
            <a:endParaRPr lang="en-US" altLang="en-US"/>
          </a:p>
        </p:txBody>
      </p:sp>
    </p:spTree>
    <p:extLst>
      <p:ext uri="{BB962C8B-B14F-4D97-AF65-F5344CB8AC3E}">
        <p14:creationId xmlns:p14="http://schemas.microsoft.com/office/powerpoint/2010/main" val="3137855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27996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9512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5223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076450" cy="5954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4500" y="76200"/>
            <a:ext cx="6078538" cy="5954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4397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78632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9187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10383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1975" y="1504950"/>
            <a:ext cx="40179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2338" y="1504950"/>
            <a:ext cx="4019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4902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6118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132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ED16BC-D40B-C772-0B01-1CB6A1DCB1E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443EA38-6A1B-D448-9711-EBB9CC60EF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9901FE4-D105-BCC0-3AFF-14E3CF16A653}"/>
              </a:ext>
            </a:extLst>
          </p:cNvPr>
          <p:cNvSpPr>
            <a:spLocks noGrp="1"/>
          </p:cNvSpPr>
          <p:nvPr>
            <p:ph type="sldNum" sz="quarter" idx="12"/>
          </p:nvPr>
        </p:nvSpPr>
        <p:spPr/>
        <p:txBody>
          <a:bodyPr/>
          <a:lstStyle>
            <a:lvl1pPr>
              <a:defRPr/>
            </a:lvl1pPr>
          </a:lstStyle>
          <a:p>
            <a:pPr>
              <a:defRPr/>
            </a:pPr>
            <a:fld id="{A36B6723-635F-FF44-97EA-FD070AFE89B6}" type="slidenum">
              <a:rPr lang="en-US" altLang="en-US"/>
              <a:pPr>
                <a:defRPr/>
              </a:pPr>
              <a:t>‹#›</a:t>
            </a:fld>
            <a:endParaRPr lang="en-US" altLang="en-US"/>
          </a:p>
        </p:txBody>
      </p:sp>
    </p:spTree>
    <p:extLst>
      <p:ext uri="{BB962C8B-B14F-4D97-AF65-F5344CB8AC3E}">
        <p14:creationId xmlns:p14="http://schemas.microsoft.com/office/powerpoint/2010/main" val="8672911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0421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27471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62827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7027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076450" cy="5954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4500" y="76200"/>
            <a:ext cx="6078538" cy="5954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83088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theme" Target="../theme/theme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oleObject" Target="../embeddings/oleObject1.bin"/><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4.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oleObject" Target="../embeddings/oleObject2.bin"/><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4.jpe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oleObject" Target="../embeddings/oleObject3.bin"/><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4.jpe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A7BCD6F-79BA-873E-B9ED-D0B2985536F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BB286F1-D77B-EBC1-3008-D2EF15F5C87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1A97A3F-5D76-83FF-457E-E9AD337E5FE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109" charset="-128"/>
                <a:cs typeface="+mn-cs"/>
              </a:defRPr>
            </a:lvl1pPr>
          </a:lstStyle>
          <a:p>
            <a:pPr>
              <a:defRPr/>
            </a:pPr>
            <a:endParaRPr lang="en-US"/>
          </a:p>
        </p:txBody>
      </p:sp>
      <p:sp>
        <p:nvSpPr>
          <p:cNvPr id="5" name="Footer Placeholder 4">
            <a:extLst>
              <a:ext uri="{FF2B5EF4-FFF2-40B4-BE49-F238E27FC236}">
                <a16:creationId xmlns:a16="http://schemas.microsoft.com/office/drawing/2014/main" id="{F069B6A1-AC9B-2984-C002-020FD3FA8427}"/>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pitchFamily="-109"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5D512334-DB8F-425F-A3CA-2D1D0EA20B4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defRPr>
            </a:lvl1pPr>
          </a:lstStyle>
          <a:p>
            <a:pPr>
              <a:defRPr/>
            </a:pPr>
            <a:fld id="{009E1324-259C-6F49-B3D5-2941329968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00" r:id="rId1"/>
    <p:sldLayoutId id="2147485757" r:id="rId2"/>
    <p:sldLayoutId id="2147485758" r:id="rId3"/>
    <p:sldLayoutId id="2147485759" r:id="rId4"/>
    <p:sldLayoutId id="2147485760" r:id="rId5"/>
    <p:sldLayoutId id="2147485761" r:id="rId6"/>
    <p:sldLayoutId id="2147485762" r:id="rId7"/>
    <p:sldLayoutId id="2147485763" r:id="rId8"/>
    <p:sldLayoutId id="2147485764" r:id="rId9"/>
    <p:sldLayoutId id="2147485765" r:id="rId10"/>
    <p:sldLayoutId id="2147485766" r:id="rId11"/>
    <p:sldLayoutId id="2147485801" r:id="rId12"/>
    <p:sldLayoutId id="2147485802" r:id="rId13"/>
    <p:sldLayoutId id="2147485803" r:id="rId14"/>
    <p:sldLayoutId id="2147485804" r:id="rId15"/>
    <p:sldLayoutId id="2147485805" r:id="rId16"/>
    <p:sldLayoutId id="2147485806" r:id="rId17"/>
    <p:sldLayoutId id="2147485807" r:id="rId18"/>
    <p:sldLayoutId id="2147485808" r:id="rId19"/>
    <p:sldLayoutId id="2147485809" r:id="rId20"/>
    <p:sldLayoutId id="2147485810" r:id="rId21"/>
    <p:sldLayoutId id="2147485811" r:id="rId22"/>
    <p:sldLayoutId id="2147485812" r:id="rId23"/>
    <p:sldLayoutId id="2147485813" r:id="rId24"/>
    <p:sldLayoutId id="2147485814" r:id="rId25"/>
    <p:sldLayoutId id="2147485815" r:id="rId26"/>
    <p:sldLayoutId id="2147485816" r:id="rId27"/>
    <p:sldLayoutId id="2147485817" r:id="rId28"/>
    <p:sldLayoutId id="2147485818" r:id="rId29"/>
    <p:sldLayoutId id="2147485819" r:id="rId30"/>
    <p:sldLayoutId id="2147485820" r:id="rId31"/>
    <p:sldLayoutId id="2147485821" r:id="rId32"/>
    <p:sldLayoutId id="2147485822" r:id="rId33"/>
    <p:sldLayoutId id="2147485823" r:id="rId34"/>
    <p:sldLayoutId id="2147485824" r:id="rId35"/>
    <p:sldLayoutId id="2147485825" r:id="rId36"/>
    <p:sldLayoutId id="2147485826" r:id="rId37"/>
    <p:sldLayoutId id="2147485827" r:id="rId38"/>
    <p:sldLayoutId id="2147485828" r:id="rId39"/>
    <p:sldLayoutId id="2147485829" r:id="rId40"/>
    <p:sldLayoutId id="2147485830" r:id="rId41"/>
    <p:sldLayoutId id="2147485831" r:id="rId42"/>
    <p:sldLayoutId id="2147485832" r:id="rId43"/>
    <p:sldLayoutId id="2147485833" r:id="rId44"/>
    <p:sldLayoutId id="2147485834" r:id="rId45"/>
    <p:sldLayoutId id="2147485835" r:id="rId46"/>
    <p:sldLayoutId id="2147485836" r:id="rId47"/>
    <p:sldLayoutId id="2147485837" r:id="rId48"/>
    <p:sldLayoutId id="2147485838" r:id="rId49"/>
    <p:sldLayoutId id="2147485839" r:id="rId50"/>
    <p:sldLayoutId id="2147485840" r:id="rId51"/>
    <p:sldLayoutId id="2147485841" r:id="rId52"/>
  </p:sldLayoutIdLs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5pPr>
      <a:lvl6pPr marL="457200" algn="ctr" defTabSz="457200" rtl="0" eaLnBrk="1" fontAlgn="base" hangingPunct="1">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6pPr>
      <a:lvl7pPr marL="914400" algn="ctr" defTabSz="457200" rtl="0" eaLnBrk="1" fontAlgn="base" hangingPunct="1">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7pPr>
      <a:lvl8pPr marL="1371600" algn="ctr" defTabSz="457200" rtl="0" eaLnBrk="1" fontAlgn="base" hangingPunct="1">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8pPr>
      <a:lvl9pPr marL="1828800" algn="ctr" defTabSz="457200" rtl="0" eaLnBrk="1" fontAlgn="base" hangingPunct="1">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SzPct val="150000"/>
        <a:buFont typeface="Lucida Grande" panose="020B0600040502020204" pitchFamily="34" charset="0"/>
        <a:buChar char="•"/>
        <a:defRPr sz="48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ＭＳ Ｐゴシック" pitchFamily="-109" charset="-128"/>
          <a:cs typeface="ＭＳ Ｐゴシック"/>
        </a:defRPr>
      </a:lvl2pPr>
      <a:lvl3pPr marL="1143000" indent="-228600" algn="l" defTabSz="457200" rtl="0" eaLnBrk="0" fontAlgn="base" hangingPunct="0">
        <a:spcBef>
          <a:spcPct val="20000"/>
        </a:spcBef>
        <a:spcAft>
          <a:spcPct val="0"/>
        </a:spcAft>
        <a:buFont typeface="Wingdings" pitchFamily="2" charset="2"/>
        <a:buChar char=""/>
        <a:defRPr sz="3200" kern="1200">
          <a:solidFill>
            <a:schemeClr val="tx1"/>
          </a:solidFill>
          <a:latin typeface="+mn-lt"/>
          <a:ea typeface="ＭＳ Ｐゴシック" pitchFamily="-109" charset="-128"/>
          <a:cs typeface="ＭＳ Ｐゴシック"/>
        </a:defRPr>
      </a:lvl3pPr>
      <a:lvl4pPr marL="1600200" indent="-228600" algn="l" defTabSz="457200" rtl="0" eaLnBrk="0" fontAlgn="base" hangingPunct="0">
        <a:spcBef>
          <a:spcPct val="20000"/>
        </a:spcBef>
        <a:spcAft>
          <a:spcPct val="0"/>
        </a:spcAft>
        <a:buFont typeface="Lucida Grande" panose="020B0600040502020204" pitchFamily="34" charset="0"/>
        <a:buChar char="="/>
        <a:defRPr sz="2800" kern="1200">
          <a:solidFill>
            <a:schemeClr val="tx1"/>
          </a:solidFill>
          <a:latin typeface="+mn-lt"/>
          <a:ea typeface="ＭＳ Ｐゴシック" pitchFamily="-109" charset="-128"/>
          <a:cs typeface="ＭＳ Ｐゴシック"/>
        </a:defRPr>
      </a:lvl4pPr>
      <a:lvl5pPr marL="2057400" indent="-228600" algn="l" defTabSz="457200" rtl="0" eaLnBrk="0" fontAlgn="base" hangingPunct="0">
        <a:spcBef>
          <a:spcPct val="20000"/>
        </a:spcBef>
        <a:spcAft>
          <a:spcPct val="0"/>
        </a:spcAft>
        <a:buSzPct val="90000"/>
        <a:buFont typeface="Wingdings" pitchFamily="2" charset="2"/>
        <a:buChar char=""/>
        <a:defRPr sz="2400" kern="1200">
          <a:solidFill>
            <a:schemeClr val="tx1"/>
          </a:solidFill>
          <a:latin typeface="+mn-lt"/>
          <a:ea typeface="ＭＳ Ｐゴシック" pitchFamily="-109"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Title Placeholder 1">
            <a:extLst>
              <a:ext uri="{FF2B5EF4-FFF2-40B4-BE49-F238E27FC236}">
                <a16:creationId xmlns:a16="http://schemas.microsoft.com/office/drawing/2014/main" id="{6F6DC64C-999E-B996-3C57-89F3946C83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3795" name="Text Placeholder 2">
            <a:extLst>
              <a:ext uri="{FF2B5EF4-FFF2-40B4-BE49-F238E27FC236}">
                <a16:creationId xmlns:a16="http://schemas.microsoft.com/office/drawing/2014/main" id="{D2E64954-E262-9317-376C-18CE08AABE6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36E925F-B049-5071-15C2-6BA6CF6EB8C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73A89B65-44A7-5543-81DE-0D869A6C2D13}" type="datetime1">
              <a:rPr lang="en-US" altLang="x-none"/>
              <a:pPr>
                <a:defRPr/>
              </a:pPr>
              <a:t>9/27/23</a:t>
            </a:fld>
            <a:endParaRPr lang="en-US" altLang="x-none" dirty="0"/>
          </a:p>
        </p:txBody>
      </p:sp>
      <p:sp>
        <p:nvSpPr>
          <p:cNvPr id="5" name="Footer Placeholder 4">
            <a:extLst>
              <a:ext uri="{FF2B5EF4-FFF2-40B4-BE49-F238E27FC236}">
                <a16:creationId xmlns:a16="http://schemas.microsoft.com/office/drawing/2014/main" id="{85665B2D-07A7-5644-3900-347CF64365C8}"/>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09"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16453C88-6443-1450-CA60-ECC33FC8AB5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a:defRPr/>
            </a:pPr>
            <a:fld id="{6463EA12-6C97-0D47-AB78-5AF337A68D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42" r:id="rId1"/>
    <p:sldLayoutId id="2147485843" r:id="rId2"/>
    <p:sldLayoutId id="2147485844" r:id="rId3"/>
    <p:sldLayoutId id="2147485845" r:id="rId4"/>
    <p:sldLayoutId id="2147485846" r:id="rId5"/>
    <p:sldLayoutId id="2147485847" r:id="rId6"/>
    <p:sldLayoutId id="2147485848" r:id="rId7"/>
    <p:sldLayoutId id="2147485849" r:id="rId8"/>
    <p:sldLayoutId id="2147485850" r:id="rId9"/>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DF56493-8E41-55B5-6FBB-A8299A291329}"/>
              </a:ext>
            </a:extLst>
          </p:cNvPr>
          <p:cNvSpPr>
            <a:spLocks noGrp="1" noChangeArrowheads="1"/>
          </p:cNvSpPr>
          <p:nvPr>
            <p:ph type="title"/>
          </p:nvPr>
        </p:nvSpPr>
        <p:spPr bwMode="auto">
          <a:xfrm>
            <a:off x="4445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4035" name="Rectangle 3">
            <a:extLst>
              <a:ext uri="{FF2B5EF4-FFF2-40B4-BE49-F238E27FC236}">
                <a16:creationId xmlns:a16="http://schemas.microsoft.com/office/drawing/2014/main" id="{AFE1DE52-1451-2C31-F3EC-A0999C0B6826}"/>
              </a:ext>
            </a:extLst>
          </p:cNvPr>
          <p:cNvSpPr>
            <a:spLocks noGrp="1" noChangeArrowheads="1"/>
          </p:cNvSpPr>
          <p:nvPr>
            <p:ph type="body" idx="1"/>
          </p:nvPr>
        </p:nvSpPr>
        <p:spPr bwMode="auto">
          <a:xfrm>
            <a:off x="561975" y="1504950"/>
            <a:ext cx="81899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aphicFrame>
        <p:nvGraphicFramePr>
          <p:cNvPr id="44036" name="Object 8">
            <a:extLst>
              <a:ext uri="{FF2B5EF4-FFF2-40B4-BE49-F238E27FC236}">
                <a16:creationId xmlns:a16="http://schemas.microsoft.com/office/drawing/2014/main" id="{1F1A9C93-ADF8-E91E-C702-35571C4DA624}"/>
              </a:ext>
            </a:extLst>
          </p:cNvPr>
          <p:cNvGraphicFramePr>
            <a:graphicFrameLocks noChangeAspect="1"/>
          </p:cNvGraphicFramePr>
          <p:nvPr/>
        </p:nvGraphicFramePr>
        <p:xfrm>
          <a:off x="155575" y="6242050"/>
          <a:ext cx="1139825" cy="515938"/>
        </p:xfrm>
        <a:graphic>
          <a:graphicData uri="http://schemas.openxmlformats.org/presentationml/2006/ole">
            <mc:AlternateContent xmlns:mc="http://schemas.openxmlformats.org/markup-compatibility/2006">
              <mc:Choice xmlns:v="urn:schemas-microsoft-com:vml" Requires="v">
                <p:oleObj name="Photo Editor Photo" r:id="rId13" imgW="2298700" imgH="1041400" progId="">
                  <p:embed/>
                </p:oleObj>
              </mc:Choice>
              <mc:Fallback>
                <p:oleObj name="Photo Editor Photo" r:id="rId13" imgW="2298700" imgH="1041400" progId="">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575" y="6242050"/>
                        <a:ext cx="1139825" cy="515938"/>
                      </a:xfrm>
                      <a:prstGeom prst="rect">
                        <a:avLst/>
                      </a:prstGeom>
                      <a:noFill/>
                      <a:ln>
                        <a:noFill/>
                      </a:ln>
                      <a:extLst>
                        <a:ext uri="{909E8E84-426E-40DD-AFC4-6F175D3DCCD1}">
                          <a14:hiddenFill xmlns:a14="http://schemas.microsoft.com/office/drawing/2010/main">
                            <a:solidFill>
                              <a:srgbClr val="23CFA3"/>
                            </a:solidFill>
                          </a14:hiddenFill>
                        </a:ext>
                        <a:ext uri="{91240B29-F687-4F45-9708-019B960494DF}">
                          <a14:hiddenLine xmlns:a14="http://schemas.microsoft.com/office/drawing/2010/main" w="9525">
                            <a:solidFill>
                              <a:srgbClr val="072B61"/>
                            </a:solidFill>
                            <a:miter lim="800000"/>
                            <a:headEnd/>
                            <a:tailEnd/>
                          </a14:hiddenLine>
                        </a:ext>
                      </a:extLst>
                    </p:spPr>
                  </p:pic>
                </p:oleObj>
              </mc:Fallback>
            </mc:AlternateContent>
          </a:graphicData>
        </a:graphic>
      </p:graphicFrame>
      <p:sp>
        <p:nvSpPr>
          <p:cNvPr id="1029" name="Text Box 11">
            <a:extLst>
              <a:ext uri="{FF2B5EF4-FFF2-40B4-BE49-F238E27FC236}">
                <a16:creationId xmlns:a16="http://schemas.microsoft.com/office/drawing/2014/main" id="{3DF7BE11-31A4-A4A2-B456-2052D8AD295D}"/>
              </a:ext>
            </a:extLst>
          </p:cNvPr>
          <p:cNvSpPr txBox="1">
            <a:spLocks noChangeArrowheads="1"/>
          </p:cNvSpPr>
          <p:nvPr/>
        </p:nvSpPr>
        <p:spPr bwMode="auto">
          <a:xfrm>
            <a:off x="8488363" y="6483350"/>
            <a:ext cx="369887" cy="274638"/>
          </a:xfrm>
          <a:prstGeom prst="rect">
            <a:avLst/>
          </a:prstGeom>
          <a:noFill/>
          <a:ln>
            <a:noFill/>
          </a:ln>
        </p:spPr>
        <p:txBody>
          <a:bodyPr wrap="none">
            <a:spAutoFit/>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pPr algn="ctr">
              <a:defRPr/>
            </a:pPr>
            <a:fld id="{D031542B-3E40-E74A-92DF-44DFA3689F94}" type="slidenum">
              <a:rPr lang="en-US" altLang="en-US" sz="1200" smtClean="0">
                <a:latin typeface="Arial" panose="020B0604020202020204" pitchFamily="34" charset="0"/>
              </a:rPr>
              <a:pPr algn="ctr">
                <a:defRPr/>
              </a:pPr>
              <a:t>‹#›</a:t>
            </a:fld>
            <a:endParaRPr lang="en-US" altLang="en-US" sz="120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767" r:id="rId1"/>
    <p:sldLayoutId id="2147485768" r:id="rId2"/>
    <p:sldLayoutId id="2147485769" r:id="rId3"/>
    <p:sldLayoutId id="2147485770" r:id="rId4"/>
    <p:sldLayoutId id="2147485771" r:id="rId5"/>
    <p:sldLayoutId id="2147485772" r:id="rId6"/>
    <p:sldLayoutId id="2147485773" r:id="rId7"/>
    <p:sldLayoutId id="2147485774" r:id="rId8"/>
    <p:sldLayoutId id="2147485775" r:id="rId9"/>
    <p:sldLayoutId id="2147485776" r:id="rId10"/>
    <p:sldLayoutId id="2147485777" r:id="rId11"/>
  </p:sldLayoutIdLst>
  <p:txStyles>
    <p:titleStyle>
      <a:lvl1pPr marL="96838" indent="-96838" algn="ctr" rtl="0" eaLnBrk="0" fontAlgn="base" hangingPunct="0">
        <a:lnSpc>
          <a:spcPct val="90000"/>
        </a:lnSpc>
        <a:spcBef>
          <a:spcPct val="0"/>
        </a:spcBef>
        <a:spcAft>
          <a:spcPct val="0"/>
        </a:spcAft>
        <a:defRPr sz="2800">
          <a:solidFill>
            <a:srgbClr val="294171"/>
          </a:solidFill>
          <a:latin typeface="+mj-lt"/>
          <a:ea typeface="ＭＳ Ｐゴシック" charset="0"/>
          <a:cs typeface="ＭＳ Ｐゴシック" charset="0"/>
        </a:defRPr>
      </a:lvl1pPr>
      <a:lvl2pPr marL="96838" indent="-96838" algn="ctr" rtl="0" eaLnBrk="0" fontAlgn="base" hangingPunct="0">
        <a:lnSpc>
          <a:spcPct val="90000"/>
        </a:lnSpc>
        <a:spcBef>
          <a:spcPct val="0"/>
        </a:spcBef>
        <a:spcAft>
          <a:spcPct val="0"/>
        </a:spcAft>
        <a:defRPr sz="2800">
          <a:solidFill>
            <a:srgbClr val="294171"/>
          </a:solidFill>
          <a:latin typeface="Arial" charset="0"/>
          <a:ea typeface="ＭＳ Ｐゴシック" charset="0"/>
          <a:cs typeface="ＭＳ Ｐゴシック" charset="0"/>
        </a:defRPr>
      </a:lvl2pPr>
      <a:lvl3pPr marL="96838" indent="-96838" algn="ctr" rtl="0" eaLnBrk="0" fontAlgn="base" hangingPunct="0">
        <a:lnSpc>
          <a:spcPct val="90000"/>
        </a:lnSpc>
        <a:spcBef>
          <a:spcPct val="0"/>
        </a:spcBef>
        <a:spcAft>
          <a:spcPct val="0"/>
        </a:spcAft>
        <a:defRPr sz="2800">
          <a:solidFill>
            <a:srgbClr val="294171"/>
          </a:solidFill>
          <a:latin typeface="Arial" charset="0"/>
          <a:ea typeface="ＭＳ Ｐゴシック" charset="0"/>
          <a:cs typeface="ＭＳ Ｐゴシック" charset="0"/>
        </a:defRPr>
      </a:lvl3pPr>
      <a:lvl4pPr marL="96838" indent="-96838" algn="ctr" rtl="0" eaLnBrk="0" fontAlgn="base" hangingPunct="0">
        <a:lnSpc>
          <a:spcPct val="90000"/>
        </a:lnSpc>
        <a:spcBef>
          <a:spcPct val="0"/>
        </a:spcBef>
        <a:spcAft>
          <a:spcPct val="0"/>
        </a:spcAft>
        <a:defRPr sz="2800">
          <a:solidFill>
            <a:srgbClr val="294171"/>
          </a:solidFill>
          <a:latin typeface="Arial" charset="0"/>
          <a:ea typeface="ＭＳ Ｐゴシック" charset="0"/>
          <a:cs typeface="ＭＳ Ｐゴシック" charset="0"/>
        </a:defRPr>
      </a:lvl4pPr>
      <a:lvl5pPr marL="96838" indent="-96838" algn="ctr" rtl="0" eaLnBrk="0" fontAlgn="base" hangingPunct="0">
        <a:lnSpc>
          <a:spcPct val="90000"/>
        </a:lnSpc>
        <a:spcBef>
          <a:spcPct val="0"/>
        </a:spcBef>
        <a:spcAft>
          <a:spcPct val="0"/>
        </a:spcAft>
        <a:defRPr sz="2800">
          <a:solidFill>
            <a:srgbClr val="294171"/>
          </a:solidFill>
          <a:latin typeface="Arial" charset="0"/>
          <a:ea typeface="ＭＳ Ｐゴシック" charset="0"/>
          <a:cs typeface="ＭＳ Ｐゴシック" charset="0"/>
        </a:defRPr>
      </a:lvl5pPr>
      <a:lvl6pPr marL="554038" indent="-96838" algn="ctr" rtl="0" eaLnBrk="1" fontAlgn="base" hangingPunct="1">
        <a:lnSpc>
          <a:spcPct val="90000"/>
        </a:lnSpc>
        <a:spcBef>
          <a:spcPct val="0"/>
        </a:spcBef>
        <a:spcAft>
          <a:spcPct val="0"/>
        </a:spcAft>
        <a:defRPr sz="2800">
          <a:solidFill>
            <a:srgbClr val="294171"/>
          </a:solidFill>
          <a:latin typeface="Arial" charset="0"/>
        </a:defRPr>
      </a:lvl6pPr>
      <a:lvl7pPr marL="1011238" indent="-96838" algn="ctr" rtl="0" eaLnBrk="1" fontAlgn="base" hangingPunct="1">
        <a:lnSpc>
          <a:spcPct val="90000"/>
        </a:lnSpc>
        <a:spcBef>
          <a:spcPct val="0"/>
        </a:spcBef>
        <a:spcAft>
          <a:spcPct val="0"/>
        </a:spcAft>
        <a:defRPr sz="2800">
          <a:solidFill>
            <a:srgbClr val="294171"/>
          </a:solidFill>
          <a:latin typeface="Arial" charset="0"/>
        </a:defRPr>
      </a:lvl7pPr>
      <a:lvl8pPr marL="1468438" indent="-96838" algn="ctr" rtl="0" eaLnBrk="1" fontAlgn="base" hangingPunct="1">
        <a:lnSpc>
          <a:spcPct val="90000"/>
        </a:lnSpc>
        <a:spcBef>
          <a:spcPct val="0"/>
        </a:spcBef>
        <a:spcAft>
          <a:spcPct val="0"/>
        </a:spcAft>
        <a:defRPr sz="2800">
          <a:solidFill>
            <a:srgbClr val="294171"/>
          </a:solidFill>
          <a:latin typeface="Arial" charset="0"/>
        </a:defRPr>
      </a:lvl8pPr>
      <a:lvl9pPr marL="1925638" indent="-96838" algn="ctr" rtl="0" eaLnBrk="1" fontAlgn="base" hangingPunct="1">
        <a:lnSpc>
          <a:spcPct val="90000"/>
        </a:lnSpc>
        <a:spcBef>
          <a:spcPct val="0"/>
        </a:spcBef>
        <a:spcAft>
          <a:spcPct val="0"/>
        </a:spcAft>
        <a:defRPr sz="2800">
          <a:solidFill>
            <a:srgbClr val="294171"/>
          </a:solidFill>
          <a:latin typeface="Arial" charset="0"/>
        </a:defRPr>
      </a:lvl9pPr>
    </p:titleStyle>
    <p:bodyStyle>
      <a:lvl1pPr marL="400050" indent="-400050" algn="l" rtl="0" eaLnBrk="0" fontAlgn="base" hangingPunct="0">
        <a:lnSpc>
          <a:spcPct val="90000"/>
        </a:lnSpc>
        <a:spcBef>
          <a:spcPct val="20000"/>
        </a:spcBef>
        <a:spcAft>
          <a:spcPct val="20000"/>
        </a:spcAft>
        <a:buClr>
          <a:schemeClr val="accent2"/>
        </a:buClr>
        <a:buSzPct val="110000"/>
        <a:buFont typeface="Arial" panose="020B0604020202020204" pitchFamily="34" charset="0"/>
        <a:buBlip>
          <a:blip r:embed="rId15"/>
        </a:buBlip>
        <a:defRPr sz="2300">
          <a:solidFill>
            <a:schemeClr val="tx1"/>
          </a:solidFill>
          <a:latin typeface="+mn-lt"/>
          <a:ea typeface="ＭＳ Ｐゴシック" charset="0"/>
          <a:cs typeface="ＭＳ Ｐゴシック" charset="0"/>
        </a:defRPr>
      </a:lvl1pPr>
      <a:lvl2pPr marL="914400" indent="-400050" algn="l" rtl="0" eaLnBrk="0" fontAlgn="base" hangingPunct="0">
        <a:lnSpc>
          <a:spcPct val="90000"/>
        </a:lnSpc>
        <a:spcBef>
          <a:spcPct val="20000"/>
        </a:spcBef>
        <a:spcAft>
          <a:spcPct val="20000"/>
        </a:spcAft>
        <a:buClr>
          <a:schemeClr val="accent2"/>
        </a:buClr>
        <a:buSzPct val="110000"/>
        <a:buFont typeface="Arial" panose="020B0604020202020204" pitchFamily="34" charset="0"/>
        <a:buChar char="―"/>
        <a:defRPr sz="2300">
          <a:solidFill>
            <a:schemeClr val="tx1"/>
          </a:solidFill>
          <a:latin typeface="+mn-lt"/>
          <a:ea typeface="ＭＳ Ｐゴシック" charset="0"/>
        </a:defRPr>
      </a:lvl2pPr>
      <a:lvl3pPr marL="1438275" indent="-347663" algn="l" rtl="0" eaLnBrk="0" fontAlgn="base" hangingPunct="0">
        <a:lnSpc>
          <a:spcPct val="90000"/>
        </a:lnSpc>
        <a:spcBef>
          <a:spcPct val="20000"/>
        </a:spcBef>
        <a:spcAft>
          <a:spcPct val="20000"/>
        </a:spcAft>
        <a:buClr>
          <a:schemeClr val="accent2"/>
        </a:buClr>
        <a:buSzPct val="110000"/>
        <a:buFont typeface="Arial" panose="020B0604020202020204" pitchFamily="34" charset="0"/>
        <a:buBlip>
          <a:blip r:embed="rId15"/>
        </a:buBlip>
        <a:defRPr sz="2300">
          <a:solidFill>
            <a:schemeClr val="tx1"/>
          </a:solidFill>
          <a:latin typeface="+mn-lt"/>
          <a:ea typeface="ＭＳ Ｐゴシック" charset="0"/>
        </a:defRPr>
      </a:lvl3pPr>
      <a:lvl4pPr marL="1843088" indent="-290513" algn="l" rtl="0" eaLnBrk="0" fontAlgn="base" hangingPunct="0">
        <a:lnSpc>
          <a:spcPct val="90000"/>
        </a:lnSpc>
        <a:spcBef>
          <a:spcPct val="20000"/>
        </a:spcBef>
        <a:spcAft>
          <a:spcPct val="20000"/>
        </a:spcAft>
        <a:buClr>
          <a:schemeClr val="accent2"/>
        </a:buClr>
        <a:buSzPct val="110000"/>
        <a:buFont typeface="Arial" panose="020B0604020202020204" pitchFamily="34" charset="0"/>
        <a:buChar char="─"/>
        <a:defRPr sz="2300">
          <a:solidFill>
            <a:schemeClr val="tx1"/>
          </a:solidFill>
          <a:latin typeface="+mn-lt"/>
          <a:ea typeface="ＭＳ Ｐゴシック" charset="0"/>
        </a:defRPr>
      </a:lvl4pPr>
      <a:lvl5pPr marL="2241550" indent="-284163" algn="l" rtl="0" eaLnBrk="0" fontAlgn="base" hangingPunct="0">
        <a:lnSpc>
          <a:spcPct val="90000"/>
        </a:lnSpc>
        <a:spcBef>
          <a:spcPct val="20000"/>
        </a:spcBef>
        <a:spcAft>
          <a:spcPct val="20000"/>
        </a:spcAft>
        <a:buClr>
          <a:schemeClr val="accent2"/>
        </a:buClr>
        <a:buSzPct val="110000"/>
        <a:buFont typeface="Arial" panose="020B0604020202020204" pitchFamily="34" charset="0"/>
        <a:buChar char="»"/>
        <a:defRPr sz="2300">
          <a:solidFill>
            <a:schemeClr val="tx1"/>
          </a:solidFill>
          <a:latin typeface="+mn-lt"/>
          <a:ea typeface="ＭＳ Ｐゴシック" charset="0"/>
        </a:defRPr>
      </a:lvl5pPr>
      <a:lvl6pPr marL="2698750" indent="-284163" algn="l" rtl="0" eaLnBrk="1" fontAlgn="base" hangingPunct="1">
        <a:lnSpc>
          <a:spcPct val="90000"/>
        </a:lnSpc>
        <a:spcBef>
          <a:spcPct val="20000"/>
        </a:spcBef>
        <a:spcAft>
          <a:spcPct val="20000"/>
        </a:spcAft>
        <a:buClr>
          <a:schemeClr val="accent2"/>
        </a:buClr>
        <a:buSzPct val="110000"/>
        <a:buFont typeface="Arial" charset="0"/>
        <a:buChar char="»"/>
        <a:defRPr sz="2300">
          <a:solidFill>
            <a:schemeClr val="tx1"/>
          </a:solidFill>
          <a:latin typeface="+mn-lt"/>
        </a:defRPr>
      </a:lvl6pPr>
      <a:lvl7pPr marL="3155950" indent="-284163" algn="l" rtl="0" eaLnBrk="1" fontAlgn="base" hangingPunct="1">
        <a:lnSpc>
          <a:spcPct val="90000"/>
        </a:lnSpc>
        <a:spcBef>
          <a:spcPct val="20000"/>
        </a:spcBef>
        <a:spcAft>
          <a:spcPct val="20000"/>
        </a:spcAft>
        <a:buClr>
          <a:schemeClr val="accent2"/>
        </a:buClr>
        <a:buSzPct val="110000"/>
        <a:buFont typeface="Arial" charset="0"/>
        <a:buChar char="»"/>
        <a:defRPr sz="2300">
          <a:solidFill>
            <a:schemeClr val="tx1"/>
          </a:solidFill>
          <a:latin typeface="+mn-lt"/>
        </a:defRPr>
      </a:lvl7pPr>
      <a:lvl8pPr marL="3613150" indent="-284163" algn="l" rtl="0" eaLnBrk="1" fontAlgn="base" hangingPunct="1">
        <a:lnSpc>
          <a:spcPct val="90000"/>
        </a:lnSpc>
        <a:spcBef>
          <a:spcPct val="20000"/>
        </a:spcBef>
        <a:spcAft>
          <a:spcPct val="20000"/>
        </a:spcAft>
        <a:buClr>
          <a:schemeClr val="accent2"/>
        </a:buClr>
        <a:buSzPct val="110000"/>
        <a:buFont typeface="Arial" charset="0"/>
        <a:buChar char="»"/>
        <a:defRPr sz="2300">
          <a:solidFill>
            <a:schemeClr val="tx1"/>
          </a:solidFill>
          <a:latin typeface="+mn-lt"/>
        </a:defRPr>
      </a:lvl8pPr>
      <a:lvl9pPr marL="4070350" indent="-284163" algn="l" rtl="0" eaLnBrk="1" fontAlgn="base" hangingPunct="1">
        <a:lnSpc>
          <a:spcPct val="90000"/>
        </a:lnSpc>
        <a:spcBef>
          <a:spcPct val="20000"/>
        </a:spcBef>
        <a:spcAft>
          <a:spcPct val="20000"/>
        </a:spcAft>
        <a:buClr>
          <a:schemeClr val="accent2"/>
        </a:buClr>
        <a:buSzPct val="110000"/>
        <a:buFont typeface="Arial" charset="0"/>
        <a:buChar char="»"/>
        <a:defRPr sz="2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443F8C3-79C0-C37F-29F6-25220FA1EE3D}"/>
              </a:ext>
            </a:extLst>
          </p:cNvPr>
          <p:cNvSpPr>
            <a:spLocks noGrp="1" noChangeArrowheads="1"/>
          </p:cNvSpPr>
          <p:nvPr>
            <p:ph type="title"/>
          </p:nvPr>
        </p:nvSpPr>
        <p:spPr bwMode="auto">
          <a:xfrm>
            <a:off x="4445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5059" name="Rectangle 3">
            <a:extLst>
              <a:ext uri="{FF2B5EF4-FFF2-40B4-BE49-F238E27FC236}">
                <a16:creationId xmlns:a16="http://schemas.microsoft.com/office/drawing/2014/main" id="{481C7BD1-15CE-799E-3148-F4F2E7936AB2}"/>
              </a:ext>
            </a:extLst>
          </p:cNvPr>
          <p:cNvSpPr>
            <a:spLocks noGrp="1" noChangeArrowheads="1"/>
          </p:cNvSpPr>
          <p:nvPr>
            <p:ph type="body" idx="1"/>
          </p:nvPr>
        </p:nvSpPr>
        <p:spPr bwMode="auto">
          <a:xfrm>
            <a:off x="561975" y="1504950"/>
            <a:ext cx="81899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aphicFrame>
        <p:nvGraphicFramePr>
          <p:cNvPr id="45060" name="Object 8">
            <a:extLst>
              <a:ext uri="{FF2B5EF4-FFF2-40B4-BE49-F238E27FC236}">
                <a16:creationId xmlns:a16="http://schemas.microsoft.com/office/drawing/2014/main" id="{03C061B6-2FC4-8662-8F78-195CB9141448}"/>
              </a:ext>
            </a:extLst>
          </p:cNvPr>
          <p:cNvGraphicFramePr>
            <a:graphicFrameLocks noChangeAspect="1"/>
          </p:cNvGraphicFramePr>
          <p:nvPr/>
        </p:nvGraphicFramePr>
        <p:xfrm>
          <a:off x="155575" y="6242050"/>
          <a:ext cx="1139825" cy="515938"/>
        </p:xfrm>
        <a:graphic>
          <a:graphicData uri="http://schemas.openxmlformats.org/presentationml/2006/ole">
            <mc:AlternateContent xmlns:mc="http://schemas.openxmlformats.org/markup-compatibility/2006">
              <mc:Choice xmlns:v="urn:schemas-microsoft-com:vml" Requires="v">
                <p:oleObj name="Photo Editor Photo" r:id="rId13" imgW="2298700" imgH="1041400" progId="">
                  <p:embed/>
                </p:oleObj>
              </mc:Choice>
              <mc:Fallback>
                <p:oleObj name="Photo Editor Photo" r:id="rId13" imgW="2298700" imgH="1041400" progId="">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575" y="6242050"/>
                        <a:ext cx="1139825" cy="515938"/>
                      </a:xfrm>
                      <a:prstGeom prst="rect">
                        <a:avLst/>
                      </a:prstGeom>
                      <a:noFill/>
                      <a:ln>
                        <a:noFill/>
                      </a:ln>
                      <a:effectLst/>
                      <a:extLst>
                        <a:ext uri="{909E8E84-426E-40DD-AFC4-6F175D3DCCD1}">
                          <a14:hiddenFill xmlns:a14="http://schemas.microsoft.com/office/drawing/2010/main">
                            <a:solidFill>
                              <a:srgbClr val="23CFA3"/>
                            </a:solidFill>
                          </a14:hiddenFill>
                        </a:ext>
                        <a:ext uri="{91240B29-F687-4F45-9708-019B960494DF}">
                          <a14:hiddenLine xmlns:a14="http://schemas.microsoft.com/office/drawing/2010/main" w="9525">
                            <a:solidFill>
                              <a:srgbClr val="072B6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53" name="Text Box 11">
            <a:extLst>
              <a:ext uri="{FF2B5EF4-FFF2-40B4-BE49-F238E27FC236}">
                <a16:creationId xmlns:a16="http://schemas.microsoft.com/office/drawing/2014/main" id="{903755D2-B041-6EFD-B65D-AF095AA681AE}"/>
              </a:ext>
            </a:extLst>
          </p:cNvPr>
          <p:cNvSpPr txBox="1">
            <a:spLocks noChangeArrowheads="1"/>
          </p:cNvSpPr>
          <p:nvPr/>
        </p:nvSpPr>
        <p:spPr bwMode="auto">
          <a:xfrm>
            <a:off x="8488363" y="6483350"/>
            <a:ext cx="369887" cy="274638"/>
          </a:xfrm>
          <a:prstGeom prst="rect">
            <a:avLst/>
          </a:prstGeom>
          <a:noFill/>
          <a:ln>
            <a:noFill/>
          </a:ln>
        </p:spPr>
        <p:txBody>
          <a:bodyPr wrap="none">
            <a:spAutoFit/>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pPr algn="ctr">
              <a:defRPr/>
            </a:pPr>
            <a:fld id="{2D1B0770-F765-D24A-949B-B4945B12AC09}" type="slidenum">
              <a:rPr lang="en-US" altLang="en-US" sz="1200" smtClean="0">
                <a:latin typeface="Arial" panose="020B0604020202020204" pitchFamily="34" charset="0"/>
              </a:rPr>
              <a:pPr algn="ctr">
                <a:defRPr/>
              </a:pPr>
              <a:t>‹#›</a:t>
            </a:fld>
            <a:endParaRPr lang="en-US" altLang="en-US" sz="120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778" r:id="rId1"/>
    <p:sldLayoutId id="2147485779" r:id="rId2"/>
    <p:sldLayoutId id="2147485780" r:id="rId3"/>
    <p:sldLayoutId id="2147485781" r:id="rId4"/>
    <p:sldLayoutId id="2147485782" r:id="rId5"/>
    <p:sldLayoutId id="2147485783" r:id="rId6"/>
    <p:sldLayoutId id="2147485784" r:id="rId7"/>
    <p:sldLayoutId id="2147485785" r:id="rId8"/>
    <p:sldLayoutId id="2147485786" r:id="rId9"/>
    <p:sldLayoutId id="2147485787" r:id="rId10"/>
    <p:sldLayoutId id="2147485788" r:id="rId11"/>
  </p:sldLayoutIdLst>
  <p:txStyles>
    <p:titleStyle>
      <a:lvl1pPr marL="96838" indent="-96838" algn="ctr" rtl="0" eaLnBrk="0" fontAlgn="base" hangingPunct="0">
        <a:lnSpc>
          <a:spcPct val="90000"/>
        </a:lnSpc>
        <a:spcBef>
          <a:spcPct val="0"/>
        </a:spcBef>
        <a:spcAft>
          <a:spcPct val="0"/>
        </a:spcAft>
        <a:defRPr sz="2800">
          <a:solidFill>
            <a:srgbClr val="294171"/>
          </a:solidFill>
          <a:latin typeface="+mj-lt"/>
          <a:ea typeface="+mj-ea"/>
          <a:cs typeface="ＭＳ Ｐゴシック"/>
        </a:defRPr>
      </a:lvl1pPr>
      <a:lvl2pPr marL="96838" indent="-96838" algn="ctr" rtl="0" eaLnBrk="0" fontAlgn="base" hangingPunct="0">
        <a:lnSpc>
          <a:spcPct val="90000"/>
        </a:lnSpc>
        <a:spcBef>
          <a:spcPct val="0"/>
        </a:spcBef>
        <a:spcAft>
          <a:spcPct val="0"/>
        </a:spcAft>
        <a:defRPr sz="2800">
          <a:solidFill>
            <a:srgbClr val="294171"/>
          </a:solidFill>
          <a:latin typeface="Arial" charset="0"/>
          <a:ea typeface="ＭＳ Ｐゴシック" pitchFamily="-109" charset="-128"/>
          <a:cs typeface="ＭＳ Ｐゴシック"/>
        </a:defRPr>
      </a:lvl2pPr>
      <a:lvl3pPr marL="96838" indent="-96838" algn="ctr" rtl="0" eaLnBrk="0" fontAlgn="base" hangingPunct="0">
        <a:lnSpc>
          <a:spcPct val="90000"/>
        </a:lnSpc>
        <a:spcBef>
          <a:spcPct val="0"/>
        </a:spcBef>
        <a:spcAft>
          <a:spcPct val="0"/>
        </a:spcAft>
        <a:defRPr sz="2800">
          <a:solidFill>
            <a:srgbClr val="294171"/>
          </a:solidFill>
          <a:latin typeface="Arial" charset="0"/>
          <a:ea typeface="ＭＳ Ｐゴシック" pitchFamily="-109" charset="-128"/>
          <a:cs typeface="ＭＳ Ｐゴシック"/>
        </a:defRPr>
      </a:lvl3pPr>
      <a:lvl4pPr marL="96838" indent="-96838" algn="ctr" rtl="0" eaLnBrk="0" fontAlgn="base" hangingPunct="0">
        <a:lnSpc>
          <a:spcPct val="90000"/>
        </a:lnSpc>
        <a:spcBef>
          <a:spcPct val="0"/>
        </a:spcBef>
        <a:spcAft>
          <a:spcPct val="0"/>
        </a:spcAft>
        <a:defRPr sz="2800">
          <a:solidFill>
            <a:srgbClr val="294171"/>
          </a:solidFill>
          <a:latin typeface="Arial" charset="0"/>
          <a:ea typeface="ＭＳ Ｐゴシック" pitchFamily="-109" charset="-128"/>
          <a:cs typeface="ＭＳ Ｐゴシック"/>
        </a:defRPr>
      </a:lvl4pPr>
      <a:lvl5pPr marL="96838" indent="-96838" algn="ctr" rtl="0" eaLnBrk="0" fontAlgn="base" hangingPunct="0">
        <a:lnSpc>
          <a:spcPct val="90000"/>
        </a:lnSpc>
        <a:spcBef>
          <a:spcPct val="0"/>
        </a:spcBef>
        <a:spcAft>
          <a:spcPct val="0"/>
        </a:spcAft>
        <a:defRPr sz="2800">
          <a:solidFill>
            <a:srgbClr val="294171"/>
          </a:solidFill>
          <a:latin typeface="Arial" charset="0"/>
          <a:ea typeface="ＭＳ Ｐゴシック" pitchFamily="-109" charset="-128"/>
          <a:cs typeface="ＭＳ Ｐゴシック"/>
        </a:defRPr>
      </a:lvl5pPr>
      <a:lvl6pPr marL="554038" indent="-96838" algn="ctr" rtl="0" eaLnBrk="1" fontAlgn="base" hangingPunct="1">
        <a:lnSpc>
          <a:spcPct val="90000"/>
        </a:lnSpc>
        <a:spcBef>
          <a:spcPct val="0"/>
        </a:spcBef>
        <a:spcAft>
          <a:spcPct val="0"/>
        </a:spcAft>
        <a:defRPr sz="2800">
          <a:solidFill>
            <a:srgbClr val="294171"/>
          </a:solidFill>
          <a:latin typeface="Arial" charset="0"/>
          <a:ea typeface="ＭＳ Ｐゴシック" pitchFamily="-109" charset="-128"/>
        </a:defRPr>
      </a:lvl6pPr>
      <a:lvl7pPr marL="1011238" indent="-96838" algn="ctr" rtl="0" eaLnBrk="1" fontAlgn="base" hangingPunct="1">
        <a:lnSpc>
          <a:spcPct val="90000"/>
        </a:lnSpc>
        <a:spcBef>
          <a:spcPct val="0"/>
        </a:spcBef>
        <a:spcAft>
          <a:spcPct val="0"/>
        </a:spcAft>
        <a:defRPr sz="2800">
          <a:solidFill>
            <a:srgbClr val="294171"/>
          </a:solidFill>
          <a:latin typeface="Arial" charset="0"/>
          <a:ea typeface="ＭＳ Ｐゴシック" pitchFamily="-109" charset="-128"/>
        </a:defRPr>
      </a:lvl7pPr>
      <a:lvl8pPr marL="1468438" indent="-96838" algn="ctr" rtl="0" eaLnBrk="1" fontAlgn="base" hangingPunct="1">
        <a:lnSpc>
          <a:spcPct val="90000"/>
        </a:lnSpc>
        <a:spcBef>
          <a:spcPct val="0"/>
        </a:spcBef>
        <a:spcAft>
          <a:spcPct val="0"/>
        </a:spcAft>
        <a:defRPr sz="2800">
          <a:solidFill>
            <a:srgbClr val="294171"/>
          </a:solidFill>
          <a:latin typeface="Arial" charset="0"/>
          <a:ea typeface="ＭＳ Ｐゴシック" pitchFamily="-109" charset="-128"/>
        </a:defRPr>
      </a:lvl8pPr>
      <a:lvl9pPr marL="1925638" indent="-96838" algn="ctr" rtl="0" eaLnBrk="1" fontAlgn="base" hangingPunct="1">
        <a:lnSpc>
          <a:spcPct val="90000"/>
        </a:lnSpc>
        <a:spcBef>
          <a:spcPct val="0"/>
        </a:spcBef>
        <a:spcAft>
          <a:spcPct val="0"/>
        </a:spcAft>
        <a:defRPr sz="2800">
          <a:solidFill>
            <a:srgbClr val="294171"/>
          </a:solidFill>
          <a:latin typeface="Arial" charset="0"/>
          <a:ea typeface="ＭＳ Ｐゴシック" pitchFamily="-109" charset="-128"/>
        </a:defRPr>
      </a:lvl9pPr>
    </p:titleStyle>
    <p:bodyStyle>
      <a:lvl1pPr marL="400050" indent="-400050" algn="l" rtl="0" eaLnBrk="0" fontAlgn="base" hangingPunct="0">
        <a:lnSpc>
          <a:spcPct val="90000"/>
        </a:lnSpc>
        <a:spcBef>
          <a:spcPct val="20000"/>
        </a:spcBef>
        <a:spcAft>
          <a:spcPct val="20000"/>
        </a:spcAft>
        <a:buClr>
          <a:schemeClr val="accent2"/>
        </a:buClr>
        <a:buSzPct val="110000"/>
        <a:buFont typeface="Arial" panose="020B0604020202020204" pitchFamily="34" charset="0"/>
        <a:buBlip>
          <a:blip r:embed="rId15"/>
        </a:buBlip>
        <a:defRPr sz="2300">
          <a:solidFill>
            <a:schemeClr val="tx1"/>
          </a:solidFill>
          <a:latin typeface="+mn-lt"/>
          <a:ea typeface="+mn-ea"/>
          <a:cs typeface="ＭＳ Ｐゴシック"/>
        </a:defRPr>
      </a:lvl1pPr>
      <a:lvl2pPr marL="914400" indent="-400050" algn="l" rtl="0" eaLnBrk="0" fontAlgn="base" hangingPunct="0">
        <a:lnSpc>
          <a:spcPct val="90000"/>
        </a:lnSpc>
        <a:spcBef>
          <a:spcPct val="20000"/>
        </a:spcBef>
        <a:spcAft>
          <a:spcPct val="20000"/>
        </a:spcAft>
        <a:buClr>
          <a:schemeClr val="accent2"/>
        </a:buClr>
        <a:buSzPct val="110000"/>
        <a:buFont typeface="Arial" panose="020B0604020202020204" pitchFamily="34" charset="0"/>
        <a:buChar char="―"/>
        <a:defRPr sz="2300">
          <a:solidFill>
            <a:schemeClr val="tx1"/>
          </a:solidFill>
          <a:latin typeface="+mn-lt"/>
          <a:ea typeface="+mn-ea"/>
          <a:cs typeface="ＭＳ Ｐゴシック"/>
        </a:defRPr>
      </a:lvl2pPr>
      <a:lvl3pPr marL="1438275" indent="-347663" algn="l" rtl="0" eaLnBrk="0" fontAlgn="base" hangingPunct="0">
        <a:lnSpc>
          <a:spcPct val="90000"/>
        </a:lnSpc>
        <a:spcBef>
          <a:spcPct val="20000"/>
        </a:spcBef>
        <a:spcAft>
          <a:spcPct val="20000"/>
        </a:spcAft>
        <a:buClr>
          <a:schemeClr val="accent2"/>
        </a:buClr>
        <a:buSzPct val="110000"/>
        <a:buFont typeface="Arial" panose="020B0604020202020204" pitchFamily="34" charset="0"/>
        <a:buBlip>
          <a:blip r:embed="rId15"/>
        </a:buBlip>
        <a:defRPr sz="2300">
          <a:solidFill>
            <a:schemeClr val="tx1"/>
          </a:solidFill>
          <a:latin typeface="+mn-lt"/>
          <a:ea typeface="+mn-ea"/>
          <a:cs typeface="ＭＳ Ｐゴシック"/>
        </a:defRPr>
      </a:lvl3pPr>
      <a:lvl4pPr marL="1843088" indent="-290513" algn="l" rtl="0" eaLnBrk="0" fontAlgn="base" hangingPunct="0">
        <a:lnSpc>
          <a:spcPct val="90000"/>
        </a:lnSpc>
        <a:spcBef>
          <a:spcPct val="20000"/>
        </a:spcBef>
        <a:spcAft>
          <a:spcPct val="20000"/>
        </a:spcAft>
        <a:buClr>
          <a:schemeClr val="accent2"/>
        </a:buClr>
        <a:buSzPct val="110000"/>
        <a:buFont typeface="Arial" panose="020B0604020202020204" pitchFamily="34" charset="0"/>
        <a:buChar char="─"/>
        <a:defRPr sz="2300">
          <a:solidFill>
            <a:schemeClr val="tx1"/>
          </a:solidFill>
          <a:latin typeface="+mn-lt"/>
          <a:ea typeface="+mn-ea"/>
          <a:cs typeface="ＭＳ Ｐゴシック"/>
        </a:defRPr>
      </a:lvl4pPr>
      <a:lvl5pPr marL="2241550" indent="-284163" algn="l" rtl="0" eaLnBrk="0" fontAlgn="base" hangingPunct="0">
        <a:lnSpc>
          <a:spcPct val="90000"/>
        </a:lnSpc>
        <a:spcBef>
          <a:spcPct val="20000"/>
        </a:spcBef>
        <a:spcAft>
          <a:spcPct val="20000"/>
        </a:spcAft>
        <a:buClr>
          <a:schemeClr val="accent2"/>
        </a:buClr>
        <a:buSzPct val="110000"/>
        <a:buFont typeface="Arial" panose="020B0604020202020204" pitchFamily="34" charset="0"/>
        <a:buChar char="»"/>
        <a:defRPr sz="2300">
          <a:solidFill>
            <a:schemeClr val="tx1"/>
          </a:solidFill>
          <a:latin typeface="+mn-lt"/>
          <a:ea typeface="+mn-ea"/>
          <a:cs typeface="ＭＳ Ｐゴシック"/>
        </a:defRPr>
      </a:lvl5pPr>
      <a:lvl6pPr marL="2698750" indent="-284163" algn="l" rtl="0" eaLnBrk="1" fontAlgn="base" hangingPunct="1">
        <a:lnSpc>
          <a:spcPct val="90000"/>
        </a:lnSpc>
        <a:spcBef>
          <a:spcPct val="20000"/>
        </a:spcBef>
        <a:spcAft>
          <a:spcPct val="20000"/>
        </a:spcAft>
        <a:buClr>
          <a:schemeClr val="accent2"/>
        </a:buClr>
        <a:buSzPct val="110000"/>
        <a:buFont typeface="Arial" charset="0"/>
        <a:buChar char="»"/>
        <a:defRPr sz="2300">
          <a:solidFill>
            <a:schemeClr val="tx1"/>
          </a:solidFill>
          <a:latin typeface="+mn-lt"/>
          <a:ea typeface="+mn-ea"/>
        </a:defRPr>
      </a:lvl6pPr>
      <a:lvl7pPr marL="3155950" indent="-284163" algn="l" rtl="0" eaLnBrk="1" fontAlgn="base" hangingPunct="1">
        <a:lnSpc>
          <a:spcPct val="90000"/>
        </a:lnSpc>
        <a:spcBef>
          <a:spcPct val="20000"/>
        </a:spcBef>
        <a:spcAft>
          <a:spcPct val="20000"/>
        </a:spcAft>
        <a:buClr>
          <a:schemeClr val="accent2"/>
        </a:buClr>
        <a:buSzPct val="110000"/>
        <a:buFont typeface="Arial" charset="0"/>
        <a:buChar char="»"/>
        <a:defRPr sz="2300">
          <a:solidFill>
            <a:schemeClr val="tx1"/>
          </a:solidFill>
          <a:latin typeface="+mn-lt"/>
          <a:ea typeface="+mn-ea"/>
        </a:defRPr>
      </a:lvl7pPr>
      <a:lvl8pPr marL="3613150" indent="-284163" algn="l" rtl="0" eaLnBrk="1" fontAlgn="base" hangingPunct="1">
        <a:lnSpc>
          <a:spcPct val="90000"/>
        </a:lnSpc>
        <a:spcBef>
          <a:spcPct val="20000"/>
        </a:spcBef>
        <a:spcAft>
          <a:spcPct val="20000"/>
        </a:spcAft>
        <a:buClr>
          <a:schemeClr val="accent2"/>
        </a:buClr>
        <a:buSzPct val="110000"/>
        <a:buFont typeface="Arial" charset="0"/>
        <a:buChar char="»"/>
        <a:defRPr sz="2300">
          <a:solidFill>
            <a:schemeClr val="tx1"/>
          </a:solidFill>
          <a:latin typeface="+mn-lt"/>
          <a:ea typeface="+mn-ea"/>
        </a:defRPr>
      </a:lvl8pPr>
      <a:lvl9pPr marL="4070350" indent="-284163" algn="l" rtl="0" eaLnBrk="1" fontAlgn="base" hangingPunct="1">
        <a:lnSpc>
          <a:spcPct val="90000"/>
        </a:lnSpc>
        <a:spcBef>
          <a:spcPct val="20000"/>
        </a:spcBef>
        <a:spcAft>
          <a:spcPct val="20000"/>
        </a:spcAft>
        <a:buClr>
          <a:schemeClr val="accent2"/>
        </a:buClr>
        <a:buSzPct val="110000"/>
        <a:buFont typeface="Arial" charset="0"/>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F3E9429-BCA1-917F-B6C5-BA8D0898A86E}"/>
              </a:ext>
            </a:extLst>
          </p:cNvPr>
          <p:cNvSpPr>
            <a:spLocks noGrp="1" noChangeArrowheads="1"/>
          </p:cNvSpPr>
          <p:nvPr>
            <p:ph type="title"/>
          </p:nvPr>
        </p:nvSpPr>
        <p:spPr bwMode="auto">
          <a:xfrm>
            <a:off x="4445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6083" name="Rectangle 3">
            <a:extLst>
              <a:ext uri="{FF2B5EF4-FFF2-40B4-BE49-F238E27FC236}">
                <a16:creationId xmlns:a16="http://schemas.microsoft.com/office/drawing/2014/main" id="{A4C7FFFE-308F-6B10-4AFD-71890A5E5020}"/>
              </a:ext>
            </a:extLst>
          </p:cNvPr>
          <p:cNvSpPr>
            <a:spLocks noGrp="1" noChangeArrowheads="1"/>
          </p:cNvSpPr>
          <p:nvPr>
            <p:ph type="body" idx="1"/>
          </p:nvPr>
        </p:nvSpPr>
        <p:spPr bwMode="auto">
          <a:xfrm>
            <a:off x="561975" y="1504950"/>
            <a:ext cx="81899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aphicFrame>
        <p:nvGraphicFramePr>
          <p:cNvPr id="46084" name="Object 8">
            <a:extLst>
              <a:ext uri="{FF2B5EF4-FFF2-40B4-BE49-F238E27FC236}">
                <a16:creationId xmlns:a16="http://schemas.microsoft.com/office/drawing/2014/main" id="{C83C2D87-68D6-6F78-19D2-92B95DDAF45C}"/>
              </a:ext>
            </a:extLst>
          </p:cNvPr>
          <p:cNvGraphicFramePr>
            <a:graphicFrameLocks noChangeAspect="1"/>
          </p:cNvGraphicFramePr>
          <p:nvPr/>
        </p:nvGraphicFramePr>
        <p:xfrm>
          <a:off x="155575" y="6242050"/>
          <a:ext cx="1139825" cy="515938"/>
        </p:xfrm>
        <a:graphic>
          <a:graphicData uri="http://schemas.openxmlformats.org/presentationml/2006/ole">
            <mc:AlternateContent xmlns:mc="http://schemas.openxmlformats.org/markup-compatibility/2006">
              <mc:Choice xmlns:v="urn:schemas-microsoft-com:vml" Requires="v">
                <p:oleObj name="Photo Editor Photo" r:id="rId13" imgW="2298700" imgH="1041400" progId="">
                  <p:embed/>
                </p:oleObj>
              </mc:Choice>
              <mc:Fallback>
                <p:oleObj name="Photo Editor Photo" r:id="rId13" imgW="2298700" imgH="1041400" progId="">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575" y="6242050"/>
                        <a:ext cx="1139825" cy="515938"/>
                      </a:xfrm>
                      <a:prstGeom prst="rect">
                        <a:avLst/>
                      </a:prstGeom>
                      <a:noFill/>
                      <a:ln>
                        <a:noFill/>
                      </a:ln>
                      <a:extLst>
                        <a:ext uri="{909E8E84-426E-40DD-AFC4-6F175D3DCCD1}">
                          <a14:hiddenFill xmlns:a14="http://schemas.microsoft.com/office/drawing/2010/main">
                            <a:solidFill>
                              <a:srgbClr val="23CFA3"/>
                            </a:solidFill>
                          </a14:hiddenFill>
                        </a:ext>
                        <a:ext uri="{91240B29-F687-4F45-9708-019B960494DF}">
                          <a14:hiddenLine xmlns:a14="http://schemas.microsoft.com/office/drawing/2010/main" w="9525">
                            <a:solidFill>
                              <a:srgbClr val="072B61"/>
                            </a:solidFill>
                            <a:miter lim="800000"/>
                            <a:headEnd/>
                            <a:tailEnd/>
                          </a14:hiddenLine>
                        </a:ext>
                      </a:extLst>
                    </p:spPr>
                  </p:pic>
                </p:oleObj>
              </mc:Fallback>
            </mc:AlternateContent>
          </a:graphicData>
        </a:graphic>
      </p:graphicFrame>
      <p:sp>
        <p:nvSpPr>
          <p:cNvPr id="3077" name="Text Box 11">
            <a:extLst>
              <a:ext uri="{FF2B5EF4-FFF2-40B4-BE49-F238E27FC236}">
                <a16:creationId xmlns:a16="http://schemas.microsoft.com/office/drawing/2014/main" id="{4039ADF4-62D1-A014-2007-79B5D453A13B}"/>
              </a:ext>
            </a:extLst>
          </p:cNvPr>
          <p:cNvSpPr txBox="1">
            <a:spLocks noChangeArrowheads="1"/>
          </p:cNvSpPr>
          <p:nvPr/>
        </p:nvSpPr>
        <p:spPr bwMode="auto">
          <a:xfrm>
            <a:off x="8488363" y="6483350"/>
            <a:ext cx="369887" cy="274638"/>
          </a:xfrm>
          <a:prstGeom prst="rect">
            <a:avLst/>
          </a:prstGeom>
          <a:noFill/>
          <a:ln>
            <a:noFill/>
          </a:ln>
        </p:spPr>
        <p:txBody>
          <a:bodyPr wrap="none">
            <a:spAutoFit/>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pPr algn="ctr">
              <a:defRPr/>
            </a:pPr>
            <a:fld id="{D58B93C4-BFF1-6E45-B57B-0ABBDC24B49E}" type="slidenum">
              <a:rPr lang="en-US" altLang="en-US" sz="1200" smtClean="0">
                <a:latin typeface="Arial" panose="020B0604020202020204" pitchFamily="34" charset="0"/>
              </a:rPr>
              <a:pPr algn="ctr">
                <a:defRPr/>
              </a:pPr>
              <a:t>‹#›</a:t>
            </a:fld>
            <a:endParaRPr lang="en-US" altLang="en-US" sz="120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789" r:id="rId1"/>
    <p:sldLayoutId id="2147485790" r:id="rId2"/>
    <p:sldLayoutId id="2147485791" r:id="rId3"/>
    <p:sldLayoutId id="2147485792" r:id="rId4"/>
    <p:sldLayoutId id="2147485793" r:id="rId5"/>
    <p:sldLayoutId id="2147485794" r:id="rId6"/>
    <p:sldLayoutId id="2147485795" r:id="rId7"/>
    <p:sldLayoutId id="2147485796" r:id="rId8"/>
    <p:sldLayoutId id="2147485797" r:id="rId9"/>
    <p:sldLayoutId id="2147485798" r:id="rId10"/>
    <p:sldLayoutId id="2147485799" r:id="rId11"/>
  </p:sldLayoutIdLst>
  <p:txStyles>
    <p:titleStyle>
      <a:lvl1pPr marL="96838" indent="-96838" algn="ctr" rtl="0" eaLnBrk="0" fontAlgn="base" hangingPunct="0">
        <a:lnSpc>
          <a:spcPct val="90000"/>
        </a:lnSpc>
        <a:spcBef>
          <a:spcPct val="0"/>
        </a:spcBef>
        <a:spcAft>
          <a:spcPct val="0"/>
        </a:spcAft>
        <a:defRPr sz="2800">
          <a:solidFill>
            <a:srgbClr val="294171"/>
          </a:solidFill>
          <a:latin typeface="+mj-lt"/>
          <a:ea typeface="ＭＳ Ｐゴシック" charset="0"/>
          <a:cs typeface="ＭＳ Ｐゴシック" charset="0"/>
        </a:defRPr>
      </a:lvl1pPr>
      <a:lvl2pPr marL="96838" indent="-96838" algn="ctr" rtl="0" eaLnBrk="0" fontAlgn="base" hangingPunct="0">
        <a:lnSpc>
          <a:spcPct val="90000"/>
        </a:lnSpc>
        <a:spcBef>
          <a:spcPct val="0"/>
        </a:spcBef>
        <a:spcAft>
          <a:spcPct val="0"/>
        </a:spcAft>
        <a:defRPr sz="2800">
          <a:solidFill>
            <a:srgbClr val="294171"/>
          </a:solidFill>
          <a:latin typeface="Arial" charset="0"/>
          <a:ea typeface="ＭＳ Ｐゴシック" charset="0"/>
          <a:cs typeface="ＭＳ Ｐゴシック" charset="0"/>
        </a:defRPr>
      </a:lvl2pPr>
      <a:lvl3pPr marL="96838" indent="-96838" algn="ctr" rtl="0" eaLnBrk="0" fontAlgn="base" hangingPunct="0">
        <a:lnSpc>
          <a:spcPct val="90000"/>
        </a:lnSpc>
        <a:spcBef>
          <a:spcPct val="0"/>
        </a:spcBef>
        <a:spcAft>
          <a:spcPct val="0"/>
        </a:spcAft>
        <a:defRPr sz="2800">
          <a:solidFill>
            <a:srgbClr val="294171"/>
          </a:solidFill>
          <a:latin typeface="Arial" charset="0"/>
          <a:ea typeface="ＭＳ Ｐゴシック" charset="0"/>
          <a:cs typeface="ＭＳ Ｐゴシック" charset="0"/>
        </a:defRPr>
      </a:lvl3pPr>
      <a:lvl4pPr marL="96838" indent="-96838" algn="ctr" rtl="0" eaLnBrk="0" fontAlgn="base" hangingPunct="0">
        <a:lnSpc>
          <a:spcPct val="90000"/>
        </a:lnSpc>
        <a:spcBef>
          <a:spcPct val="0"/>
        </a:spcBef>
        <a:spcAft>
          <a:spcPct val="0"/>
        </a:spcAft>
        <a:defRPr sz="2800">
          <a:solidFill>
            <a:srgbClr val="294171"/>
          </a:solidFill>
          <a:latin typeface="Arial" charset="0"/>
          <a:ea typeface="ＭＳ Ｐゴシック" charset="0"/>
          <a:cs typeface="ＭＳ Ｐゴシック" charset="0"/>
        </a:defRPr>
      </a:lvl4pPr>
      <a:lvl5pPr marL="96838" indent="-96838" algn="ctr" rtl="0" eaLnBrk="0" fontAlgn="base" hangingPunct="0">
        <a:lnSpc>
          <a:spcPct val="90000"/>
        </a:lnSpc>
        <a:spcBef>
          <a:spcPct val="0"/>
        </a:spcBef>
        <a:spcAft>
          <a:spcPct val="0"/>
        </a:spcAft>
        <a:defRPr sz="2800">
          <a:solidFill>
            <a:srgbClr val="294171"/>
          </a:solidFill>
          <a:latin typeface="Arial" charset="0"/>
          <a:ea typeface="ＭＳ Ｐゴシック" charset="0"/>
          <a:cs typeface="ＭＳ Ｐゴシック" charset="0"/>
        </a:defRPr>
      </a:lvl5pPr>
      <a:lvl6pPr marL="554038" indent="-96838" algn="ctr" rtl="0" eaLnBrk="1" fontAlgn="base" hangingPunct="1">
        <a:lnSpc>
          <a:spcPct val="90000"/>
        </a:lnSpc>
        <a:spcBef>
          <a:spcPct val="0"/>
        </a:spcBef>
        <a:spcAft>
          <a:spcPct val="0"/>
        </a:spcAft>
        <a:defRPr sz="2800">
          <a:solidFill>
            <a:srgbClr val="294171"/>
          </a:solidFill>
          <a:latin typeface="Arial" charset="0"/>
        </a:defRPr>
      </a:lvl6pPr>
      <a:lvl7pPr marL="1011238" indent="-96838" algn="ctr" rtl="0" eaLnBrk="1" fontAlgn="base" hangingPunct="1">
        <a:lnSpc>
          <a:spcPct val="90000"/>
        </a:lnSpc>
        <a:spcBef>
          <a:spcPct val="0"/>
        </a:spcBef>
        <a:spcAft>
          <a:spcPct val="0"/>
        </a:spcAft>
        <a:defRPr sz="2800">
          <a:solidFill>
            <a:srgbClr val="294171"/>
          </a:solidFill>
          <a:latin typeface="Arial" charset="0"/>
        </a:defRPr>
      </a:lvl7pPr>
      <a:lvl8pPr marL="1468438" indent="-96838" algn="ctr" rtl="0" eaLnBrk="1" fontAlgn="base" hangingPunct="1">
        <a:lnSpc>
          <a:spcPct val="90000"/>
        </a:lnSpc>
        <a:spcBef>
          <a:spcPct val="0"/>
        </a:spcBef>
        <a:spcAft>
          <a:spcPct val="0"/>
        </a:spcAft>
        <a:defRPr sz="2800">
          <a:solidFill>
            <a:srgbClr val="294171"/>
          </a:solidFill>
          <a:latin typeface="Arial" charset="0"/>
        </a:defRPr>
      </a:lvl8pPr>
      <a:lvl9pPr marL="1925638" indent="-96838" algn="ctr" rtl="0" eaLnBrk="1" fontAlgn="base" hangingPunct="1">
        <a:lnSpc>
          <a:spcPct val="90000"/>
        </a:lnSpc>
        <a:spcBef>
          <a:spcPct val="0"/>
        </a:spcBef>
        <a:spcAft>
          <a:spcPct val="0"/>
        </a:spcAft>
        <a:defRPr sz="2800">
          <a:solidFill>
            <a:srgbClr val="294171"/>
          </a:solidFill>
          <a:latin typeface="Arial" charset="0"/>
        </a:defRPr>
      </a:lvl9pPr>
    </p:titleStyle>
    <p:bodyStyle>
      <a:lvl1pPr marL="400050" indent="-400050" algn="l" rtl="0" eaLnBrk="0" fontAlgn="base" hangingPunct="0">
        <a:lnSpc>
          <a:spcPct val="90000"/>
        </a:lnSpc>
        <a:spcBef>
          <a:spcPct val="20000"/>
        </a:spcBef>
        <a:spcAft>
          <a:spcPct val="20000"/>
        </a:spcAft>
        <a:buClr>
          <a:schemeClr val="accent2"/>
        </a:buClr>
        <a:buSzPct val="110000"/>
        <a:buFont typeface="Arial" panose="020B0604020202020204" pitchFamily="34" charset="0"/>
        <a:buBlip>
          <a:blip r:embed="rId15"/>
        </a:buBlip>
        <a:defRPr sz="2300">
          <a:solidFill>
            <a:schemeClr val="tx1"/>
          </a:solidFill>
          <a:latin typeface="+mn-lt"/>
          <a:ea typeface="ＭＳ Ｐゴシック" charset="0"/>
          <a:cs typeface="ＭＳ Ｐゴシック" charset="0"/>
        </a:defRPr>
      </a:lvl1pPr>
      <a:lvl2pPr marL="914400" indent="-400050" algn="l" rtl="0" eaLnBrk="0" fontAlgn="base" hangingPunct="0">
        <a:lnSpc>
          <a:spcPct val="90000"/>
        </a:lnSpc>
        <a:spcBef>
          <a:spcPct val="20000"/>
        </a:spcBef>
        <a:spcAft>
          <a:spcPct val="20000"/>
        </a:spcAft>
        <a:buClr>
          <a:schemeClr val="accent2"/>
        </a:buClr>
        <a:buSzPct val="110000"/>
        <a:buFont typeface="Arial" panose="020B0604020202020204" pitchFamily="34" charset="0"/>
        <a:buChar char="―"/>
        <a:defRPr sz="2300">
          <a:solidFill>
            <a:schemeClr val="tx1"/>
          </a:solidFill>
          <a:latin typeface="+mn-lt"/>
          <a:ea typeface="ＭＳ Ｐゴシック" charset="0"/>
        </a:defRPr>
      </a:lvl2pPr>
      <a:lvl3pPr marL="1438275" indent="-347663" algn="l" rtl="0" eaLnBrk="0" fontAlgn="base" hangingPunct="0">
        <a:lnSpc>
          <a:spcPct val="90000"/>
        </a:lnSpc>
        <a:spcBef>
          <a:spcPct val="20000"/>
        </a:spcBef>
        <a:spcAft>
          <a:spcPct val="20000"/>
        </a:spcAft>
        <a:buClr>
          <a:schemeClr val="accent2"/>
        </a:buClr>
        <a:buSzPct val="110000"/>
        <a:buFont typeface="Arial" panose="020B0604020202020204" pitchFamily="34" charset="0"/>
        <a:buBlip>
          <a:blip r:embed="rId15"/>
        </a:buBlip>
        <a:defRPr sz="2300">
          <a:solidFill>
            <a:schemeClr val="tx1"/>
          </a:solidFill>
          <a:latin typeface="+mn-lt"/>
          <a:ea typeface="ＭＳ Ｐゴシック" charset="0"/>
        </a:defRPr>
      </a:lvl3pPr>
      <a:lvl4pPr marL="1843088" indent="-290513" algn="l" rtl="0" eaLnBrk="0" fontAlgn="base" hangingPunct="0">
        <a:lnSpc>
          <a:spcPct val="90000"/>
        </a:lnSpc>
        <a:spcBef>
          <a:spcPct val="20000"/>
        </a:spcBef>
        <a:spcAft>
          <a:spcPct val="20000"/>
        </a:spcAft>
        <a:buClr>
          <a:schemeClr val="accent2"/>
        </a:buClr>
        <a:buSzPct val="110000"/>
        <a:buFont typeface="Arial" panose="020B0604020202020204" pitchFamily="34" charset="0"/>
        <a:buChar char="─"/>
        <a:defRPr sz="2300">
          <a:solidFill>
            <a:schemeClr val="tx1"/>
          </a:solidFill>
          <a:latin typeface="+mn-lt"/>
          <a:ea typeface="ＭＳ Ｐゴシック" charset="0"/>
        </a:defRPr>
      </a:lvl4pPr>
      <a:lvl5pPr marL="2241550" indent="-284163" algn="l" rtl="0" eaLnBrk="0" fontAlgn="base" hangingPunct="0">
        <a:lnSpc>
          <a:spcPct val="90000"/>
        </a:lnSpc>
        <a:spcBef>
          <a:spcPct val="20000"/>
        </a:spcBef>
        <a:spcAft>
          <a:spcPct val="20000"/>
        </a:spcAft>
        <a:buClr>
          <a:schemeClr val="accent2"/>
        </a:buClr>
        <a:buSzPct val="110000"/>
        <a:buFont typeface="Arial" panose="020B0604020202020204" pitchFamily="34" charset="0"/>
        <a:buChar char="»"/>
        <a:defRPr sz="2300">
          <a:solidFill>
            <a:schemeClr val="tx1"/>
          </a:solidFill>
          <a:latin typeface="+mn-lt"/>
          <a:ea typeface="ＭＳ Ｐゴシック" charset="0"/>
        </a:defRPr>
      </a:lvl5pPr>
      <a:lvl6pPr marL="2698750" indent="-284163" algn="l" rtl="0" eaLnBrk="1" fontAlgn="base" hangingPunct="1">
        <a:lnSpc>
          <a:spcPct val="90000"/>
        </a:lnSpc>
        <a:spcBef>
          <a:spcPct val="20000"/>
        </a:spcBef>
        <a:spcAft>
          <a:spcPct val="20000"/>
        </a:spcAft>
        <a:buClr>
          <a:schemeClr val="accent2"/>
        </a:buClr>
        <a:buSzPct val="110000"/>
        <a:buFont typeface="Arial" charset="0"/>
        <a:buChar char="»"/>
        <a:defRPr sz="2300">
          <a:solidFill>
            <a:schemeClr val="tx1"/>
          </a:solidFill>
          <a:latin typeface="+mn-lt"/>
        </a:defRPr>
      </a:lvl6pPr>
      <a:lvl7pPr marL="3155950" indent="-284163" algn="l" rtl="0" eaLnBrk="1" fontAlgn="base" hangingPunct="1">
        <a:lnSpc>
          <a:spcPct val="90000"/>
        </a:lnSpc>
        <a:spcBef>
          <a:spcPct val="20000"/>
        </a:spcBef>
        <a:spcAft>
          <a:spcPct val="20000"/>
        </a:spcAft>
        <a:buClr>
          <a:schemeClr val="accent2"/>
        </a:buClr>
        <a:buSzPct val="110000"/>
        <a:buFont typeface="Arial" charset="0"/>
        <a:buChar char="»"/>
        <a:defRPr sz="2300">
          <a:solidFill>
            <a:schemeClr val="tx1"/>
          </a:solidFill>
          <a:latin typeface="+mn-lt"/>
        </a:defRPr>
      </a:lvl7pPr>
      <a:lvl8pPr marL="3613150" indent="-284163" algn="l" rtl="0" eaLnBrk="1" fontAlgn="base" hangingPunct="1">
        <a:lnSpc>
          <a:spcPct val="90000"/>
        </a:lnSpc>
        <a:spcBef>
          <a:spcPct val="20000"/>
        </a:spcBef>
        <a:spcAft>
          <a:spcPct val="20000"/>
        </a:spcAft>
        <a:buClr>
          <a:schemeClr val="accent2"/>
        </a:buClr>
        <a:buSzPct val="110000"/>
        <a:buFont typeface="Arial" charset="0"/>
        <a:buChar char="»"/>
        <a:defRPr sz="2300">
          <a:solidFill>
            <a:schemeClr val="tx1"/>
          </a:solidFill>
          <a:latin typeface="+mn-lt"/>
        </a:defRPr>
      </a:lvl8pPr>
      <a:lvl9pPr marL="4070350" indent="-284163" algn="l" rtl="0" eaLnBrk="1" fontAlgn="base" hangingPunct="1">
        <a:lnSpc>
          <a:spcPct val="90000"/>
        </a:lnSpc>
        <a:spcBef>
          <a:spcPct val="20000"/>
        </a:spcBef>
        <a:spcAft>
          <a:spcPct val="20000"/>
        </a:spcAft>
        <a:buClr>
          <a:schemeClr val="accent2"/>
        </a:buClr>
        <a:buSzPct val="110000"/>
        <a:buFont typeface="Arial" charset="0"/>
        <a:buChar char="»"/>
        <a:defRPr sz="2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obesity/data/prevalence-maps.html"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16.png"/><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oleObject" Target="../embeddings/oleObject4.bin"/><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3.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mdcalc.com/fibrosis-4-fib-4-index-liver-fibrosis" TargetMode="External"/><Relationship Id="rId2" Type="http://schemas.openxmlformats.org/officeDocument/2006/relationships/notesSlide" Target="../notesSlides/notesSlide21.xml"/><Relationship Id="rId1" Type="http://schemas.openxmlformats.org/officeDocument/2006/relationships/slideLayout" Target="../slideLayouts/slideLayout35.xml"/><Relationship Id="rId5" Type="http://schemas.openxmlformats.org/officeDocument/2006/relationships/image" Target="../media/image35.pn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4.xml"/><Relationship Id="rId1" Type="http://schemas.openxmlformats.org/officeDocument/2006/relationships/slideLayout" Target="../slideLayouts/slideLayout43.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26.xml"/><Relationship Id="rId1" Type="http://schemas.openxmlformats.org/officeDocument/2006/relationships/slideLayout" Target="../slideLayouts/slideLayout42.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slide" Target="slide24.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51.emf"/><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8.xml"/><Relationship Id="rId1" Type="http://schemas.openxmlformats.org/officeDocument/2006/relationships/slideLayout" Target="../slideLayouts/slideLayout46.xml"/><Relationship Id="rId4" Type="http://schemas.openxmlformats.org/officeDocument/2006/relationships/image" Target="../media/image66.emf"/></Relationships>
</file>

<file path=ppt/slides/_rels/slide7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47.xml"/></Relationships>
</file>

<file path=ppt/slides/_rels/slide7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48.xml"/><Relationship Id="rId5" Type="http://schemas.openxmlformats.org/officeDocument/2006/relationships/image" Target="../media/image71.emf"/><Relationship Id="rId4" Type="http://schemas.openxmlformats.org/officeDocument/2006/relationships/image" Target="../media/image70.emf"/></Relationships>
</file>

<file path=ppt/slides/_rels/slide7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7.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xml"/><Relationship Id="rId1" Type="http://schemas.openxmlformats.org/officeDocument/2006/relationships/slideLayout" Target="../slideLayouts/slideLayout44.xml"/><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F3C7BD6F-D63D-1448-7076-D75E9861BDC4}"/>
              </a:ext>
            </a:extLst>
          </p:cNvPr>
          <p:cNvSpPr>
            <a:spLocks noGrp="1"/>
          </p:cNvSpPr>
          <p:nvPr>
            <p:ph type="ctrTitle"/>
          </p:nvPr>
        </p:nvSpPr>
        <p:spPr>
          <a:xfrm>
            <a:off x="685800" y="533400"/>
            <a:ext cx="7772400" cy="1920875"/>
          </a:xfrm>
        </p:spPr>
        <p:txBody>
          <a:bodyPr/>
          <a:lstStyle/>
          <a:p>
            <a:pPr eaLnBrk="1" hangingPunct="1"/>
            <a:r>
              <a:rPr lang="en-US" altLang="en-US" b="1">
                <a:solidFill>
                  <a:srgbClr val="FF0000"/>
                </a:solidFill>
                <a:latin typeface="Garamond" panose="02020404030301010803" pitchFamily="18" charset="0"/>
                <a:ea typeface="ＭＳ Ｐゴシック" panose="020B0600070205080204" pitchFamily="34" charset="-128"/>
              </a:rPr>
              <a:t>Metabolic-associated fatty liver disease (MAFLD)</a:t>
            </a:r>
          </a:p>
        </p:txBody>
      </p:sp>
      <p:sp>
        <p:nvSpPr>
          <p:cNvPr id="49154" name="Rectangle 3">
            <a:extLst>
              <a:ext uri="{FF2B5EF4-FFF2-40B4-BE49-F238E27FC236}">
                <a16:creationId xmlns:a16="http://schemas.microsoft.com/office/drawing/2014/main" id="{29BFC133-E560-B482-534F-8A512228B4CC}"/>
              </a:ext>
            </a:extLst>
          </p:cNvPr>
          <p:cNvSpPr>
            <a:spLocks noGrp="1"/>
          </p:cNvSpPr>
          <p:nvPr>
            <p:ph type="subTitle" idx="1"/>
          </p:nvPr>
        </p:nvSpPr>
        <p:spPr>
          <a:xfrm>
            <a:off x="1447800" y="2743200"/>
            <a:ext cx="6400800" cy="3505200"/>
          </a:xfrm>
        </p:spPr>
        <p:txBody>
          <a:bodyPr/>
          <a:lstStyle/>
          <a:p>
            <a:pPr eaLnBrk="1" hangingPunct="1">
              <a:buFont typeface="Wingdings" pitchFamily="2" charset="2"/>
              <a:buNone/>
            </a:pPr>
            <a:r>
              <a:rPr lang="en-US" altLang="en-US" sz="3200">
                <a:solidFill>
                  <a:schemeClr val="tx1"/>
                </a:solidFill>
                <a:latin typeface="Garamond" panose="02020404030301010803" pitchFamily="18" charset="0"/>
                <a:ea typeface="ＭＳ Ｐゴシック" panose="020B0600070205080204" pitchFamily="34" charset="-128"/>
              </a:rPr>
              <a:t>George Therapondos</a:t>
            </a:r>
          </a:p>
          <a:p>
            <a:pPr eaLnBrk="1" hangingPunct="1">
              <a:buFont typeface="Wingdings" pitchFamily="2" charset="2"/>
              <a:buNone/>
            </a:pPr>
            <a:r>
              <a:rPr lang="en-US" altLang="en-US" sz="3200">
                <a:solidFill>
                  <a:schemeClr val="tx1"/>
                </a:solidFill>
                <a:latin typeface="Garamond" panose="02020404030301010803" pitchFamily="18" charset="0"/>
                <a:ea typeface="ＭＳ Ｐゴシック" panose="020B0600070205080204" pitchFamily="34" charset="-128"/>
              </a:rPr>
              <a:t>MBChB, FRCP (Edin), MPH</a:t>
            </a:r>
          </a:p>
          <a:p>
            <a:pPr eaLnBrk="1" hangingPunct="1">
              <a:buFont typeface="Wingdings" pitchFamily="2" charset="2"/>
              <a:buNone/>
            </a:pPr>
            <a:r>
              <a:rPr lang="en-US" altLang="en-US" sz="3200">
                <a:solidFill>
                  <a:schemeClr val="tx1"/>
                </a:solidFill>
                <a:latin typeface="Garamond" panose="02020404030301010803" pitchFamily="18" charset="0"/>
                <a:ea typeface="ＭＳ Ｐゴシック" panose="020B0600070205080204" pitchFamily="34" charset="-128"/>
              </a:rPr>
              <a:t>Hepatology</a:t>
            </a:r>
          </a:p>
          <a:p>
            <a:pPr eaLnBrk="1" hangingPunct="1">
              <a:buFont typeface="Wingdings" pitchFamily="2" charset="2"/>
              <a:buNone/>
            </a:pPr>
            <a:r>
              <a:rPr lang="en-US" altLang="en-US" sz="3200">
                <a:solidFill>
                  <a:schemeClr val="tx1"/>
                </a:solidFill>
                <a:latin typeface="Garamond" panose="02020404030301010803" pitchFamily="18" charset="0"/>
                <a:ea typeface="ＭＳ Ｐゴシック" panose="020B0600070205080204" pitchFamily="34" charset="-128"/>
              </a:rPr>
              <a:t>Ochsner Multiorgan Transplant Institute</a:t>
            </a:r>
          </a:p>
          <a:p>
            <a:pPr eaLnBrk="1" hangingPunct="1">
              <a:buFont typeface="Wingdings" pitchFamily="2" charset="2"/>
              <a:buNone/>
            </a:pPr>
            <a:r>
              <a:rPr lang="en-US" altLang="en-US" sz="3200">
                <a:solidFill>
                  <a:schemeClr val="tx1"/>
                </a:solidFill>
                <a:latin typeface="Garamond" panose="02020404030301010803" pitchFamily="18" charset="0"/>
                <a:ea typeface="ＭＳ Ｐゴシック" panose="020B0600070205080204" pitchFamily="34" charset="-128"/>
              </a:rPr>
              <a:t>Sep 30 2023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C241749D-186F-658E-BE85-99A4DEA284D5}"/>
              </a:ext>
            </a:extLst>
          </p:cNvPr>
          <p:cNvSpPr>
            <a:spLocks noGrp="1"/>
          </p:cNvSpPr>
          <p:nvPr>
            <p:ph type="title"/>
          </p:nvPr>
        </p:nvSpPr>
        <p:spPr>
          <a:xfrm>
            <a:off x="457200" y="749300"/>
            <a:ext cx="8229600" cy="706438"/>
          </a:xfrm>
        </p:spPr>
        <p:txBody>
          <a:bodyPr/>
          <a:lstStyle/>
          <a:p>
            <a:pPr>
              <a:lnSpc>
                <a:spcPts val="2663"/>
              </a:lnSpc>
            </a:pPr>
            <a:br>
              <a:rPr lang="en-US" altLang="en-US" sz="2100">
                <a:latin typeface="Verdana" panose="020B0604030504040204" pitchFamily="34" charset="0"/>
                <a:ea typeface="ＭＳ Ｐゴシック" panose="020B0600070205080204" pitchFamily="34" charset="-128"/>
              </a:rPr>
            </a:br>
            <a:r>
              <a:rPr lang="en-US" altLang="en-US" sz="2100">
                <a:latin typeface="Verdana" panose="020B0604030504040204" pitchFamily="34" charset="0"/>
                <a:ea typeface="ＭＳ Ｐゴシック" panose="020B0600070205080204" pitchFamily="34" charset="-128"/>
              </a:rPr>
              <a:t>Prevalence</a:t>
            </a:r>
            <a:r>
              <a:rPr lang="en-US" altLang="en-US" sz="2100" baseline="30000">
                <a:solidFill>
                  <a:srgbClr val="003498"/>
                </a:solidFill>
                <a:latin typeface="Verdana" panose="020B0604030504040204" pitchFamily="34" charset="0"/>
                <a:ea typeface="ＭＳ Ｐゴシック" panose="020B0600070205080204" pitchFamily="34" charset="-128"/>
              </a:rPr>
              <a:t>¶</a:t>
            </a:r>
            <a:r>
              <a:rPr lang="en-US" altLang="en-US" sz="2100">
                <a:latin typeface="Verdana" panose="020B0604030504040204" pitchFamily="34" charset="0"/>
                <a:ea typeface="ＭＳ Ｐゴシック" panose="020B0600070205080204" pitchFamily="34" charset="-128"/>
              </a:rPr>
              <a:t> of Self-Reported Obesity Among U.S. Adults by State and Territory, BRFSS, 2022</a:t>
            </a:r>
          </a:p>
        </p:txBody>
      </p:sp>
      <p:sp>
        <p:nvSpPr>
          <p:cNvPr id="8" name="Content Placeholder 2">
            <a:extLst>
              <a:ext uri="{FF2B5EF4-FFF2-40B4-BE49-F238E27FC236}">
                <a16:creationId xmlns:a16="http://schemas.microsoft.com/office/drawing/2014/main" id="{81AAC549-D0ED-3DD9-7E89-453ACC281FA0}"/>
              </a:ext>
            </a:extLst>
          </p:cNvPr>
          <p:cNvSpPr txBox="1">
            <a:spLocks/>
          </p:cNvSpPr>
          <p:nvPr/>
        </p:nvSpPr>
        <p:spPr>
          <a:xfrm>
            <a:off x="777875" y="1617663"/>
            <a:ext cx="7908925" cy="3649662"/>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12810" fontAlgn="auto">
              <a:spcAft>
                <a:spcPts val="0"/>
              </a:spcAft>
              <a:buClr>
                <a:srgbClr val="0039A6"/>
              </a:buClr>
              <a:buFont typeface="Wingdings" pitchFamily="2" charset="2"/>
              <a:buNone/>
              <a:defRPr/>
            </a:pPr>
            <a:r>
              <a:rPr lang="en-US" sz="1778" dirty="0">
                <a:solidFill>
                  <a:srgbClr val="000000"/>
                </a:solidFill>
                <a:latin typeface="Myriad Web Pro"/>
              </a:rPr>
              <a:t>Summary</a:t>
            </a:r>
          </a:p>
          <a:p>
            <a:pPr marL="304804" indent="-304804" defTabSz="812810" fontAlgn="auto">
              <a:spcAft>
                <a:spcPts val="0"/>
              </a:spcAft>
              <a:buClr>
                <a:srgbClr val="0039A6"/>
              </a:buClr>
              <a:defRPr/>
            </a:pPr>
            <a:r>
              <a:rPr lang="en-US" sz="1778" dirty="0">
                <a:solidFill>
                  <a:srgbClr val="000000"/>
                </a:solidFill>
                <a:latin typeface="Myriad Web Pro"/>
              </a:rPr>
              <a:t>No state or territory had a prevalence of obesity less than 20%.</a:t>
            </a:r>
            <a:endParaRPr lang="en-US" sz="1778" dirty="0">
              <a:solidFill>
                <a:srgbClr val="FF0000"/>
              </a:solidFill>
              <a:latin typeface="Myriad Web Pro"/>
            </a:endParaRPr>
          </a:p>
          <a:p>
            <a:pPr marL="304804" indent="-304804" defTabSz="812810" fontAlgn="auto">
              <a:spcAft>
                <a:spcPts val="0"/>
              </a:spcAft>
              <a:buClr>
                <a:srgbClr val="0039A6"/>
              </a:buClr>
              <a:defRPr/>
            </a:pPr>
            <a:r>
              <a:rPr lang="en-US" sz="1778" dirty="0">
                <a:solidFill>
                  <a:srgbClr val="000000"/>
                </a:solidFill>
                <a:latin typeface="Myriad Web Pro"/>
              </a:rPr>
              <a:t>The District of Columbia had a prevalence of obesity between 20% and &lt;25%.</a:t>
            </a:r>
          </a:p>
          <a:p>
            <a:pPr marL="304804" indent="-304804" defTabSz="812810" fontAlgn="auto">
              <a:spcAft>
                <a:spcPts val="0"/>
              </a:spcAft>
              <a:buClr>
                <a:srgbClr val="0039A6"/>
              </a:buClr>
              <a:defRPr/>
            </a:pPr>
            <a:r>
              <a:rPr lang="en-US" sz="1778" dirty="0">
                <a:solidFill>
                  <a:srgbClr val="000000"/>
                </a:solidFill>
                <a:latin typeface="Myriad Web Pro"/>
              </a:rPr>
              <a:t>6 states had a prevalence of obesity between 25% and</a:t>
            </a:r>
            <a:r>
              <a:rPr lang="en-US" sz="1778" dirty="0">
                <a:solidFill>
                  <a:srgbClr val="FF0000"/>
                </a:solidFill>
                <a:latin typeface="Myriad Web Pro"/>
              </a:rPr>
              <a:t> </a:t>
            </a:r>
            <a:r>
              <a:rPr lang="en-US" sz="1778" dirty="0">
                <a:solidFill>
                  <a:srgbClr val="000000"/>
                </a:solidFill>
                <a:latin typeface="Myriad Web Pro"/>
              </a:rPr>
              <a:t>&lt;30%.</a:t>
            </a:r>
          </a:p>
          <a:p>
            <a:pPr marL="304804" indent="-304804" defTabSz="812810" fontAlgn="auto">
              <a:spcAft>
                <a:spcPts val="0"/>
              </a:spcAft>
              <a:buClr>
                <a:srgbClr val="0039A6"/>
              </a:buClr>
              <a:defRPr/>
            </a:pPr>
            <a:r>
              <a:rPr lang="en-US" sz="1778" dirty="0">
                <a:solidFill>
                  <a:srgbClr val="000000"/>
                </a:solidFill>
                <a:latin typeface="Myriad Web Pro"/>
              </a:rPr>
              <a:t>22 states, Guam, Puerto Rico and Virgin Islands had a prevalence of obesity between 30% and</a:t>
            </a:r>
            <a:r>
              <a:rPr lang="en-US" sz="1778" dirty="0">
                <a:solidFill>
                  <a:srgbClr val="FF0000"/>
                </a:solidFill>
                <a:latin typeface="Myriad Web Pro"/>
              </a:rPr>
              <a:t> </a:t>
            </a:r>
            <a:r>
              <a:rPr lang="en-US" sz="1778" dirty="0">
                <a:solidFill>
                  <a:srgbClr val="000000"/>
                </a:solidFill>
                <a:latin typeface="Myriad Web Pro"/>
              </a:rPr>
              <a:t>&lt;35%.</a:t>
            </a:r>
          </a:p>
          <a:p>
            <a:pPr marL="304804" indent="-304804" defTabSz="812810" fontAlgn="auto">
              <a:spcAft>
                <a:spcPts val="0"/>
              </a:spcAft>
              <a:buClr>
                <a:srgbClr val="0039A6"/>
              </a:buClr>
              <a:defRPr/>
            </a:pPr>
            <a:r>
              <a:rPr lang="en-US" sz="1778" dirty="0">
                <a:solidFill>
                  <a:srgbClr val="000000"/>
                </a:solidFill>
                <a:latin typeface="Myriad Web Pro"/>
              </a:rPr>
              <a:t>19 states (Alabama, Arkansas, Delaware, Georgia, Indiana, Iowa, Kansas, Kentucky, Mississippi, Missouri, Nebraska, North Dakota, Ohio, South Carolina, South Dakota, Tennessee, Texas, Virginia, and Wisconsin) had a prevalence of obesity between 35% and &lt;40%.</a:t>
            </a:r>
          </a:p>
          <a:p>
            <a:pPr marL="304804" indent="-304804" defTabSz="812810" fontAlgn="auto">
              <a:spcAft>
                <a:spcPts val="0"/>
              </a:spcAft>
              <a:buClr>
                <a:srgbClr val="0039A6"/>
              </a:buClr>
              <a:defRPr/>
            </a:pPr>
            <a:r>
              <a:rPr lang="en-US" sz="1778" dirty="0">
                <a:solidFill>
                  <a:srgbClr val="000000"/>
                </a:solidFill>
                <a:latin typeface="Myriad Web Pro"/>
              </a:rPr>
              <a:t>3 states (Louisiana, Oklahoma, and West Virginia) had a prevalence of obesity 40% or greater.</a:t>
            </a:r>
          </a:p>
        </p:txBody>
      </p:sp>
      <p:sp>
        <p:nvSpPr>
          <p:cNvPr id="6" name="TextBox 5">
            <a:extLst>
              <a:ext uri="{FF2B5EF4-FFF2-40B4-BE49-F238E27FC236}">
                <a16:creationId xmlns:a16="http://schemas.microsoft.com/office/drawing/2014/main" id="{345BDA54-B39B-4527-B78D-79F9E3334005}"/>
              </a:ext>
            </a:extLst>
          </p:cNvPr>
          <p:cNvSpPr txBox="1"/>
          <p:nvPr/>
        </p:nvSpPr>
        <p:spPr>
          <a:xfrm>
            <a:off x="777875" y="5486400"/>
            <a:ext cx="7080250" cy="968375"/>
          </a:xfrm>
          <a:prstGeom prst="rect">
            <a:avLst/>
          </a:prstGeom>
          <a:noFill/>
        </p:spPr>
        <p:txBody>
          <a:bodyPr>
            <a:spAutoFit/>
          </a:bodyPr>
          <a:lstStyle/>
          <a:p>
            <a:pPr defTabSz="812810" eaLnBrk="1" hangingPunct="1">
              <a:spcAft>
                <a:spcPts val="533"/>
              </a:spcAft>
              <a:defRPr/>
            </a:pPr>
            <a:r>
              <a:rPr lang="en-US" sz="889" b="1" baseline="30000" dirty="0">
                <a:solidFill>
                  <a:srgbClr val="080808"/>
                </a:solidFill>
                <a:latin typeface="Myriad Web Pro"/>
                <a:ea typeface="+mn-ea"/>
              </a:rPr>
              <a:t>¶ </a:t>
            </a:r>
            <a:r>
              <a:rPr lang="en-US" sz="889" b="1" dirty="0">
                <a:solidFill>
                  <a:srgbClr val="080808"/>
                </a:solidFill>
                <a:latin typeface="Myriad Web Pro"/>
                <a:ea typeface="+mn-ea"/>
              </a:rPr>
              <a:t>Prevalence estimates reflect BRFSS methodological changes started in 2011. These estimates should not be compared to prevalence estimates before 2011.</a:t>
            </a:r>
          </a:p>
          <a:p>
            <a:pPr defTabSz="812810" eaLnBrk="1" hangingPunct="1">
              <a:spcAft>
                <a:spcPts val="533"/>
              </a:spcAft>
              <a:defRPr/>
            </a:pPr>
            <a:r>
              <a:rPr lang="en-US" sz="889" b="1" dirty="0">
                <a:solidFill>
                  <a:srgbClr val="080808"/>
                </a:solidFill>
                <a:latin typeface="Times New Roman" pitchFamily="18" charset="0"/>
                <a:ea typeface="+mn-ea"/>
                <a:hlinkClick r:id="rId3"/>
              </a:rPr>
              <a:t>http://www.cdc.gov/obesity/data/prevalence-maps.html</a:t>
            </a:r>
            <a:endParaRPr lang="en-US" sz="889" b="1" dirty="0">
              <a:solidFill>
                <a:srgbClr val="080808"/>
              </a:solidFill>
              <a:latin typeface="Times New Roman" pitchFamily="18" charset="0"/>
              <a:ea typeface="+mn-ea"/>
            </a:endParaRPr>
          </a:p>
          <a:p>
            <a:pPr defTabSz="812810" eaLnBrk="1" hangingPunct="1">
              <a:spcAft>
                <a:spcPts val="533"/>
              </a:spcAft>
              <a:defRPr/>
            </a:pPr>
            <a:endParaRPr lang="en-US" sz="889" b="1" dirty="0">
              <a:solidFill>
                <a:srgbClr val="080808"/>
              </a:solidFill>
              <a:latin typeface="Myriad Web Pro"/>
              <a:ea typeface="+mn-ea"/>
            </a:endParaRPr>
          </a:p>
          <a:p>
            <a:pPr defTabSz="812810" eaLnBrk="1" hangingPunct="1">
              <a:defRPr/>
            </a:pPr>
            <a:endParaRPr lang="en-US" sz="889" b="1" dirty="0">
              <a:solidFill>
                <a:srgbClr val="0039A6"/>
              </a:solidFill>
              <a:latin typeface="Verdana" pitchFamily="34" charset="0"/>
              <a:ea typeface="+mn-ea"/>
            </a:endParaRPr>
          </a:p>
        </p:txBody>
      </p:sp>
      <p:pic>
        <p:nvPicPr>
          <p:cNvPr id="5" name="Picture 2" descr="HHS and CDC logo" title="HHS and CDC logo">
            <a:extLst>
              <a:ext uri="{FF2B5EF4-FFF2-40B4-BE49-F238E27FC236}">
                <a16:creationId xmlns:a16="http://schemas.microsoft.com/office/drawing/2014/main" id="{9D855203-24EF-336F-2B07-8BC4AEEC60C1}"/>
              </a:ext>
            </a:extLst>
          </p:cNvPr>
          <p:cNvPicPr>
            <a:picLocks noChangeAspect="1" noChangeArrowheads="1"/>
          </p:cNvPicPr>
          <p:nvPr/>
        </p:nvPicPr>
        <p:blipFill>
          <a:blip r:embed="rId4"/>
          <a:srcRect/>
          <a:stretch>
            <a:fillRect/>
          </a:stretch>
        </p:blipFill>
        <p:spPr bwMode="auto">
          <a:xfrm>
            <a:off x="7858125" y="5707063"/>
            <a:ext cx="1019175" cy="590550"/>
          </a:xfrm>
          <a:prstGeom prst="rect">
            <a:avLst/>
          </a:prstGeom>
          <a:noFill/>
          <a:ln>
            <a:noFill/>
          </a:ln>
          <a:effec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66437E44-0E2D-891E-541D-7F5B7544958A}"/>
              </a:ext>
            </a:extLst>
          </p:cNvPr>
          <p:cNvSpPr>
            <a:spLocks noGrp="1"/>
          </p:cNvSpPr>
          <p:nvPr>
            <p:ph type="title"/>
          </p:nvPr>
        </p:nvSpPr>
        <p:spPr/>
        <p:txBody>
          <a:bodyPr/>
          <a:lstStyle/>
          <a:p>
            <a:r>
              <a:rPr lang="en-US" altLang="en-US">
                <a:solidFill>
                  <a:srgbClr val="FF0000"/>
                </a:solidFill>
                <a:ea typeface="ＭＳ Ｐゴシック" panose="020B0600070205080204" pitchFamily="34" charset="-128"/>
              </a:rPr>
              <a:t>Liver Transplantation in the US</a:t>
            </a:r>
          </a:p>
        </p:txBody>
      </p:sp>
      <p:pic>
        <p:nvPicPr>
          <p:cNvPr id="61442" name="Content Placeholder 3" descr="Graphical user interface, application&#10;&#10;Description automatically generated">
            <a:extLst>
              <a:ext uri="{FF2B5EF4-FFF2-40B4-BE49-F238E27FC236}">
                <a16:creationId xmlns:a16="http://schemas.microsoft.com/office/drawing/2014/main" id="{5458AD74-7A7D-1BE9-1967-DB0E163ED9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66" t="16667" r="6667" b="6000"/>
          <a:stretch>
            <a:fillRect/>
          </a:stretch>
        </p:blipFill>
        <p:spPr>
          <a:xfrm>
            <a:off x="457200" y="1693863"/>
            <a:ext cx="8229600" cy="4338637"/>
          </a:xfrm>
        </p:spPr>
      </p:pic>
      <p:sp>
        <p:nvSpPr>
          <p:cNvPr id="61443" name="TextBox 4">
            <a:extLst>
              <a:ext uri="{FF2B5EF4-FFF2-40B4-BE49-F238E27FC236}">
                <a16:creationId xmlns:a16="http://schemas.microsoft.com/office/drawing/2014/main" id="{0824B02C-92D0-4B24-9FEE-BF962F3DE566}"/>
              </a:ext>
            </a:extLst>
          </p:cNvPr>
          <p:cNvSpPr txBox="1">
            <a:spLocks noChangeArrowheads="1"/>
          </p:cNvSpPr>
          <p:nvPr/>
        </p:nvSpPr>
        <p:spPr bwMode="auto">
          <a:xfrm>
            <a:off x="6096000" y="53340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1800">
                <a:latin typeface="Garamond" panose="02020404030301010803" pitchFamily="18" charset="0"/>
              </a:rPr>
              <a:t>Wong et al 2020 JAMA Netw Open 2020;3(2)</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7">
            <a:extLst>
              <a:ext uri="{FF2B5EF4-FFF2-40B4-BE49-F238E27FC236}">
                <a16:creationId xmlns:a16="http://schemas.microsoft.com/office/drawing/2014/main" id="{8675BC69-6820-EE6E-7E62-BC5C4727B66E}"/>
              </a:ext>
            </a:extLst>
          </p:cNvPr>
          <p:cNvSpPr>
            <a:spLocks noGrp="1"/>
          </p:cNvSpPr>
          <p:nvPr>
            <p:ph type="title"/>
          </p:nvPr>
        </p:nvSpPr>
        <p:spPr/>
        <p:txBody>
          <a:bodyPr/>
          <a:lstStyle/>
          <a:p>
            <a:r>
              <a:rPr lang="en-GB" altLang="en-US" sz="4000">
                <a:solidFill>
                  <a:srgbClr val="FF0000"/>
                </a:solidFill>
                <a:ea typeface="ＭＳ Ｐゴシック" panose="020B0600070205080204" pitchFamily="34" charset="-128"/>
              </a:rPr>
              <a:t>Definitions of NAFLD, NAFL and NASH</a:t>
            </a:r>
          </a:p>
        </p:txBody>
      </p:sp>
      <p:sp>
        <p:nvSpPr>
          <p:cNvPr id="62466" name="Text Placeholder 9">
            <a:extLst>
              <a:ext uri="{FF2B5EF4-FFF2-40B4-BE49-F238E27FC236}">
                <a16:creationId xmlns:a16="http://schemas.microsoft.com/office/drawing/2014/main" id="{642F07BF-F90F-1ADB-7476-B6D5871A6E72}"/>
              </a:ext>
            </a:extLst>
          </p:cNvPr>
          <p:cNvSpPr>
            <a:spLocks noGrp="1"/>
          </p:cNvSpPr>
          <p:nvPr>
            <p:ph type="body" sz="quarter" idx="10"/>
          </p:nvPr>
        </p:nvSpPr>
        <p:spPr>
          <a:xfrm>
            <a:off x="2406650" y="6288088"/>
            <a:ext cx="6708775" cy="376237"/>
          </a:xfrm>
        </p:spPr>
        <p:txBody>
          <a:bodyPr/>
          <a:lstStyle/>
          <a:p>
            <a:pPr>
              <a:spcBef>
                <a:spcPct val="0"/>
              </a:spcBef>
            </a:pPr>
            <a:r>
              <a:rPr lang="en-GB" altLang="en-US">
                <a:ea typeface="ＭＳ Ｐゴシック" panose="020B0600070205080204" pitchFamily="34" charset="-128"/>
              </a:rPr>
              <a:t>*According to histological analysis or proton density fat fraction or &gt;5.6% by proton MRS or quantitative fat/water-selective MRI;</a:t>
            </a:r>
          </a:p>
          <a:p>
            <a:pPr>
              <a:spcBef>
                <a:spcPct val="0"/>
              </a:spcBef>
            </a:pPr>
            <a:r>
              <a:rPr lang="en-GB" altLang="en-US" baseline="30000">
                <a:ea typeface="ＭＳ Ｐゴシック" panose="020B0600070205080204" pitchFamily="34" charset="-128"/>
              </a:rPr>
              <a:t>†</a:t>
            </a:r>
            <a:r>
              <a:rPr lang="en-GB" altLang="en-US">
                <a:ea typeface="ＭＳ Ｐゴシック" panose="020B0600070205080204" pitchFamily="34" charset="-128"/>
              </a:rPr>
              <a:t>Daily alcohol consumption of ≥30 g for men and ≥20 g for women</a:t>
            </a:r>
          </a:p>
          <a:p>
            <a:pPr>
              <a:spcBef>
                <a:spcPct val="0"/>
              </a:spcBef>
            </a:pPr>
            <a:r>
              <a:rPr lang="en-GB" altLang="en-US">
                <a:ea typeface="ＭＳ Ｐゴシック" panose="020B0600070205080204" pitchFamily="34" charset="-128"/>
              </a:rPr>
              <a:t>EASL–EASD–EASO CPG NAFLD.</a:t>
            </a:r>
            <a:r>
              <a:rPr lang="en-US" altLang="en-US">
                <a:ea typeface="ＭＳ Ｐゴシック" panose="020B0600070205080204" pitchFamily="34" charset="-128"/>
              </a:rPr>
              <a:t> J Hepatol 2016;64:1388–402</a:t>
            </a:r>
          </a:p>
        </p:txBody>
      </p:sp>
      <p:grpSp>
        <p:nvGrpSpPr>
          <p:cNvPr id="62467" name="Group 3">
            <a:extLst>
              <a:ext uri="{FF2B5EF4-FFF2-40B4-BE49-F238E27FC236}">
                <a16:creationId xmlns:a16="http://schemas.microsoft.com/office/drawing/2014/main" id="{C221A5C6-B1D4-7F90-1C25-03300C686E06}"/>
              </a:ext>
            </a:extLst>
          </p:cNvPr>
          <p:cNvGrpSpPr>
            <a:grpSpLocks/>
          </p:cNvGrpSpPr>
          <p:nvPr/>
        </p:nvGrpSpPr>
        <p:grpSpPr bwMode="auto">
          <a:xfrm>
            <a:off x="457200" y="1592263"/>
            <a:ext cx="7848600" cy="3673475"/>
            <a:chOff x="251520" y="1772816"/>
            <a:chExt cx="8449319" cy="4105154"/>
          </a:xfrm>
        </p:grpSpPr>
        <p:cxnSp>
          <p:nvCxnSpPr>
            <p:cNvPr id="23" name="Elbow Connector 22">
              <a:extLst>
                <a:ext uri="{FF2B5EF4-FFF2-40B4-BE49-F238E27FC236}">
                  <a16:creationId xmlns:a16="http://schemas.microsoft.com/office/drawing/2014/main" id="{3F201761-B43F-A0A7-9790-738621B05BB0}"/>
                </a:ext>
              </a:extLst>
            </p:cNvPr>
            <p:cNvCxnSpPr>
              <a:stCxn id="17" idx="2"/>
              <a:endCxn id="21" idx="0"/>
            </p:cNvCxnSpPr>
            <p:nvPr/>
          </p:nvCxnSpPr>
          <p:spPr>
            <a:xfrm rot="5400000">
              <a:off x="4103017" y="3576134"/>
              <a:ext cx="638658" cy="2237088"/>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54D4BC14-C01A-D0C3-9E7B-3B93301FED20}"/>
                </a:ext>
              </a:extLst>
            </p:cNvPr>
            <p:cNvCxnSpPr>
              <a:stCxn id="17" idx="2"/>
              <a:endCxn id="19" idx="0"/>
            </p:cNvCxnSpPr>
            <p:nvPr/>
          </p:nvCxnSpPr>
          <p:spPr>
            <a:xfrm rot="16200000" flipH="1">
              <a:off x="6342668" y="3573570"/>
              <a:ext cx="638658" cy="2242214"/>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01BC70EE-F70E-B9C2-1AAB-D2BC3E66323B}"/>
                </a:ext>
              </a:extLst>
            </p:cNvPr>
            <p:cNvCxnSpPr>
              <a:cxnSpLocks/>
              <a:stCxn id="16" idx="2"/>
              <a:endCxn id="18" idx="0"/>
            </p:cNvCxnSpPr>
            <p:nvPr/>
          </p:nvCxnSpPr>
          <p:spPr>
            <a:xfrm rot="5400000">
              <a:off x="2774017" y="2342227"/>
              <a:ext cx="372551" cy="1674825"/>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97FE4240-2AC1-0264-A62A-B140A2145503}"/>
                </a:ext>
              </a:extLst>
            </p:cNvPr>
            <p:cNvCxnSpPr>
              <a:cxnSpLocks/>
              <a:stCxn id="16" idx="2"/>
              <a:endCxn id="17" idx="0"/>
            </p:cNvCxnSpPr>
            <p:nvPr/>
          </p:nvCxnSpPr>
          <p:spPr>
            <a:xfrm rot="16200000" flipH="1">
              <a:off x="4483022" y="2308047"/>
              <a:ext cx="372551" cy="1743185"/>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611F2EE-B73E-494E-F195-088326DD0AAF}"/>
                </a:ext>
              </a:extLst>
            </p:cNvPr>
            <p:cNvCxnSpPr>
              <a:stCxn id="21" idx="3"/>
              <a:endCxn id="20" idx="1"/>
            </p:cNvCxnSpPr>
            <p:nvPr/>
          </p:nvCxnSpPr>
          <p:spPr>
            <a:xfrm>
              <a:off x="4221538" y="5446875"/>
              <a:ext cx="40332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BA376F5-976D-7010-1824-2BD3855949BD}"/>
                </a:ext>
              </a:extLst>
            </p:cNvPr>
            <p:cNvCxnSpPr>
              <a:stCxn id="20" idx="3"/>
              <a:endCxn id="19" idx="1"/>
            </p:cNvCxnSpPr>
            <p:nvPr/>
          </p:nvCxnSpPr>
          <p:spPr>
            <a:xfrm flipV="1">
              <a:off x="6460334" y="5445102"/>
              <a:ext cx="405034" cy="17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a16="http://schemas.microsoft.com/office/drawing/2014/main" id="{D093FF09-C309-086E-5E88-F944A3988B02}"/>
                </a:ext>
              </a:extLst>
            </p:cNvPr>
            <p:cNvCxnSpPr>
              <a:stCxn id="17" idx="2"/>
              <a:endCxn id="20" idx="0"/>
            </p:cNvCxnSpPr>
            <p:nvPr/>
          </p:nvCxnSpPr>
          <p:spPr>
            <a:xfrm rot="16200000" flipH="1">
              <a:off x="5222416" y="4693823"/>
              <a:ext cx="638658" cy="1708"/>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2B405B50-4702-FB05-3CD9-7FC31B3417AA}"/>
                </a:ext>
              </a:extLst>
            </p:cNvPr>
            <p:cNvCxnSpPr>
              <a:stCxn id="19" idx="3"/>
              <a:endCxn id="47" idx="3"/>
            </p:cNvCxnSpPr>
            <p:nvPr/>
          </p:nvCxnSpPr>
          <p:spPr>
            <a:xfrm flipH="1" flipV="1">
              <a:off x="8490632" y="3871518"/>
              <a:ext cx="210207" cy="1573584"/>
            </a:xfrm>
            <a:prstGeom prst="bentConnector3">
              <a:avLst>
                <a:gd name="adj1" fmla="val -108645"/>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6A7C8BA-812D-9CFA-969B-4442CB399CC7}"/>
                </a:ext>
              </a:extLst>
            </p:cNvPr>
            <p:cNvSpPr/>
            <p:nvPr/>
          </p:nvSpPr>
          <p:spPr>
            <a:xfrm>
              <a:off x="1801588" y="1772816"/>
              <a:ext cx="3992235" cy="122054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NAFLD</a:t>
              </a:r>
            </a:p>
            <a:p>
              <a:pPr marL="115888" indent="-111125">
                <a:buFont typeface="Arial" panose="020B0604020202020204" pitchFamily="34" charset="0"/>
                <a:buChar char="•"/>
                <a:defRPr/>
              </a:pPr>
              <a:r>
                <a:rPr lang="en-GB" sz="1400" dirty="0">
                  <a:solidFill>
                    <a:schemeClr val="tx1"/>
                  </a:solidFill>
                </a:rPr>
                <a:t>Excessive hepatic fat accumulation with IR</a:t>
              </a:r>
            </a:p>
            <a:p>
              <a:pPr marL="115888" indent="-111125">
                <a:buFont typeface="Arial" panose="020B0604020202020204" pitchFamily="34" charset="0"/>
                <a:buChar char="•"/>
                <a:defRPr/>
              </a:pPr>
              <a:r>
                <a:rPr lang="en-GB" sz="1400" dirty="0">
                  <a:solidFill>
                    <a:schemeClr val="tx1"/>
                  </a:solidFill>
                </a:rPr>
                <a:t>Steatosis in &gt;5% of hepatocytes*</a:t>
              </a:r>
            </a:p>
            <a:p>
              <a:pPr marL="115888" indent="-111125">
                <a:buFont typeface="Arial" panose="020B0604020202020204" pitchFamily="34" charset="0"/>
                <a:buChar char="•"/>
                <a:defRPr/>
              </a:pPr>
              <a:r>
                <a:rPr lang="en-GB" sz="1400" dirty="0">
                  <a:solidFill>
                    <a:schemeClr val="tx1"/>
                  </a:solidFill>
                </a:rPr>
                <a:t>Exclusion of secondary causes and AFLD</a:t>
              </a:r>
              <a:r>
                <a:rPr lang="en-GB" sz="1400" baseline="30000" dirty="0">
                  <a:solidFill>
                    <a:schemeClr val="tx1"/>
                  </a:solidFill>
                </a:rPr>
                <a:t>†</a:t>
              </a:r>
            </a:p>
          </p:txBody>
        </p:sp>
        <p:sp>
          <p:nvSpPr>
            <p:cNvPr id="17" name="Rectangle 16">
              <a:extLst>
                <a:ext uri="{FF2B5EF4-FFF2-40B4-BE49-F238E27FC236}">
                  <a16:creationId xmlns:a16="http://schemas.microsoft.com/office/drawing/2014/main" id="{0B09BE5F-B20E-322B-229C-8FF96E7735EC}"/>
                </a:ext>
              </a:extLst>
            </p:cNvPr>
            <p:cNvSpPr/>
            <p:nvPr/>
          </p:nvSpPr>
          <p:spPr>
            <a:xfrm>
              <a:off x="4389021" y="3365914"/>
              <a:ext cx="2303738" cy="1009434"/>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NASH</a:t>
              </a:r>
            </a:p>
          </p:txBody>
        </p:sp>
        <p:sp>
          <p:nvSpPr>
            <p:cNvPr id="18" name="Rectangle 17">
              <a:extLst>
                <a:ext uri="{FF2B5EF4-FFF2-40B4-BE49-F238E27FC236}">
                  <a16:creationId xmlns:a16="http://schemas.microsoft.com/office/drawing/2014/main" id="{72C292AB-F067-D76F-5350-21DA4AE636FD}"/>
                </a:ext>
              </a:extLst>
            </p:cNvPr>
            <p:cNvSpPr/>
            <p:nvPr/>
          </p:nvSpPr>
          <p:spPr>
            <a:xfrm>
              <a:off x="251520" y="3365914"/>
              <a:ext cx="3744430" cy="1009434"/>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NAFL</a:t>
              </a:r>
            </a:p>
            <a:p>
              <a:pPr marL="115888" indent="-111125">
                <a:buFont typeface="Arial" panose="020B0604020202020204" pitchFamily="34" charset="0"/>
                <a:buChar char="•"/>
                <a:defRPr/>
              </a:pPr>
              <a:r>
                <a:rPr lang="en-GB" sz="1400" dirty="0">
                  <a:solidFill>
                    <a:schemeClr val="tx1"/>
                  </a:solidFill>
                </a:rPr>
                <a:t>Pure steatosis</a:t>
              </a:r>
            </a:p>
            <a:p>
              <a:pPr marL="115888" indent="-111125">
                <a:buFont typeface="Arial" panose="020B0604020202020204" pitchFamily="34" charset="0"/>
                <a:buChar char="•"/>
                <a:defRPr/>
              </a:pPr>
              <a:r>
                <a:rPr lang="en-GB" sz="1400" dirty="0">
                  <a:solidFill>
                    <a:schemeClr val="tx1"/>
                  </a:solidFill>
                </a:rPr>
                <a:t>Steatosis and mild lobular inflammation</a:t>
              </a:r>
            </a:p>
          </p:txBody>
        </p:sp>
        <p:sp>
          <p:nvSpPr>
            <p:cNvPr id="19" name="Rectangle 18">
              <a:extLst>
                <a:ext uri="{FF2B5EF4-FFF2-40B4-BE49-F238E27FC236}">
                  <a16:creationId xmlns:a16="http://schemas.microsoft.com/office/drawing/2014/main" id="{696F11C8-7A1D-95B4-CC1F-6EA185CCD15B}"/>
                </a:ext>
              </a:extLst>
            </p:cNvPr>
            <p:cNvSpPr/>
            <p:nvPr/>
          </p:nvSpPr>
          <p:spPr>
            <a:xfrm>
              <a:off x="6865368" y="5014007"/>
              <a:ext cx="1835471" cy="8639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bg1"/>
                  </a:solidFill>
                </a:rPr>
                <a:t>Cirrhotic</a:t>
              </a:r>
            </a:p>
            <a:p>
              <a:pPr algn="ctr">
                <a:defRPr/>
              </a:pPr>
              <a:r>
                <a:rPr lang="en-GB" sz="1400" dirty="0">
                  <a:solidFill>
                    <a:schemeClr val="bg1"/>
                  </a:solidFill>
                </a:rPr>
                <a:t>F4 fibrosis</a:t>
              </a:r>
            </a:p>
          </p:txBody>
        </p:sp>
        <p:sp>
          <p:nvSpPr>
            <p:cNvPr id="20" name="Rectangle 19">
              <a:extLst>
                <a:ext uri="{FF2B5EF4-FFF2-40B4-BE49-F238E27FC236}">
                  <a16:creationId xmlns:a16="http://schemas.microsoft.com/office/drawing/2014/main" id="{1E5BB9D3-586E-12DF-B837-B5966603AFD5}"/>
                </a:ext>
              </a:extLst>
            </p:cNvPr>
            <p:cNvSpPr/>
            <p:nvPr/>
          </p:nvSpPr>
          <p:spPr>
            <a:xfrm>
              <a:off x="4624863" y="5014007"/>
              <a:ext cx="1835471" cy="8639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bg1"/>
                  </a:solidFill>
                </a:rPr>
                <a:t>Fibrotic</a:t>
              </a:r>
            </a:p>
            <a:p>
              <a:pPr algn="ctr">
                <a:defRPr/>
              </a:pPr>
              <a:r>
                <a:rPr lang="en-GB" sz="1400" dirty="0">
                  <a:solidFill>
                    <a:schemeClr val="bg1"/>
                  </a:solidFill>
                </a:rPr>
                <a:t>≥F2 to ≥F3 fibrosis</a:t>
              </a:r>
            </a:p>
          </p:txBody>
        </p:sp>
        <p:sp>
          <p:nvSpPr>
            <p:cNvPr id="21" name="Rectangle 20">
              <a:extLst>
                <a:ext uri="{FF2B5EF4-FFF2-40B4-BE49-F238E27FC236}">
                  <a16:creationId xmlns:a16="http://schemas.microsoft.com/office/drawing/2014/main" id="{131C4B00-36B2-6552-32C0-614038264EA6}"/>
                </a:ext>
              </a:extLst>
            </p:cNvPr>
            <p:cNvSpPr/>
            <p:nvPr/>
          </p:nvSpPr>
          <p:spPr>
            <a:xfrm>
              <a:off x="2386067" y="5014007"/>
              <a:ext cx="1835471" cy="8639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bg1"/>
                  </a:solidFill>
                </a:rPr>
                <a:t>Early</a:t>
              </a:r>
            </a:p>
            <a:p>
              <a:pPr algn="ctr">
                <a:defRPr/>
              </a:pPr>
              <a:r>
                <a:rPr lang="en-GB" sz="1400" dirty="0">
                  <a:solidFill>
                    <a:schemeClr val="bg1"/>
                  </a:solidFill>
                </a:rPr>
                <a:t>F0/F1 fibrosis</a:t>
              </a:r>
            </a:p>
          </p:txBody>
        </p:sp>
        <p:sp>
          <p:nvSpPr>
            <p:cNvPr id="47" name="Rectangle 46">
              <a:extLst>
                <a:ext uri="{FF2B5EF4-FFF2-40B4-BE49-F238E27FC236}">
                  <a16:creationId xmlns:a16="http://schemas.microsoft.com/office/drawing/2014/main" id="{70C0A0AC-80DA-6928-8DF7-0673DAE65BAE}"/>
                </a:ext>
              </a:extLst>
            </p:cNvPr>
            <p:cNvSpPr/>
            <p:nvPr/>
          </p:nvSpPr>
          <p:spPr>
            <a:xfrm>
              <a:off x="7085830" y="3365914"/>
              <a:ext cx="1404802" cy="1009434"/>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HCC</a:t>
              </a:r>
            </a:p>
          </p:txBody>
        </p:sp>
        <p:cxnSp>
          <p:nvCxnSpPr>
            <p:cNvPr id="57" name="Straight Connector 56">
              <a:extLst>
                <a:ext uri="{FF2B5EF4-FFF2-40B4-BE49-F238E27FC236}">
                  <a16:creationId xmlns:a16="http://schemas.microsoft.com/office/drawing/2014/main" id="{63E8FB28-DD60-0A10-9FB0-5738DE8D0B05}"/>
                </a:ext>
              </a:extLst>
            </p:cNvPr>
            <p:cNvCxnSpPr>
              <a:stCxn id="17" idx="3"/>
              <a:endCxn id="47" idx="1"/>
            </p:cNvCxnSpPr>
            <p:nvPr/>
          </p:nvCxnSpPr>
          <p:spPr>
            <a:xfrm>
              <a:off x="6692759" y="3871518"/>
              <a:ext cx="393071"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2468" name="TextBox 1">
            <a:extLst>
              <a:ext uri="{FF2B5EF4-FFF2-40B4-BE49-F238E27FC236}">
                <a16:creationId xmlns:a16="http://schemas.microsoft.com/office/drawing/2014/main" id="{C2CEB6DE-B06E-1306-0509-B4E0ACABD997}"/>
              </a:ext>
            </a:extLst>
          </p:cNvPr>
          <p:cNvSpPr txBox="1">
            <a:spLocks noChangeArrowheads="1"/>
          </p:cNvSpPr>
          <p:nvPr/>
        </p:nvSpPr>
        <p:spPr bwMode="auto">
          <a:xfrm>
            <a:off x="2679700" y="5364163"/>
            <a:ext cx="5441950" cy="3683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800">
                <a:latin typeface="Garamond" panose="02020404030301010803" pitchFamily="18" charset="0"/>
              </a:rPr>
              <a:t>Definitive diagnosis of NASH requires a liver biopsy</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hidden="1">
            <a:extLst>
              <a:ext uri="{FF2B5EF4-FFF2-40B4-BE49-F238E27FC236}">
                <a16:creationId xmlns:a16="http://schemas.microsoft.com/office/drawing/2014/main" id="{6CEF3B13-B65D-50FB-78D8-2A9E14A399A0}"/>
              </a:ext>
            </a:extLst>
          </p:cNvPr>
          <p:cNvSpPr>
            <a:spLocks noGrp="1"/>
          </p:cNvSpPr>
          <p:nvPr>
            <p:ph type="title"/>
          </p:nvPr>
        </p:nvSpPr>
        <p:spPr/>
        <p:txBody>
          <a:bodyPr/>
          <a:lstStyle/>
          <a:p>
            <a:r>
              <a:rPr lang="en-GB" altLang="en-US">
                <a:ea typeface="ＭＳ Ｐゴシック" panose="020B0600070205080204" pitchFamily="34" charset="-128"/>
              </a:rPr>
              <a:t>Crosstalk Between Adipose Tissue and Liver in NAFLD</a:t>
            </a:r>
          </a:p>
        </p:txBody>
      </p:sp>
      <p:pic>
        <p:nvPicPr>
          <p:cNvPr id="64514" name="Picture 2">
            <a:extLst>
              <a:ext uri="{FF2B5EF4-FFF2-40B4-BE49-F238E27FC236}">
                <a16:creationId xmlns:a16="http://schemas.microsoft.com/office/drawing/2014/main" id="{01AE978D-2E87-9CFD-F2CF-64D8AB4BD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15">
            <a:extLst>
              <a:ext uri="{FF2B5EF4-FFF2-40B4-BE49-F238E27FC236}">
                <a16:creationId xmlns:a16="http://schemas.microsoft.com/office/drawing/2014/main" id="{7A864BA8-5627-A4EB-7E43-7334514746CD}"/>
              </a:ext>
            </a:extLst>
          </p:cNvPr>
          <p:cNvSpPr/>
          <p:nvPr/>
        </p:nvSpPr>
        <p:spPr>
          <a:xfrm>
            <a:off x="347663" y="1938338"/>
            <a:ext cx="1893887" cy="3316287"/>
          </a:xfrm>
          <a:prstGeom prst="rect">
            <a:avLst/>
          </a:prstGeom>
          <a:solidFill>
            <a:schemeClr val="bg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b="1" baseline="30000" dirty="0">
              <a:solidFill>
                <a:prstClr val="white"/>
              </a:solidFill>
            </a:endParaRPr>
          </a:p>
        </p:txBody>
      </p:sp>
      <p:sp>
        <p:nvSpPr>
          <p:cNvPr id="56" name="Rectangle: Rounded Corners 15">
            <a:extLst>
              <a:ext uri="{FF2B5EF4-FFF2-40B4-BE49-F238E27FC236}">
                <a16:creationId xmlns:a16="http://schemas.microsoft.com/office/drawing/2014/main" id="{ACBBA33B-2E27-AF7A-7066-28BD33924C4B}"/>
              </a:ext>
            </a:extLst>
          </p:cNvPr>
          <p:cNvSpPr/>
          <p:nvPr/>
        </p:nvSpPr>
        <p:spPr>
          <a:xfrm>
            <a:off x="2547938" y="1938338"/>
            <a:ext cx="1893887" cy="3316287"/>
          </a:xfrm>
          <a:prstGeom prst="rect">
            <a:avLst/>
          </a:prstGeom>
          <a:solidFill>
            <a:schemeClr val="accent3">
              <a:lumMod val="60000"/>
              <a:lumOff val="40000"/>
              <a:alpha val="40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b="1" baseline="30000" dirty="0">
              <a:solidFill>
                <a:prstClr val="white"/>
              </a:solidFill>
            </a:endParaRPr>
          </a:p>
        </p:txBody>
      </p:sp>
      <p:sp>
        <p:nvSpPr>
          <p:cNvPr id="57" name="Rectangle: Rounded Corners 15">
            <a:extLst>
              <a:ext uri="{FF2B5EF4-FFF2-40B4-BE49-F238E27FC236}">
                <a16:creationId xmlns:a16="http://schemas.microsoft.com/office/drawing/2014/main" id="{5BB40199-1930-ECE4-48C6-28A7C3F099D7}"/>
              </a:ext>
            </a:extLst>
          </p:cNvPr>
          <p:cNvSpPr/>
          <p:nvPr/>
        </p:nvSpPr>
        <p:spPr>
          <a:xfrm>
            <a:off x="4730750" y="1938338"/>
            <a:ext cx="1893888" cy="3316287"/>
          </a:xfrm>
          <a:prstGeom prst="rect">
            <a:avLst/>
          </a:prstGeom>
          <a:solidFill>
            <a:schemeClr val="tx2">
              <a:alpha val="40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b="1" baseline="30000" dirty="0">
              <a:solidFill>
                <a:prstClr val="white"/>
              </a:solidFill>
            </a:endParaRPr>
          </a:p>
        </p:txBody>
      </p:sp>
      <p:sp>
        <p:nvSpPr>
          <p:cNvPr id="58" name="Rectangle: Rounded Corners 15">
            <a:extLst>
              <a:ext uri="{FF2B5EF4-FFF2-40B4-BE49-F238E27FC236}">
                <a16:creationId xmlns:a16="http://schemas.microsoft.com/office/drawing/2014/main" id="{5D58E63D-1F62-A4B7-2C8C-931C27395118}"/>
              </a:ext>
            </a:extLst>
          </p:cNvPr>
          <p:cNvSpPr/>
          <p:nvPr/>
        </p:nvSpPr>
        <p:spPr>
          <a:xfrm>
            <a:off x="6921500" y="1938338"/>
            <a:ext cx="1893888" cy="3316287"/>
          </a:xfrm>
          <a:prstGeom prst="rect">
            <a:avLst/>
          </a:prstGeom>
          <a:solidFill>
            <a:schemeClr val="accent2">
              <a:alpha val="40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b="1" baseline="30000" dirty="0">
              <a:solidFill>
                <a:prstClr val="white"/>
              </a:solidFill>
            </a:endParaRPr>
          </a:p>
        </p:txBody>
      </p:sp>
      <p:sp>
        <p:nvSpPr>
          <p:cNvPr id="65541" name="Title 1">
            <a:extLst>
              <a:ext uri="{FF2B5EF4-FFF2-40B4-BE49-F238E27FC236}">
                <a16:creationId xmlns:a16="http://schemas.microsoft.com/office/drawing/2014/main" id="{30D4A4EF-4C78-2A3A-E90B-A5D03BC746FC}"/>
              </a:ext>
            </a:extLst>
          </p:cNvPr>
          <p:cNvSpPr>
            <a:spLocks noGrp="1"/>
          </p:cNvSpPr>
          <p:nvPr>
            <p:ph type="title"/>
          </p:nvPr>
        </p:nvSpPr>
        <p:spPr>
          <a:xfrm>
            <a:off x="646113" y="419100"/>
            <a:ext cx="7851775" cy="793750"/>
          </a:xfrm>
        </p:spPr>
        <p:txBody>
          <a:bodyPr/>
          <a:lstStyle/>
          <a:p>
            <a:r>
              <a:rPr lang="en-US" altLang="en-US" sz="4000">
                <a:solidFill>
                  <a:srgbClr val="FF0000"/>
                </a:solidFill>
                <a:ea typeface="ＭＳ Ｐゴシック" panose="020B0600070205080204" pitchFamily="34" charset="-128"/>
              </a:rPr>
              <a:t>In NASH, disease progression activates an inflammatory cascade fibrogenesis</a:t>
            </a:r>
            <a:r>
              <a:rPr lang="en-US" altLang="en-US" sz="4000" baseline="30000">
                <a:solidFill>
                  <a:srgbClr val="FF0000"/>
                </a:solidFill>
                <a:ea typeface="ＭＳ Ｐゴシック" panose="020B0600070205080204" pitchFamily="34" charset="-128"/>
              </a:rPr>
              <a:t>1-4</a:t>
            </a:r>
          </a:p>
        </p:txBody>
      </p:sp>
      <p:sp>
        <p:nvSpPr>
          <p:cNvPr id="65542" name="Slide Number Placeholder 3">
            <a:extLst>
              <a:ext uri="{FF2B5EF4-FFF2-40B4-BE49-F238E27FC236}">
                <a16:creationId xmlns:a16="http://schemas.microsoft.com/office/drawing/2014/main" id="{C0FDA53C-0CED-B193-8E78-37C4E5B36336}"/>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defTabSz="6858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defTabSz="6858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defTabSz="6858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pPr>
            <a:fld id="{3B0E7EF8-00CA-F84C-9522-BC0546EAC04F}" type="slidenum">
              <a:rPr lang="en-GB" altLang="en-US" sz="900" smtClean="0">
                <a:solidFill>
                  <a:srgbClr val="79858D"/>
                </a:solidFill>
              </a:rPr>
              <a:pPr eaLnBrk="1" hangingPunct="1">
                <a:spcBef>
                  <a:spcPct val="0"/>
                </a:spcBef>
                <a:buSzTx/>
                <a:buFontTx/>
                <a:buNone/>
              </a:pPr>
              <a:t>14</a:t>
            </a:fld>
            <a:endParaRPr lang="en-GB" altLang="en-US" sz="900">
              <a:solidFill>
                <a:srgbClr val="79858D"/>
              </a:solidFill>
            </a:endParaRPr>
          </a:p>
        </p:txBody>
      </p:sp>
      <p:sp>
        <p:nvSpPr>
          <p:cNvPr id="28" name="TextBox 27">
            <a:extLst>
              <a:ext uri="{FF2B5EF4-FFF2-40B4-BE49-F238E27FC236}">
                <a16:creationId xmlns:a16="http://schemas.microsoft.com/office/drawing/2014/main" id="{6DA1F9E2-3A08-AD7F-0FEA-2AE1C1B5B7AA}"/>
              </a:ext>
            </a:extLst>
          </p:cNvPr>
          <p:cNvSpPr txBox="1"/>
          <p:nvPr/>
        </p:nvSpPr>
        <p:spPr>
          <a:xfrm>
            <a:off x="444500" y="3578225"/>
            <a:ext cx="1776413" cy="1428750"/>
          </a:xfrm>
          <a:prstGeom prst="rect">
            <a:avLst/>
          </a:prstGeom>
          <a:noFill/>
        </p:spPr>
        <p:txBody>
          <a:bodyPr lIns="0" tIns="68580" rIns="0" bIns="68580">
            <a:spAutoFit/>
          </a:bodyPr>
          <a:lstStyle/>
          <a:p>
            <a:pPr marL="84535" indent="-84535" defTabSz="342900" eaLnBrk="1" fontAlgn="auto" hangingPunct="1">
              <a:spcBef>
                <a:spcPts val="0"/>
              </a:spcBef>
              <a:spcAft>
                <a:spcPts val="225"/>
              </a:spcAft>
              <a:buClr>
                <a:prstClr val="black"/>
              </a:buClr>
              <a:buFont typeface="Arial" panose="020B0604020202020204" pitchFamily="34" charset="0"/>
              <a:buChar char="•"/>
              <a:defRPr/>
            </a:pPr>
            <a:r>
              <a:rPr lang="en-GB" sz="1125" spc="-30" dirty="0">
                <a:solidFill>
                  <a:srgbClr val="000000"/>
                </a:solidFill>
                <a:latin typeface="Arial" panose="020B0604020202020204"/>
                <a:ea typeface="+mn-ea"/>
              </a:rPr>
              <a:t>Factors such as metabolic syndrome and genetic factors</a:t>
            </a:r>
          </a:p>
          <a:p>
            <a:pPr marL="84535" indent="-84535" defTabSz="342900" eaLnBrk="1" fontAlgn="auto" hangingPunct="1">
              <a:spcBef>
                <a:spcPts val="0"/>
              </a:spcBef>
              <a:spcAft>
                <a:spcPts val="225"/>
              </a:spcAft>
              <a:buClr>
                <a:prstClr val="black"/>
              </a:buClr>
              <a:buFont typeface="Arial" panose="020B0604020202020204" pitchFamily="34" charset="0"/>
              <a:buChar char="•"/>
              <a:defRPr/>
            </a:pPr>
            <a:endParaRPr lang="en-GB" sz="1125" spc="-30" dirty="0">
              <a:solidFill>
                <a:srgbClr val="000000"/>
              </a:solidFill>
              <a:latin typeface="Arial" panose="020B0604020202020204"/>
              <a:ea typeface="+mn-ea"/>
            </a:endParaRPr>
          </a:p>
          <a:p>
            <a:pPr marL="84535" indent="-84535" defTabSz="342900" eaLnBrk="1" fontAlgn="auto" hangingPunct="1">
              <a:spcBef>
                <a:spcPts val="0"/>
              </a:spcBef>
              <a:spcAft>
                <a:spcPts val="225"/>
              </a:spcAft>
              <a:buClr>
                <a:prstClr val="black"/>
              </a:buClr>
              <a:buFont typeface="Arial" panose="020B0604020202020204" pitchFamily="34" charset="0"/>
              <a:buChar char="•"/>
              <a:defRPr/>
            </a:pPr>
            <a:endParaRPr lang="en-GB" sz="1125" spc="-30" dirty="0">
              <a:solidFill>
                <a:srgbClr val="000000"/>
              </a:solidFill>
              <a:latin typeface="Arial" panose="020B0604020202020204"/>
              <a:ea typeface="+mn-ea"/>
            </a:endParaRPr>
          </a:p>
          <a:p>
            <a:pPr marL="84535" indent="-84535" defTabSz="342900" eaLnBrk="1" fontAlgn="auto" hangingPunct="1">
              <a:spcBef>
                <a:spcPts val="0"/>
              </a:spcBef>
              <a:spcAft>
                <a:spcPts val="225"/>
              </a:spcAft>
              <a:buClr>
                <a:prstClr val="black"/>
              </a:buClr>
              <a:buFont typeface="Arial" panose="020B0604020202020204" pitchFamily="34" charset="0"/>
              <a:buChar char="•"/>
              <a:defRPr/>
            </a:pPr>
            <a:r>
              <a:rPr lang="en-GB" sz="1125" spc="-30" dirty="0">
                <a:solidFill>
                  <a:srgbClr val="000000"/>
                </a:solidFill>
                <a:latin typeface="Arial" panose="020B0604020202020204"/>
                <a:ea typeface="+mn-ea"/>
              </a:rPr>
              <a:t>Hepatocytes are less responsive to insulin</a:t>
            </a:r>
          </a:p>
        </p:txBody>
      </p:sp>
      <p:sp>
        <p:nvSpPr>
          <p:cNvPr id="29" name="TextBox 28">
            <a:extLst>
              <a:ext uri="{FF2B5EF4-FFF2-40B4-BE49-F238E27FC236}">
                <a16:creationId xmlns:a16="http://schemas.microsoft.com/office/drawing/2014/main" id="{222FC291-FF16-81C4-84AC-45CCFAB0F386}"/>
              </a:ext>
            </a:extLst>
          </p:cNvPr>
          <p:cNvSpPr txBox="1"/>
          <p:nvPr/>
        </p:nvSpPr>
        <p:spPr>
          <a:xfrm>
            <a:off x="4827588" y="3578225"/>
            <a:ext cx="1776412" cy="1652588"/>
          </a:xfrm>
          <a:prstGeom prst="rect">
            <a:avLst/>
          </a:prstGeom>
          <a:noFill/>
        </p:spPr>
        <p:txBody>
          <a:bodyPr lIns="0" tIns="68580" rIns="0" bIns="68580">
            <a:spAutoFit/>
          </a:bodyPr>
          <a:lstStyle/>
          <a:p>
            <a:pPr marL="89152" indent="-89152" defTabSz="342900" eaLnBrk="1" fontAlgn="auto" hangingPunct="1">
              <a:spcBef>
                <a:spcPts val="0"/>
              </a:spcBef>
              <a:spcAft>
                <a:spcPts val="225"/>
              </a:spcAft>
              <a:buClr>
                <a:prstClr val="black"/>
              </a:buClr>
              <a:buFont typeface="Arial" charset="0"/>
              <a:buChar char="•"/>
              <a:defRPr/>
            </a:pPr>
            <a:r>
              <a:rPr lang="en-US" sz="1125" dirty="0">
                <a:solidFill>
                  <a:srgbClr val="000000"/>
                </a:solidFill>
                <a:latin typeface="Arial" panose="020B0604020202020204"/>
                <a:ea typeface="Gotham-Book" charset="0"/>
                <a:cs typeface="Gotham-Book" charset="0"/>
              </a:rPr>
              <a:t>Oxidative stress and ER stress</a:t>
            </a:r>
          </a:p>
          <a:p>
            <a:pPr marL="89152" indent="-89152" defTabSz="342900" eaLnBrk="1" fontAlgn="auto" hangingPunct="1">
              <a:spcBef>
                <a:spcPts val="0"/>
              </a:spcBef>
              <a:spcAft>
                <a:spcPts val="225"/>
              </a:spcAft>
              <a:buClr>
                <a:prstClr val="black"/>
              </a:buClr>
              <a:buFont typeface="Arial" charset="0"/>
              <a:buChar char="•"/>
              <a:defRPr/>
            </a:pPr>
            <a:r>
              <a:rPr lang="en-US" sz="1125" dirty="0">
                <a:solidFill>
                  <a:srgbClr val="000000"/>
                </a:solidFill>
                <a:latin typeface="Arial" panose="020B0604020202020204"/>
                <a:ea typeface="Gotham-Book" charset="0"/>
                <a:cs typeface="Gotham-Book" charset="0"/>
              </a:rPr>
              <a:t>Mitochondrial dysfunction</a:t>
            </a:r>
          </a:p>
          <a:p>
            <a:pPr marL="89152" indent="-89152" defTabSz="342900" eaLnBrk="1" fontAlgn="auto" hangingPunct="1">
              <a:spcBef>
                <a:spcPts val="0"/>
              </a:spcBef>
              <a:spcAft>
                <a:spcPts val="225"/>
              </a:spcAft>
              <a:buClr>
                <a:prstClr val="black"/>
              </a:buClr>
              <a:buFont typeface="Arial" charset="0"/>
              <a:buChar char="•"/>
              <a:defRPr/>
            </a:pPr>
            <a:r>
              <a:rPr lang="en-US" sz="1125" dirty="0">
                <a:solidFill>
                  <a:srgbClr val="000000"/>
                </a:solidFill>
                <a:latin typeface="Arial" panose="020B0604020202020204"/>
                <a:ea typeface="Gotham-Book" charset="0"/>
                <a:cs typeface="Gotham-Book" charset="0"/>
              </a:rPr>
              <a:t>Lipotoxicity (apoptosis)</a:t>
            </a:r>
          </a:p>
          <a:p>
            <a:pPr marL="89152" indent="-89152" defTabSz="342900" eaLnBrk="1" fontAlgn="auto" hangingPunct="1">
              <a:spcBef>
                <a:spcPts val="0"/>
              </a:spcBef>
              <a:spcAft>
                <a:spcPts val="225"/>
              </a:spcAft>
              <a:buClr>
                <a:prstClr val="black"/>
              </a:buClr>
              <a:buFont typeface="Arial" charset="0"/>
              <a:buChar char="•"/>
              <a:defRPr/>
            </a:pPr>
            <a:endParaRPr lang="en-GB" sz="1125" dirty="0">
              <a:solidFill>
                <a:srgbClr val="000000"/>
              </a:solidFill>
              <a:latin typeface="Arial" panose="020B0604020202020204"/>
              <a:ea typeface="Gotham-Book" charset="0"/>
              <a:cs typeface="Gotham-Book" charset="0"/>
            </a:endParaRPr>
          </a:p>
          <a:p>
            <a:pPr marL="89152" indent="-89152" defTabSz="342900" eaLnBrk="1" fontAlgn="auto" hangingPunct="1">
              <a:spcBef>
                <a:spcPts val="0"/>
              </a:spcBef>
              <a:spcAft>
                <a:spcPts val="225"/>
              </a:spcAft>
              <a:buClr>
                <a:prstClr val="black"/>
              </a:buClr>
              <a:buFont typeface="Arial" charset="0"/>
              <a:buChar char="•"/>
              <a:defRPr/>
            </a:pPr>
            <a:endParaRPr lang="en-US" sz="1125" dirty="0">
              <a:solidFill>
                <a:srgbClr val="000000"/>
              </a:solidFill>
              <a:latin typeface="Arial" panose="020B0604020202020204"/>
              <a:ea typeface="Gotham-Book" charset="0"/>
              <a:cs typeface="Gotham-Book" charset="0"/>
            </a:endParaRPr>
          </a:p>
          <a:p>
            <a:pPr marL="89152" indent="-89152" defTabSz="342900" eaLnBrk="1" fontAlgn="auto" hangingPunct="1">
              <a:spcBef>
                <a:spcPts val="0"/>
              </a:spcBef>
              <a:spcAft>
                <a:spcPts val="225"/>
              </a:spcAft>
              <a:buClr>
                <a:prstClr val="black"/>
              </a:buClr>
              <a:buFont typeface="Arial" charset="0"/>
              <a:buChar char="•"/>
              <a:defRPr/>
            </a:pPr>
            <a:r>
              <a:rPr lang="en-US" sz="1125" dirty="0">
                <a:solidFill>
                  <a:srgbClr val="000000"/>
                </a:solidFill>
                <a:latin typeface="Arial" panose="020B0604020202020204"/>
                <a:ea typeface="Gotham-Book" charset="0"/>
                <a:cs typeface="Gotham-Book" charset="0"/>
              </a:rPr>
              <a:t>Inflammation; h</a:t>
            </a:r>
            <a:r>
              <a:rPr lang="en-GB" sz="1125" dirty="0">
                <a:solidFill>
                  <a:srgbClr val="000000"/>
                </a:solidFill>
                <a:latin typeface="Arial" panose="020B0604020202020204"/>
                <a:ea typeface="Gotham-Book" charset="0"/>
                <a:cs typeface="Gotham-Book" charset="0"/>
              </a:rPr>
              <a:t>epatic apoptosis</a:t>
            </a:r>
            <a:endParaRPr lang="en-US" sz="1125" dirty="0">
              <a:solidFill>
                <a:srgbClr val="000000"/>
              </a:solidFill>
              <a:latin typeface="Arial" panose="020B0604020202020204"/>
              <a:ea typeface="Gotham-Book" charset="0"/>
              <a:cs typeface="Gotham-Book" charset="0"/>
            </a:endParaRPr>
          </a:p>
        </p:txBody>
      </p:sp>
      <p:sp>
        <p:nvSpPr>
          <p:cNvPr id="30" name="TextBox 29">
            <a:extLst>
              <a:ext uri="{FF2B5EF4-FFF2-40B4-BE49-F238E27FC236}">
                <a16:creationId xmlns:a16="http://schemas.microsoft.com/office/drawing/2014/main" id="{AF37FC1A-DCA3-273A-81C1-8B0D689FD619}"/>
              </a:ext>
            </a:extLst>
          </p:cNvPr>
          <p:cNvSpPr txBox="1"/>
          <p:nvPr/>
        </p:nvSpPr>
        <p:spPr>
          <a:xfrm>
            <a:off x="7026275" y="3578225"/>
            <a:ext cx="1778000" cy="658813"/>
          </a:xfrm>
          <a:prstGeom prst="rect">
            <a:avLst/>
          </a:prstGeom>
          <a:noFill/>
          <a:effectLst/>
        </p:spPr>
        <p:txBody>
          <a:bodyPr lIns="0" tIns="68580" rIns="0" bIns="68580">
            <a:spAutoFit/>
          </a:bodyPr>
          <a:lstStyle/>
          <a:p>
            <a:pPr marL="89152" indent="-89152" defTabSz="342900" eaLnBrk="1" fontAlgn="auto" hangingPunct="1">
              <a:spcBef>
                <a:spcPts val="0"/>
              </a:spcBef>
              <a:spcAft>
                <a:spcPts val="225"/>
              </a:spcAft>
              <a:buClr>
                <a:prstClr val="black"/>
              </a:buClr>
              <a:buFont typeface="Arial" charset="0"/>
              <a:buChar char="•"/>
              <a:defRPr/>
            </a:pPr>
            <a:r>
              <a:rPr lang="en-US" sz="1125" dirty="0">
                <a:solidFill>
                  <a:srgbClr val="000000"/>
                </a:solidFill>
                <a:latin typeface="Arial" panose="020B0604020202020204"/>
                <a:ea typeface="Gotham-Book" charset="0"/>
                <a:cs typeface="Gotham-Book" charset="0"/>
              </a:rPr>
              <a:t>Hepatic stellate cells lay down ECM deposits (fibrosis)</a:t>
            </a:r>
          </a:p>
        </p:txBody>
      </p:sp>
      <p:sp>
        <p:nvSpPr>
          <p:cNvPr id="31" name="TextBox 30">
            <a:extLst>
              <a:ext uri="{FF2B5EF4-FFF2-40B4-BE49-F238E27FC236}">
                <a16:creationId xmlns:a16="http://schemas.microsoft.com/office/drawing/2014/main" id="{C8EC09DE-BEA0-0EAA-315A-A358BE8D2D8E}"/>
              </a:ext>
            </a:extLst>
          </p:cNvPr>
          <p:cNvSpPr txBox="1"/>
          <p:nvPr/>
        </p:nvSpPr>
        <p:spPr>
          <a:xfrm>
            <a:off x="2644775" y="3578225"/>
            <a:ext cx="1782763" cy="1454150"/>
          </a:xfrm>
          <a:prstGeom prst="rect">
            <a:avLst/>
          </a:prstGeom>
          <a:noFill/>
        </p:spPr>
        <p:txBody>
          <a:bodyPr lIns="0" tIns="68580" rIns="0" bIns="68580">
            <a:spAutoFit/>
          </a:bodyPr>
          <a:lstStyle/>
          <a:p>
            <a:pPr marL="84535" indent="-84535" defTabSz="342900" eaLnBrk="1" fontAlgn="auto" hangingPunct="1">
              <a:spcBef>
                <a:spcPts val="0"/>
              </a:spcBef>
              <a:spcAft>
                <a:spcPts val="225"/>
              </a:spcAft>
              <a:buClr>
                <a:prstClr val="black"/>
              </a:buClr>
              <a:buFont typeface="Arial" panose="020B0604020202020204" pitchFamily="34" charset="0"/>
              <a:buChar char="•"/>
              <a:defRPr/>
            </a:pPr>
            <a:r>
              <a:rPr lang="en-GB" sz="1125" spc="-30" dirty="0">
                <a:solidFill>
                  <a:srgbClr val="000000"/>
                </a:solidFill>
                <a:latin typeface="Arial" panose="020B0604020202020204"/>
                <a:ea typeface="+mn-ea"/>
              </a:rPr>
              <a:t>Increased fat storage</a:t>
            </a:r>
          </a:p>
          <a:p>
            <a:pPr marL="84535" indent="-84535" defTabSz="342900" eaLnBrk="1" fontAlgn="auto" hangingPunct="1">
              <a:spcBef>
                <a:spcPts val="0"/>
              </a:spcBef>
              <a:spcAft>
                <a:spcPts val="225"/>
              </a:spcAft>
              <a:buClr>
                <a:prstClr val="black"/>
              </a:buClr>
              <a:buFont typeface="Arial" panose="020B0604020202020204" pitchFamily="34" charset="0"/>
              <a:buChar char="•"/>
              <a:defRPr/>
            </a:pPr>
            <a:r>
              <a:rPr lang="en-GB" sz="1125" spc="-30" dirty="0">
                <a:solidFill>
                  <a:srgbClr val="000000"/>
                </a:solidFill>
                <a:latin typeface="Arial" panose="020B0604020202020204"/>
                <a:ea typeface="+mn-ea"/>
              </a:rPr>
              <a:t>Decreased fatty acid oxidation, fat droplets form in cells</a:t>
            </a:r>
          </a:p>
          <a:p>
            <a:pPr marL="84535" indent="-84535" defTabSz="342900" eaLnBrk="1" fontAlgn="auto" hangingPunct="1">
              <a:spcBef>
                <a:spcPts val="0"/>
              </a:spcBef>
              <a:spcAft>
                <a:spcPts val="225"/>
              </a:spcAft>
              <a:buClr>
                <a:prstClr val="black"/>
              </a:buClr>
              <a:buFont typeface="Arial" panose="020B0604020202020204" pitchFamily="34" charset="0"/>
              <a:buChar char="•"/>
              <a:defRPr/>
            </a:pPr>
            <a:endParaRPr lang="en-GB" sz="1125" spc="-30" dirty="0">
              <a:solidFill>
                <a:srgbClr val="000000"/>
              </a:solidFill>
              <a:latin typeface="Arial" panose="020B0604020202020204"/>
              <a:ea typeface="+mn-ea"/>
            </a:endParaRPr>
          </a:p>
          <a:p>
            <a:pPr marL="84535" indent="-84535" defTabSz="342900" eaLnBrk="1" fontAlgn="auto" hangingPunct="1">
              <a:spcBef>
                <a:spcPts val="0"/>
              </a:spcBef>
              <a:spcAft>
                <a:spcPts val="225"/>
              </a:spcAft>
              <a:buClr>
                <a:prstClr val="black"/>
              </a:buClr>
              <a:buFont typeface="Arial" panose="020B0604020202020204" pitchFamily="34" charset="0"/>
              <a:buChar char="•"/>
              <a:defRPr/>
            </a:pPr>
            <a:endParaRPr lang="en-GB" sz="1125" spc="-30" dirty="0">
              <a:solidFill>
                <a:srgbClr val="000000"/>
              </a:solidFill>
              <a:latin typeface="Arial" panose="020B0604020202020204"/>
              <a:ea typeface="+mn-ea"/>
            </a:endParaRPr>
          </a:p>
          <a:p>
            <a:pPr marL="84535" indent="-84535" defTabSz="342900" eaLnBrk="1" fontAlgn="auto" hangingPunct="1">
              <a:spcBef>
                <a:spcPts val="0"/>
              </a:spcBef>
              <a:spcAft>
                <a:spcPts val="225"/>
              </a:spcAft>
              <a:buClr>
                <a:prstClr val="black"/>
              </a:buClr>
              <a:buFont typeface="Arial" panose="020B0604020202020204" pitchFamily="34" charset="0"/>
              <a:buChar char="•"/>
              <a:defRPr/>
            </a:pPr>
            <a:r>
              <a:rPr lang="en-GB" sz="1125" spc="-30" dirty="0">
                <a:solidFill>
                  <a:srgbClr val="000000"/>
                </a:solidFill>
                <a:latin typeface="Arial" panose="020B0604020202020204"/>
                <a:ea typeface="+mn-ea"/>
              </a:rPr>
              <a:t>Steatosis</a:t>
            </a:r>
            <a:endParaRPr lang="en-US" sz="1125" dirty="0">
              <a:solidFill>
                <a:srgbClr val="000000"/>
              </a:solidFill>
              <a:latin typeface="Arial" panose="020B0604020202020204"/>
              <a:ea typeface="+mn-ea"/>
            </a:endParaRPr>
          </a:p>
        </p:txBody>
      </p:sp>
      <p:pic>
        <p:nvPicPr>
          <p:cNvPr id="65547" name="Picture 37">
            <a:extLst>
              <a:ext uri="{FF2B5EF4-FFF2-40B4-BE49-F238E27FC236}">
                <a16:creationId xmlns:a16="http://schemas.microsoft.com/office/drawing/2014/main" id="{30CF8C20-9C46-8CB6-A418-CF0C461EA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2608263"/>
            <a:ext cx="1639887"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Picture 38">
            <a:extLst>
              <a:ext uri="{FF2B5EF4-FFF2-40B4-BE49-F238E27FC236}">
                <a16:creationId xmlns:a16="http://schemas.microsoft.com/office/drawing/2014/main" id="{5C3786D3-5DD2-A124-F4E3-A2BB4481F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2608263"/>
            <a:ext cx="1639887"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9" name="Picture 39">
            <a:extLst>
              <a:ext uri="{FF2B5EF4-FFF2-40B4-BE49-F238E27FC236}">
                <a16:creationId xmlns:a16="http://schemas.microsoft.com/office/drawing/2014/main" id="{7136ED6A-77A1-E681-2D7F-295DEEFF31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400" y="2608263"/>
            <a:ext cx="16383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0" name="Picture 40">
            <a:extLst>
              <a:ext uri="{FF2B5EF4-FFF2-40B4-BE49-F238E27FC236}">
                <a16:creationId xmlns:a16="http://schemas.microsoft.com/office/drawing/2014/main" id="{89E615C5-6E77-B82B-B475-E414683E36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6913" y="2608263"/>
            <a:ext cx="1614487"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Rounded Corners 15">
            <a:extLst>
              <a:ext uri="{FF2B5EF4-FFF2-40B4-BE49-F238E27FC236}">
                <a16:creationId xmlns:a16="http://schemas.microsoft.com/office/drawing/2014/main" id="{53285E91-0714-CE92-0EDC-1C933CBFC2CD}"/>
              </a:ext>
            </a:extLst>
          </p:cNvPr>
          <p:cNvSpPr/>
          <p:nvPr/>
        </p:nvSpPr>
        <p:spPr>
          <a:xfrm>
            <a:off x="463550" y="2025650"/>
            <a:ext cx="1660525" cy="341313"/>
          </a:xfrm>
          <a:prstGeom prst="roundRect">
            <a:avLst/>
          </a:prstGeom>
          <a:solidFill>
            <a:srgbClr val="BFBFBF"/>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r>
              <a:rPr lang="en-GB" sz="1200" b="1" dirty="0">
                <a:solidFill>
                  <a:prstClr val="black"/>
                </a:solidFill>
              </a:rPr>
              <a:t>NORMAL LIVER</a:t>
            </a:r>
            <a:endParaRPr lang="en-GB" sz="1200" b="1" baseline="30000" dirty="0">
              <a:solidFill>
                <a:prstClr val="black"/>
              </a:solidFill>
            </a:endParaRPr>
          </a:p>
        </p:txBody>
      </p:sp>
      <p:sp>
        <p:nvSpPr>
          <p:cNvPr id="45" name="Rectangle: Rounded Corners 15">
            <a:extLst>
              <a:ext uri="{FF2B5EF4-FFF2-40B4-BE49-F238E27FC236}">
                <a16:creationId xmlns:a16="http://schemas.microsoft.com/office/drawing/2014/main" id="{8ED7092C-63F6-1867-4DE8-5FD28A615D7C}"/>
              </a:ext>
            </a:extLst>
          </p:cNvPr>
          <p:cNvSpPr/>
          <p:nvPr/>
        </p:nvSpPr>
        <p:spPr>
          <a:xfrm>
            <a:off x="2663825" y="2025650"/>
            <a:ext cx="1660525" cy="341313"/>
          </a:xfrm>
          <a:prstGeom prst="roundRect">
            <a:avLst/>
          </a:prstGeom>
          <a:solidFill>
            <a:schemeClr val="accent3"/>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r>
              <a:rPr lang="en-GB" sz="1200" b="1" dirty="0">
                <a:solidFill>
                  <a:prstClr val="white"/>
                </a:solidFill>
              </a:rPr>
              <a:t>STEATOSIS</a:t>
            </a:r>
            <a:endParaRPr lang="en-GB" sz="1200" b="1" baseline="30000" dirty="0">
              <a:solidFill>
                <a:prstClr val="white"/>
              </a:solidFill>
            </a:endParaRPr>
          </a:p>
        </p:txBody>
      </p:sp>
      <p:sp>
        <p:nvSpPr>
          <p:cNvPr id="46" name="Rectangle: Rounded Corners 15">
            <a:extLst>
              <a:ext uri="{FF2B5EF4-FFF2-40B4-BE49-F238E27FC236}">
                <a16:creationId xmlns:a16="http://schemas.microsoft.com/office/drawing/2014/main" id="{F987F8EA-187C-5419-82FA-AD17594343D0}"/>
              </a:ext>
            </a:extLst>
          </p:cNvPr>
          <p:cNvSpPr/>
          <p:nvPr/>
        </p:nvSpPr>
        <p:spPr>
          <a:xfrm>
            <a:off x="4848225" y="2025650"/>
            <a:ext cx="1658938" cy="341313"/>
          </a:xfrm>
          <a:prstGeom prst="roundRect">
            <a:avLst/>
          </a:prstGeom>
          <a:solidFill>
            <a:schemeClr val="tx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r>
              <a:rPr lang="en-GB" sz="1200" b="1" dirty="0">
                <a:solidFill>
                  <a:prstClr val="white"/>
                </a:solidFill>
              </a:rPr>
              <a:t>NASH</a:t>
            </a:r>
            <a:endParaRPr lang="en-GB" sz="1200" b="1" baseline="30000" dirty="0">
              <a:solidFill>
                <a:prstClr val="white"/>
              </a:solidFill>
            </a:endParaRPr>
          </a:p>
        </p:txBody>
      </p:sp>
      <p:sp>
        <p:nvSpPr>
          <p:cNvPr id="47" name="Rectangle: Rounded Corners 15">
            <a:extLst>
              <a:ext uri="{FF2B5EF4-FFF2-40B4-BE49-F238E27FC236}">
                <a16:creationId xmlns:a16="http://schemas.microsoft.com/office/drawing/2014/main" id="{8135EDE2-F59C-0215-35AC-2E4C20FD0F4A}"/>
              </a:ext>
            </a:extLst>
          </p:cNvPr>
          <p:cNvSpPr/>
          <p:nvPr/>
        </p:nvSpPr>
        <p:spPr>
          <a:xfrm>
            <a:off x="7037388" y="2025650"/>
            <a:ext cx="1660525" cy="341313"/>
          </a:xfrm>
          <a:prstGeom prst="round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r>
              <a:rPr lang="en-GB" sz="1200" b="1" dirty="0">
                <a:solidFill>
                  <a:prstClr val="white"/>
                </a:solidFill>
              </a:rPr>
              <a:t>FIBROSIS</a:t>
            </a:r>
            <a:endParaRPr lang="en-GB" sz="1200" b="1" baseline="30000" dirty="0">
              <a:solidFill>
                <a:prstClr val="white"/>
              </a:solidFill>
            </a:endParaRPr>
          </a:p>
        </p:txBody>
      </p:sp>
      <p:cxnSp>
        <p:nvCxnSpPr>
          <p:cNvPr id="48" name="Straight Arrow Connector 47">
            <a:extLst>
              <a:ext uri="{FF2B5EF4-FFF2-40B4-BE49-F238E27FC236}">
                <a16:creationId xmlns:a16="http://schemas.microsoft.com/office/drawing/2014/main" id="{5763AB66-8AE7-407E-10F4-8D231A3D359C}"/>
              </a:ext>
            </a:extLst>
          </p:cNvPr>
          <p:cNvCxnSpPr>
            <a:cxnSpLocks/>
          </p:cNvCxnSpPr>
          <p:nvPr/>
        </p:nvCxnSpPr>
        <p:spPr>
          <a:xfrm rot="16200000" flipH="1">
            <a:off x="2413000" y="2019300"/>
            <a:ext cx="0" cy="342900"/>
          </a:xfrm>
          <a:prstGeom prst="straightConnector1">
            <a:avLst/>
          </a:prstGeom>
          <a:ln w="101600">
            <a:solidFill>
              <a:schemeClr val="tx2">
                <a:lumMod val="75000"/>
              </a:schemeClr>
            </a:solidFill>
            <a:headEnd type="none" w="med" len="med"/>
            <a:tailEnd type="triangle" w="med" len="sm"/>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D6D9C495-DAAA-92B1-71C7-91AFB1C2017F}"/>
              </a:ext>
            </a:extLst>
          </p:cNvPr>
          <p:cNvCxnSpPr>
            <a:cxnSpLocks/>
          </p:cNvCxnSpPr>
          <p:nvPr/>
        </p:nvCxnSpPr>
        <p:spPr>
          <a:xfrm rot="16200000" flipH="1">
            <a:off x="4600575" y="2019300"/>
            <a:ext cx="0" cy="342900"/>
          </a:xfrm>
          <a:prstGeom prst="straightConnector1">
            <a:avLst/>
          </a:prstGeom>
          <a:ln w="101600">
            <a:solidFill>
              <a:schemeClr val="tx2">
                <a:lumMod val="50000"/>
              </a:schemeClr>
            </a:solidFill>
            <a:headEnd type="none" w="med" len="med"/>
            <a:tailEnd type="triangle" w="med" len="sm"/>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BE584446-EFA8-4D1A-BB1F-5626455FCCF5}"/>
              </a:ext>
            </a:extLst>
          </p:cNvPr>
          <p:cNvCxnSpPr>
            <a:cxnSpLocks/>
          </p:cNvCxnSpPr>
          <p:nvPr/>
        </p:nvCxnSpPr>
        <p:spPr>
          <a:xfrm rot="16200000" flipH="1">
            <a:off x="6786563" y="2019300"/>
            <a:ext cx="0" cy="342900"/>
          </a:xfrm>
          <a:prstGeom prst="straightConnector1">
            <a:avLst/>
          </a:prstGeom>
          <a:ln w="101600">
            <a:solidFill>
              <a:schemeClr val="accent4">
                <a:lumMod val="50000"/>
              </a:schemeClr>
            </a:solidFill>
            <a:headEnd type="none" w="med" len="med"/>
            <a:tailEnd type="triangle" w="med" len="sm"/>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6ABD57BD-7C89-A4BC-5B3A-C45090CDD72A}"/>
              </a:ext>
            </a:extLst>
          </p:cNvPr>
          <p:cNvCxnSpPr>
            <a:cxnSpLocks/>
          </p:cNvCxnSpPr>
          <p:nvPr/>
        </p:nvCxnSpPr>
        <p:spPr>
          <a:xfrm flipH="1">
            <a:off x="1306513" y="4246563"/>
            <a:ext cx="0" cy="273050"/>
          </a:xfrm>
          <a:prstGeom prst="straightConnector1">
            <a:avLst/>
          </a:prstGeom>
          <a:ln w="76200">
            <a:headEnd type="none" w="med" len="med"/>
            <a:tailEnd type="triangle" w="med" len="sm"/>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C1E08457-7C25-7CAF-3E27-672F71DD2EAD}"/>
              </a:ext>
            </a:extLst>
          </p:cNvPr>
          <p:cNvCxnSpPr>
            <a:cxnSpLocks/>
          </p:cNvCxnSpPr>
          <p:nvPr/>
        </p:nvCxnSpPr>
        <p:spPr>
          <a:xfrm flipH="1">
            <a:off x="3524250" y="4468813"/>
            <a:ext cx="0" cy="273050"/>
          </a:xfrm>
          <a:prstGeom prst="straightConnector1">
            <a:avLst/>
          </a:prstGeom>
          <a:ln w="76200">
            <a:headEnd type="none" w="med" len="med"/>
            <a:tailEnd type="triangle" w="med" len="sm"/>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5EF541AA-024C-73BE-6257-3520A4C2F2B7}"/>
              </a:ext>
            </a:extLst>
          </p:cNvPr>
          <p:cNvCxnSpPr>
            <a:cxnSpLocks/>
          </p:cNvCxnSpPr>
          <p:nvPr/>
        </p:nvCxnSpPr>
        <p:spPr>
          <a:xfrm flipH="1">
            <a:off x="5651500" y="4491038"/>
            <a:ext cx="0" cy="274637"/>
          </a:xfrm>
          <a:prstGeom prst="straightConnector1">
            <a:avLst/>
          </a:prstGeom>
          <a:ln w="76200">
            <a:headEnd type="none" w="med" len="med"/>
            <a:tailEnd type="triangle" w="med" len="sm"/>
          </a:ln>
        </p:spPr>
        <p:style>
          <a:lnRef idx="1">
            <a:schemeClr val="dk1"/>
          </a:lnRef>
          <a:fillRef idx="0">
            <a:schemeClr val="dk1"/>
          </a:fillRef>
          <a:effectRef idx="0">
            <a:schemeClr val="dk1"/>
          </a:effectRef>
          <a:fontRef idx="minor">
            <a:schemeClr val="tx1"/>
          </a:fontRef>
        </p:style>
      </p:cxnSp>
      <p:grpSp>
        <p:nvGrpSpPr>
          <p:cNvPr id="65561" name="Group 11">
            <a:extLst>
              <a:ext uri="{FF2B5EF4-FFF2-40B4-BE49-F238E27FC236}">
                <a16:creationId xmlns:a16="http://schemas.microsoft.com/office/drawing/2014/main" id="{A0DAEBF5-EB11-5575-EB40-FED431B5C96E}"/>
              </a:ext>
            </a:extLst>
          </p:cNvPr>
          <p:cNvGrpSpPr>
            <a:grpSpLocks/>
          </p:cNvGrpSpPr>
          <p:nvPr/>
        </p:nvGrpSpPr>
        <p:grpSpPr bwMode="auto">
          <a:xfrm>
            <a:off x="1889125" y="3740150"/>
            <a:ext cx="711200" cy="949325"/>
            <a:chOff x="2531717" y="3951055"/>
            <a:chExt cx="949443" cy="1210614"/>
          </a:xfrm>
        </p:grpSpPr>
        <p:cxnSp>
          <p:nvCxnSpPr>
            <p:cNvPr id="59" name="Straight Arrow Connector 58">
              <a:extLst>
                <a:ext uri="{FF2B5EF4-FFF2-40B4-BE49-F238E27FC236}">
                  <a16:creationId xmlns:a16="http://schemas.microsoft.com/office/drawing/2014/main" id="{07363A69-6A98-BDAA-CE47-D95A24089C15}"/>
                </a:ext>
              </a:extLst>
            </p:cNvPr>
            <p:cNvCxnSpPr>
              <a:cxnSpLocks/>
            </p:cNvCxnSpPr>
            <p:nvPr/>
          </p:nvCxnSpPr>
          <p:spPr>
            <a:xfrm flipH="1">
              <a:off x="2531717" y="5161669"/>
              <a:ext cx="640026" cy="0"/>
            </a:xfrm>
            <a:prstGeom prst="straightConnector1">
              <a:avLst/>
            </a:prstGeom>
            <a:ln w="31750">
              <a:headEnd type="none" w="med" len="med"/>
              <a:tailEnd type="triangle" w="lg" len="sm"/>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199EB4B1-D065-104C-65CD-088F66C288A3}"/>
                </a:ext>
              </a:extLst>
            </p:cNvPr>
            <p:cNvCxnSpPr>
              <a:cxnSpLocks/>
            </p:cNvCxnSpPr>
            <p:nvPr/>
          </p:nvCxnSpPr>
          <p:spPr>
            <a:xfrm>
              <a:off x="3171743" y="3951055"/>
              <a:ext cx="309417" cy="0"/>
            </a:xfrm>
            <a:prstGeom prst="straightConnector1">
              <a:avLst/>
            </a:prstGeom>
            <a:ln w="31750">
              <a:headEnd type="none" w="med" len="med"/>
              <a:tailEnd type="triangle" w="lg" len="sm"/>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159A2BC4-6B7A-D051-48D4-2965A669150C}"/>
                </a:ext>
              </a:extLst>
            </p:cNvPr>
            <p:cNvCxnSpPr>
              <a:cxnSpLocks/>
            </p:cNvCxnSpPr>
            <p:nvPr/>
          </p:nvCxnSpPr>
          <p:spPr>
            <a:xfrm flipV="1">
              <a:off x="3171743" y="3951055"/>
              <a:ext cx="0" cy="1206565"/>
            </a:xfrm>
            <a:prstGeom prst="straightConnector1">
              <a:avLst/>
            </a:prstGeom>
            <a:ln w="31750" cap="sq">
              <a:headEnd type="none" w="med" len="med"/>
              <a:tailEnd type="none" w="med" len="sm"/>
            </a:ln>
          </p:spPr>
          <p:style>
            <a:lnRef idx="1">
              <a:schemeClr val="dk1"/>
            </a:lnRef>
            <a:fillRef idx="0">
              <a:schemeClr val="dk1"/>
            </a:fillRef>
            <a:effectRef idx="0">
              <a:schemeClr val="dk1"/>
            </a:effectRef>
            <a:fontRef idx="minor">
              <a:schemeClr val="tx1"/>
            </a:fontRef>
          </p:style>
        </p:cxnSp>
      </p:grpSp>
      <p:sp>
        <p:nvSpPr>
          <p:cNvPr id="3" name="Oval 2">
            <a:extLst>
              <a:ext uri="{FF2B5EF4-FFF2-40B4-BE49-F238E27FC236}">
                <a16:creationId xmlns:a16="http://schemas.microsoft.com/office/drawing/2014/main" id="{5AA551A4-D3EC-3718-9DE2-BE47BCB5973B}"/>
              </a:ext>
            </a:extLst>
          </p:cNvPr>
          <p:cNvSpPr/>
          <p:nvPr/>
        </p:nvSpPr>
        <p:spPr>
          <a:xfrm>
            <a:off x="1692275" y="2882900"/>
            <a:ext cx="392113" cy="3921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685800" eaLnBrk="1" fontAlgn="auto" hangingPunct="1">
              <a:spcBef>
                <a:spcPts val="0"/>
              </a:spcBef>
              <a:spcAft>
                <a:spcPts val="0"/>
              </a:spcAft>
              <a:defRPr/>
            </a:pPr>
            <a:r>
              <a:rPr lang="en-US" sz="1200" dirty="0">
                <a:solidFill>
                  <a:prstClr val="white"/>
                </a:solidFill>
              </a:rPr>
              <a:t>FFA</a:t>
            </a:r>
          </a:p>
        </p:txBody>
      </p:sp>
      <p:sp>
        <p:nvSpPr>
          <p:cNvPr id="7" name="Text Placeholder 6">
            <a:extLst>
              <a:ext uri="{FF2B5EF4-FFF2-40B4-BE49-F238E27FC236}">
                <a16:creationId xmlns:a16="http://schemas.microsoft.com/office/drawing/2014/main" id="{5F9517A4-8D21-F333-A64D-943773058E54}"/>
              </a:ext>
            </a:extLst>
          </p:cNvPr>
          <p:cNvSpPr>
            <a:spLocks noGrp="1"/>
          </p:cNvSpPr>
          <p:nvPr>
            <p:ph type="body" sz="quarter" idx="13"/>
          </p:nvPr>
        </p:nvSpPr>
        <p:spPr>
          <a:xfrm>
            <a:off x="309563" y="5432425"/>
            <a:ext cx="7961312" cy="423863"/>
          </a:xfrm>
        </p:spPr>
        <p:txBody>
          <a:bodyPr>
            <a:normAutofit lnSpcReduction="10000"/>
          </a:bodyPr>
          <a:lstStyle/>
          <a:p>
            <a:pPr>
              <a:lnSpc>
                <a:spcPct val="120000"/>
              </a:lnSpc>
              <a:spcBef>
                <a:spcPts val="0"/>
              </a:spcBef>
              <a:defRPr/>
            </a:pPr>
            <a:r>
              <a:rPr lang="en-US" dirty="0"/>
              <a:t>ECM, extracellular matrix; ER, endoplasmic reticulum; FFA, free fatty acid </a:t>
            </a:r>
          </a:p>
          <a:p>
            <a:pPr>
              <a:lnSpc>
                <a:spcPct val="120000"/>
              </a:lnSpc>
              <a:spcBef>
                <a:spcPts val="0"/>
              </a:spcBef>
              <a:defRPr/>
            </a:pPr>
            <a:r>
              <a:rPr lang="en-US" dirty="0"/>
              <a:t>1. Schuppan D, Schattenberg JM. </a:t>
            </a:r>
            <a:r>
              <a:rPr lang="en-US" i="1" dirty="0"/>
              <a:t>J Gastroenterol Hepatol</a:t>
            </a:r>
            <a:r>
              <a:rPr lang="en-US" dirty="0"/>
              <a:t> 2013;28(Suppl 1):68–76; 2. Cusi K. </a:t>
            </a:r>
            <a:r>
              <a:rPr lang="en-US" i="1" dirty="0"/>
              <a:t>Gastroenterology</a:t>
            </a:r>
            <a:r>
              <a:rPr lang="en-US" dirty="0"/>
              <a:t> 2012;142(4):711–725.e6; 3. Machado MV, Diehl AM. </a:t>
            </a:r>
            <a:r>
              <a:rPr lang="en-US" i="1" dirty="0"/>
              <a:t>Gastroenterology</a:t>
            </a:r>
            <a:r>
              <a:rPr lang="en-US" dirty="0"/>
              <a:t> 2016;150(8):1769–1777; 4. Ramos-Lopez O, et al. </a:t>
            </a:r>
            <a:r>
              <a:rPr lang="en-US" i="1" dirty="0"/>
              <a:t>World J Gastroenterol</a:t>
            </a:r>
            <a:r>
              <a:rPr lang="en-US" dirty="0"/>
              <a:t> 2015;21(41):11552–11566.</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A6B20662-F0CE-D0EA-6CFF-481B47EBC50A}"/>
              </a:ext>
            </a:extLst>
          </p:cNvPr>
          <p:cNvSpPr>
            <a:spLocks noGrp="1"/>
          </p:cNvSpPr>
          <p:nvPr>
            <p:ph type="title"/>
          </p:nvPr>
        </p:nvSpPr>
        <p:spPr/>
        <p:txBody>
          <a:bodyPr/>
          <a:lstStyle/>
          <a:p>
            <a:r>
              <a:rPr lang="en-US" altLang="en-US">
                <a:ea typeface="Baekmuk Gulim"/>
                <a:cs typeface="Baekmuk Gulim"/>
              </a:rPr>
              <a:t>Natural history of NAFLD over 8–13 years</a:t>
            </a:r>
            <a:endParaRPr lang="en-GB" altLang="en-US">
              <a:ea typeface="ＭＳ Ｐゴシック" panose="020B0600070205080204" pitchFamily="34" charset="-128"/>
            </a:endParaRPr>
          </a:p>
        </p:txBody>
      </p:sp>
      <p:sp>
        <p:nvSpPr>
          <p:cNvPr id="3" name="Text Placeholder 2">
            <a:extLst>
              <a:ext uri="{FF2B5EF4-FFF2-40B4-BE49-F238E27FC236}">
                <a16:creationId xmlns:a16="http://schemas.microsoft.com/office/drawing/2014/main" id="{C3E2FC3F-ADAB-35E7-F063-321AA6CDBDA6}"/>
              </a:ext>
            </a:extLst>
          </p:cNvPr>
          <p:cNvSpPr>
            <a:spLocks noGrp="1"/>
          </p:cNvSpPr>
          <p:nvPr>
            <p:ph type="body" sz="quarter" idx="10"/>
          </p:nvPr>
        </p:nvSpPr>
        <p:spPr>
          <a:xfrm>
            <a:off x="4763" y="6480175"/>
            <a:ext cx="7519987" cy="376238"/>
          </a:xfrm>
        </p:spPr>
        <p:txBody>
          <a:bodyPr/>
          <a:lstStyle/>
          <a:p>
            <a:pPr>
              <a:defRPr/>
            </a:pPr>
            <a:r>
              <a:rPr lang="en-US" altLang="en-US"/>
              <a:t>de </a:t>
            </a:r>
            <a:r>
              <a:rPr lang="en-US" altLang="en-US" err="1"/>
              <a:t>Alwis</a:t>
            </a:r>
            <a:r>
              <a:rPr lang="en-US" altLang="en-US"/>
              <a:t> NMW, Day CP. J </a:t>
            </a:r>
            <a:r>
              <a:rPr lang="en-US" altLang="en-US" err="1"/>
              <a:t>Hepatol</a:t>
            </a:r>
            <a:r>
              <a:rPr lang="en-US" altLang="en-US"/>
              <a:t> 2008;48:S104–12</a:t>
            </a:r>
          </a:p>
          <a:p>
            <a:pPr>
              <a:defRPr/>
            </a:pPr>
            <a:r>
              <a:rPr lang="en-US" altLang="en-US"/>
              <a:t>Copyright © 2008 European Association for the Study of the Liver </a:t>
            </a:r>
            <a:r>
              <a:rPr lang="en-US" altLang="en-US">
                <a:hlinkClick r:id="rId3"/>
              </a:rPr>
              <a:t>Terms and Conditions</a:t>
            </a:r>
            <a:endParaRPr lang="en-GB"/>
          </a:p>
        </p:txBody>
      </p:sp>
      <p:grpSp>
        <p:nvGrpSpPr>
          <p:cNvPr id="67587" name="Group 3">
            <a:extLst>
              <a:ext uri="{FF2B5EF4-FFF2-40B4-BE49-F238E27FC236}">
                <a16:creationId xmlns:a16="http://schemas.microsoft.com/office/drawing/2014/main" id="{444B8EBB-179A-1151-E46C-9F9F9A195756}"/>
              </a:ext>
            </a:extLst>
          </p:cNvPr>
          <p:cNvGrpSpPr>
            <a:grpSpLocks/>
          </p:cNvGrpSpPr>
          <p:nvPr/>
        </p:nvGrpSpPr>
        <p:grpSpPr bwMode="auto">
          <a:xfrm>
            <a:off x="1830388" y="1754188"/>
            <a:ext cx="5270500" cy="4002087"/>
            <a:chOff x="917522" y="1194863"/>
            <a:chExt cx="7026868" cy="5337425"/>
          </a:xfrm>
        </p:grpSpPr>
        <p:grpSp>
          <p:nvGrpSpPr>
            <p:cNvPr id="67589" name="Group 4">
              <a:extLst>
                <a:ext uri="{FF2B5EF4-FFF2-40B4-BE49-F238E27FC236}">
                  <a16:creationId xmlns:a16="http://schemas.microsoft.com/office/drawing/2014/main" id="{687C542F-58D8-28AF-5EC7-3B89C63F4311}"/>
                </a:ext>
              </a:extLst>
            </p:cNvPr>
            <p:cNvGrpSpPr>
              <a:grpSpLocks/>
            </p:cNvGrpSpPr>
            <p:nvPr/>
          </p:nvGrpSpPr>
          <p:grpSpPr bwMode="auto">
            <a:xfrm>
              <a:off x="917522" y="1194863"/>
              <a:ext cx="1825742" cy="1399336"/>
              <a:chOff x="1259632" y="1124744"/>
              <a:chExt cx="1825742" cy="1399336"/>
            </a:xfrm>
          </p:grpSpPr>
          <p:sp>
            <p:nvSpPr>
              <p:cNvPr id="9" name="Freeform 8">
                <a:extLst>
                  <a:ext uri="{FF2B5EF4-FFF2-40B4-BE49-F238E27FC236}">
                    <a16:creationId xmlns:a16="http://schemas.microsoft.com/office/drawing/2014/main" id="{B8C98A02-7A10-28D0-3E66-E9210D9129F3}"/>
                  </a:ext>
                </a:extLst>
              </p:cNvPr>
              <p:cNvSpPr/>
              <p:nvPr/>
            </p:nvSpPr>
            <p:spPr>
              <a:xfrm>
                <a:off x="1259632" y="1124744"/>
                <a:ext cx="1826562" cy="1399459"/>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67626" name="TextBox 9">
                <a:extLst>
                  <a:ext uri="{FF2B5EF4-FFF2-40B4-BE49-F238E27FC236}">
                    <a16:creationId xmlns:a16="http://schemas.microsoft.com/office/drawing/2014/main" id="{F6F74182-4170-8560-ABF8-A27705FE4F4D}"/>
                  </a:ext>
                </a:extLst>
              </p:cNvPr>
              <p:cNvSpPr txBox="1">
                <a:spLocks noChangeArrowheads="1"/>
              </p:cNvSpPr>
              <p:nvPr/>
            </p:nvSpPr>
            <p:spPr bwMode="auto">
              <a:xfrm>
                <a:off x="1475656" y="1485859"/>
                <a:ext cx="934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rPr>
                  <a:t>Steatosis</a:t>
                </a:r>
              </a:p>
            </p:txBody>
          </p:sp>
        </p:grpSp>
        <p:grpSp>
          <p:nvGrpSpPr>
            <p:cNvPr id="67590" name="Group 14">
              <a:extLst>
                <a:ext uri="{FF2B5EF4-FFF2-40B4-BE49-F238E27FC236}">
                  <a16:creationId xmlns:a16="http://schemas.microsoft.com/office/drawing/2014/main" id="{FBCC45CF-D8E7-CD8A-7CE4-3D9025B5E6FF}"/>
                </a:ext>
              </a:extLst>
            </p:cNvPr>
            <p:cNvGrpSpPr>
              <a:grpSpLocks/>
            </p:cNvGrpSpPr>
            <p:nvPr/>
          </p:nvGrpSpPr>
          <p:grpSpPr bwMode="auto">
            <a:xfrm>
              <a:off x="2908647" y="1864256"/>
              <a:ext cx="1825742" cy="1399336"/>
              <a:chOff x="6971497" y="1580050"/>
              <a:chExt cx="1825742" cy="1399336"/>
            </a:xfrm>
          </p:grpSpPr>
          <p:sp>
            <p:nvSpPr>
              <p:cNvPr id="13" name="Freeform 12">
                <a:extLst>
                  <a:ext uri="{FF2B5EF4-FFF2-40B4-BE49-F238E27FC236}">
                    <a16:creationId xmlns:a16="http://schemas.microsoft.com/office/drawing/2014/main" id="{23F9A375-568C-2055-C6DA-7C81CF713664}"/>
                  </a:ext>
                </a:extLst>
              </p:cNvPr>
              <p:cNvSpPr/>
              <p:nvPr/>
            </p:nvSpPr>
            <p:spPr>
              <a:xfrm>
                <a:off x="6972022" y="1579687"/>
                <a:ext cx="1824446" cy="1399459"/>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67624" name="TextBox 13">
                <a:extLst>
                  <a:ext uri="{FF2B5EF4-FFF2-40B4-BE49-F238E27FC236}">
                    <a16:creationId xmlns:a16="http://schemas.microsoft.com/office/drawing/2014/main" id="{FA7C1DE5-A1E4-3E6E-F1FA-FE7776F8A166}"/>
                  </a:ext>
                </a:extLst>
              </p:cNvPr>
              <p:cNvSpPr txBox="1">
                <a:spLocks noChangeArrowheads="1"/>
              </p:cNvSpPr>
              <p:nvPr/>
            </p:nvSpPr>
            <p:spPr bwMode="auto">
              <a:xfrm>
                <a:off x="7188480" y="1707427"/>
                <a:ext cx="962229"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rPr>
                  <a:t>NASH </a:t>
                </a:r>
                <a:r>
                  <a:rPr lang="en-GB" altLang="en-US" sz="1200">
                    <a:latin typeface="Garamond" panose="02020404030301010803" pitchFamily="18" charset="0"/>
                    <a:sym typeface="Symbol" pitchFamily="2" charset="2"/>
                  </a:rPr>
                  <a:t></a:t>
                </a:r>
              </a:p>
              <a:p>
                <a:pPr>
                  <a:spcBef>
                    <a:spcPct val="0"/>
                  </a:spcBef>
                  <a:buSzTx/>
                  <a:buFontTx/>
                  <a:buNone/>
                </a:pPr>
                <a:r>
                  <a:rPr lang="en-GB" altLang="en-US" sz="1200">
                    <a:latin typeface="Garamond" panose="02020404030301010803" pitchFamily="18" charset="0"/>
                    <a:sym typeface="Symbol" pitchFamily="2" charset="2"/>
                  </a:rPr>
                  <a:t>F1F2</a:t>
                </a:r>
              </a:p>
              <a:p>
                <a:pPr>
                  <a:spcBef>
                    <a:spcPct val="0"/>
                  </a:spcBef>
                  <a:buSzTx/>
                  <a:buFontTx/>
                  <a:buNone/>
                </a:pPr>
                <a:r>
                  <a:rPr lang="en-GB" altLang="en-US" sz="1200">
                    <a:latin typeface="Garamond" panose="02020404030301010803" pitchFamily="18" charset="0"/>
                    <a:sym typeface="Symbol" pitchFamily="2" charset="2"/>
                  </a:rPr>
                  <a:t>fibrosis</a:t>
                </a:r>
                <a:endParaRPr lang="en-GB" altLang="en-US" sz="1200">
                  <a:latin typeface="Garamond" panose="02020404030301010803" pitchFamily="18" charset="0"/>
                </a:endParaRPr>
              </a:p>
            </p:txBody>
          </p:sp>
        </p:grpSp>
        <p:grpSp>
          <p:nvGrpSpPr>
            <p:cNvPr id="67591" name="Group 15">
              <a:extLst>
                <a:ext uri="{FF2B5EF4-FFF2-40B4-BE49-F238E27FC236}">
                  <a16:creationId xmlns:a16="http://schemas.microsoft.com/office/drawing/2014/main" id="{3A167E22-C951-DC8B-8CDF-07B7023FACCE}"/>
                </a:ext>
              </a:extLst>
            </p:cNvPr>
            <p:cNvGrpSpPr>
              <a:grpSpLocks/>
            </p:cNvGrpSpPr>
            <p:nvPr/>
          </p:nvGrpSpPr>
          <p:grpSpPr bwMode="auto">
            <a:xfrm>
              <a:off x="3493435" y="5132952"/>
              <a:ext cx="1825742" cy="1399336"/>
              <a:chOff x="6971497" y="1580050"/>
              <a:chExt cx="1825742" cy="1399336"/>
            </a:xfrm>
          </p:grpSpPr>
          <p:sp>
            <p:nvSpPr>
              <p:cNvPr id="17" name="Freeform 16">
                <a:extLst>
                  <a:ext uri="{FF2B5EF4-FFF2-40B4-BE49-F238E27FC236}">
                    <a16:creationId xmlns:a16="http://schemas.microsoft.com/office/drawing/2014/main" id="{24463E71-B470-846F-1EC8-315769D4CAFC}"/>
                  </a:ext>
                </a:extLst>
              </p:cNvPr>
              <p:cNvSpPr/>
              <p:nvPr/>
            </p:nvSpPr>
            <p:spPr>
              <a:xfrm>
                <a:off x="6971396" y="1579927"/>
                <a:ext cx="1826563" cy="1399459"/>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67622" name="TextBox 17">
                <a:extLst>
                  <a:ext uri="{FF2B5EF4-FFF2-40B4-BE49-F238E27FC236}">
                    <a16:creationId xmlns:a16="http://schemas.microsoft.com/office/drawing/2014/main" id="{317C576A-5D89-9D4E-5014-F70B10184D62}"/>
                  </a:ext>
                </a:extLst>
              </p:cNvPr>
              <p:cNvSpPr txBox="1">
                <a:spLocks noChangeArrowheads="1"/>
              </p:cNvSpPr>
              <p:nvPr/>
            </p:nvSpPr>
            <p:spPr bwMode="auto">
              <a:xfrm>
                <a:off x="7316762" y="1941165"/>
                <a:ext cx="663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rPr>
                  <a:t>HCC</a:t>
                </a:r>
              </a:p>
            </p:txBody>
          </p:sp>
        </p:grpSp>
        <p:grpSp>
          <p:nvGrpSpPr>
            <p:cNvPr id="67592" name="Group 6">
              <a:extLst>
                <a:ext uri="{FF2B5EF4-FFF2-40B4-BE49-F238E27FC236}">
                  <a16:creationId xmlns:a16="http://schemas.microsoft.com/office/drawing/2014/main" id="{F78086B1-0CA4-F1F9-D1A5-DDC19083C3D9}"/>
                </a:ext>
              </a:extLst>
            </p:cNvPr>
            <p:cNvGrpSpPr>
              <a:grpSpLocks/>
            </p:cNvGrpSpPr>
            <p:nvPr/>
          </p:nvGrpSpPr>
          <p:grpSpPr bwMode="auto">
            <a:xfrm>
              <a:off x="917522" y="3802606"/>
              <a:ext cx="1825742" cy="1399336"/>
              <a:chOff x="1026013" y="4888968"/>
              <a:chExt cx="1825742" cy="1399336"/>
            </a:xfrm>
          </p:grpSpPr>
          <p:sp>
            <p:nvSpPr>
              <p:cNvPr id="19" name="Freeform 18">
                <a:extLst>
                  <a:ext uri="{FF2B5EF4-FFF2-40B4-BE49-F238E27FC236}">
                    <a16:creationId xmlns:a16="http://schemas.microsoft.com/office/drawing/2014/main" id="{007F6DB0-D5BA-663F-1CAA-A8DF615A6C2C}"/>
                  </a:ext>
                </a:extLst>
              </p:cNvPr>
              <p:cNvSpPr/>
              <p:nvPr/>
            </p:nvSpPr>
            <p:spPr>
              <a:xfrm>
                <a:off x="1026013" y="4889597"/>
                <a:ext cx="1826562" cy="1399459"/>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67620" name="TextBox 19">
                <a:extLst>
                  <a:ext uri="{FF2B5EF4-FFF2-40B4-BE49-F238E27FC236}">
                    <a16:creationId xmlns:a16="http://schemas.microsoft.com/office/drawing/2014/main" id="{B4AB2268-4A34-FF65-99B2-951CD5B32380}"/>
                  </a:ext>
                </a:extLst>
              </p:cNvPr>
              <p:cNvSpPr txBox="1">
                <a:spLocks noChangeArrowheads="1"/>
              </p:cNvSpPr>
              <p:nvPr/>
            </p:nvSpPr>
            <p:spPr bwMode="auto">
              <a:xfrm>
                <a:off x="1300913" y="5117133"/>
                <a:ext cx="84040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rPr>
                  <a:t>Death/</a:t>
                </a:r>
              </a:p>
              <a:p>
                <a:pPr>
                  <a:spcBef>
                    <a:spcPct val="0"/>
                  </a:spcBef>
                  <a:buSzTx/>
                  <a:buFontTx/>
                  <a:buNone/>
                </a:pPr>
                <a:r>
                  <a:rPr lang="en-GB" altLang="en-US" sz="1200">
                    <a:latin typeface="Garamond" panose="02020404030301010803" pitchFamily="18" charset="0"/>
                  </a:rPr>
                  <a:t>LTx</a:t>
                </a:r>
              </a:p>
            </p:txBody>
          </p:sp>
        </p:grpSp>
        <p:grpSp>
          <p:nvGrpSpPr>
            <p:cNvPr id="67593" name="Group 21">
              <a:extLst>
                <a:ext uri="{FF2B5EF4-FFF2-40B4-BE49-F238E27FC236}">
                  <a16:creationId xmlns:a16="http://schemas.microsoft.com/office/drawing/2014/main" id="{3D25D821-CA6C-E8BF-A008-371EC7F38740}"/>
                </a:ext>
              </a:extLst>
            </p:cNvPr>
            <p:cNvGrpSpPr>
              <a:grpSpLocks/>
            </p:cNvGrpSpPr>
            <p:nvPr/>
          </p:nvGrpSpPr>
          <p:grpSpPr bwMode="auto">
            <a:xfrm>
              <a:off x="6118648" y="3909899"/>
              <a:ext cx="1825742" cy="1399336"/>
              <a:chOff x="6971497" y="1580050"/>
              <a:chExt cx="1825742" cy="1399336"/>
            </a:xfrm>
          </p:grpSpPr>
          <p:sp>
            <p:nvSpPr>
              <p:cNvPr id="23" name="Freeform 22">
                <a:extLst>
                  <a:ext uri="{FF2B5EF4-FFF2-40B4-BE49-F238E27FC236}">
                    <a16:creationId xmlns:a16="http://schemas.microsoft.com/office/drawing/2014/main" id="{BC5B0174-A182-F868-D891-D66C2E1D3A94}"/>
                  </a:ext>
                </a:extLst>
              </p:cNvPr>
              <p:cNvSpPr/>
              <p:nvPr/>
            </p:nvSpPr>
            <p:spPr>
              <a:xfrm>
                <a:off x="6970676" y="1579246"/>
                <a:ext cx="1826563" cy="1399459"/>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67618" name="TextBox 23">
                <a:extLst>
                  <a:ext uri="{FF2B5EF4-FFF2-40B4-BE49-F238E27FC236}">
                    <a16:creationId xmlns:a16="http://schemas.microsoft.com/office/drawing/2014/main" id="{96A484E4-DF3E-478A-1EAE-B064CD2C9DD6}"/>
                  </a:ext>
                </a:extLst>
              </p:cNvPr>
              <p:cNvSpPr txBox="1">
                <a:spLocks noChangeArrowheads="1"/>
              </p:cNvSpPr>
              <p:nvPr/>
            </p:nvSpPr>
            <p:spPr bwMode="auto">
              <a:xfrm>
                <a:off x="7233180" y="1887890"/>
                <a:ext cx="971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rPr>
                  <a:t>Cirrhosis</a:t>
                </a:r>
              </a:p>
            </p:txBody>
          </p:sp>
        </p:grpSp>
        <p:grpSp>
          <p:nvGrpSpPr>
            <p:cNvPr id="67594" name="Group 24">
              <a:extLst>
                <a:ext uri="{FF2B5EF4-FFF2-40B4-BE49-F238E27FC236}">
                  <a16:creationId xmlns:a16="http://schemas.microsoft.com/office/drawing/2014/main" id="{DA2B6B5C-9DB2-A506-6233-33FEDF79A5DA}"/>
                </a:ext>
              </a:extLst>
            </p:cNvPr>
            <p:cNvGrpSpPr>
              <a:grpSpLocks/>
            </p:cNvGrpSpPr>
            <p:nvPr/>
          </p:nvGrpSpPr>
          <p:grpSpPr bwMode="auto">
            <a:xfrm>
              <a:off x="4513763" y="2844232"/>
              <a:ext cx="1825742" cy="1399336"/>
              <a:chOff x="6971497" y="1580050"/>
              <a:chExt cx="1825742" cy="1399336"/>
            </a:xfrm>
          </p:grpSpPr>
          <p:sp>
            <p:nvSpPr>
              <p:cNvPr id="26" name="Freeform 25">
                <a:extLst>
                  <a:ext uri="{FF2B5EF4-FFF2-40B4-BE49-F238E27FC236}">
                    <a16:creationId xmlns:a16="http://schemas.microsoft.com/office/drawing/2014/main" id="{EC9F4EEF-F38D-8197-FB54-B7253E64CBCA}"/>
                  </a:ext>
                </a:extLst>
              </p:cNvPr>
              <p:cNvSpPr/>
              <p:nvPr/>
            </p:nvSpPr>
            <p:spPr>
              <a:xfrm>
                <a:off x="6971234" y="1579969"/>
                <a:ext cx="1826563" cy="1399460"/>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67616" name="TextBox 26">
                <a:extLst>
                  <a:ext uri="{FF2B5EF4-FFF2-40B4-BE49-F238E27FC236}">
                    <a16:creationId xmlns:a16="http://schemas.microsoft.com/office/drawing/2014/main" id="{7E00D4D0-D0E7-D825-3477-83A3851E2804}"/>
                  </a:ext>
                </a:extLst>
              </p:cNvPr>
              <p:cNvSpPr txBox="1">
                <a:spLocks noChangeArrowheads="1"/>
              </p:cNvSpPr>
              <p:nvPr/>
            </p:nvSpPr>
            <p:spPr bwMode="auto">
              <a:xfrm>
                <a:off x="7188480" y="1707427"/>
                <a:ext cx="1041653"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rPr>
                  <a:t>Advanced</a:t>
                </a:r>
                <a:endParaRPr lang="en-GB" altLang="en-US" sz="1200">
                  <a:latin typeface="Garamond" panose="02020404030301010803" pitchFamily="18" charset="0"/>
                  <a:sym typeface="Symbol" pitchFamily="2" charset="2"/>
                </a:endParaRPr>
              </a:p>
              <a:p>
                <a:pPr>
                  <a:spcBef>
                    <a:spcPct val="0"/>
                  </a:spcBef>
                  <a:buSzTx/>
                  <a:buFontTx/>
                  <a:buNone/>
                </a:pPr>
                <a:r>
                  <a:rPr lang="en-GB" altLang="en-US" sz="1200">
                    <a:latin typeface="Garamond" panose="02020404030301010803" pitchFamily="18" charset="0"/>
                    <a:sym typeface="Symbol" pitchFamily="2" charset="2"/>
                  </a:rPr>
                  <a:t>F3</a:t>
                </a:r>
              </a:p>
              <a:p>
                <a:pPr>
                  <a:spcBef>
                    <a:spcPct val="0"/>
                  </a:spcBef>
                  <a:buSzTx/>
                  <a:buFontTx/>
                  <a:buNone/>
                </a:pPr>
                <a:r>
                  <a:rPr lang="en-GB" altLang="en-US" sz="1200">
                    <a:latin typeface="Garamond" panose="02020404030301010803" pitchFamily="18" charset="0"/>
                    <a:sym typeface="Symbol" pitchFamily="2" charset="2"/>
                  </a:rPr>
                  <a:t>fibrosis</a:t>
                </a:r>
                <a:endParaRPr lang="en-GB" altLang="en-US" sz="1200">
                  <a:latin typeface="Garamond" panose="02020404030301010803" pitchFamily="18" charset="0"/>
                </a:endParaRPr>
              </a:p>
            </p:txBody>
          </p:sp>
        </p:grpSp>
        <p:cxnSp>
          <p:nvCxnSpPr>
            <p:cNvPr id="11" name="Straight Arrow Connector 10">
              <a:extLst>
                <a:ext uri="{FF2B5EF4-FFF2-40B4-BE49-F238E27FC236}">
                  <a16:creationId xmlns:a16="http://schemas.microsoft.com/office/drawing/2014/main" id="{7E996704-23EB-686A-682D-9141E03E1786}"/>
                </a:ext>
              </a:extLst>
            </p:cNvPr>
            <p:cNvCxnSpPr/>
            <p:nvPr/>
          </p:nvCxnSpPr>
          <p:spPr>
            <a:xfrm>
              <a:off x="2267866" y="2001510"/>
              <a:ext cx="670938" cy="28793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7596" name="TextBox 11">
              <a:extLst>
                <a:ext uri="{FF2B5EF4-FFF2-40B4-BE49-F238E27FC236}">
                  <a16:creationId xmlns:a16="http://schemas.microsoft.com/office/drawing/2014/main" id="{A81C1C52-31EB-4120-5FCC-6292EA4011D5}"/>
                </a:ext>
              </a:extLst>
            </p:cNvPr>
            <p:cNvSpPr txBox="1">
              <a:spLocks noChangeArrowheads="1"/>
            </p:cNvSpPr>
            <p:nvPr/>
          </p:nvSpPr>
          <p:spPr bwMode="auto">
            <a:xfrm>
              <a:off x="1792805" y="2158086"/>
              <a:ext cx="9130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rPr>
                <a:t>12</a:t>
              </a:r>
              <a:r>
                <a:rPr lang="en-GB" altLang="en-US" sz="1200">
                  <a:latin typeface="Garamond" panose="02020404030301010803" pitchFamily="18" charset="0"/>
                  <a:sym typeface="Symbol" pitchFamily="2" charset="2"/>
                </a:rPr>
                <a:t>40%</a:t>
              </a:r>
              <a:endParaRPr lang="en-GB" altLang="en-US" sz="1200">
                <a:latin typeface="Garamond" panose="02020404030301010803" pitchFamily="18" charset="0"/>
              </a:endParaRPr>
            </a:p>
          </p:txBody>
        </p:sp>
        <p:cxnSp>
          <p:nvCxnSpPr>
            <p:cNvPr id="33" name="Straight Arrow Connector 32">
              <a:extLst>
                <a:ext uri="{FF2B5EF4-FFF2-40B4-BE49-F238E27FC236}">
                  <a16:creationId xmlns:a16="http://schemas.microsoft.com/office/drawing/2014/main" id="{F73834F1-EA3D-4AF0-01A9-197DDADED7E0}"/>
                </a:ext>
              </a:extLst>
            </p:cNvPr>
            <p:cNvCxnSpPr/>
            <p:nvPr/>
          </p:nvCxnSpPr>
          <p:spPr>
            <a:xfrm>
              <a:off x="4016117" y="2782752"/>
              <a:ext cx="491034" cy="188429"/>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7598" name="TextBox 33">
              <a:extLst>
                <a:ext uri="{FF2B5EF4-FFF2-40B4-BE49-F238E27FC236}">
                  <a16:creationId xmlns:a16="http://schemas.microsoft.com/office/drawing/2014/main" id="{A4905528-1867-B457-2A77-A7465FABB04D}"/>
                </a:ext>
              </a:extLst>
            </p:cNvPr>
            <p:cNvSpPr txBox="1">
              <a:spLocks noChangeArrowheads="1"/>
            </p:cNvSpPr>
            <p:nvPr/>
          </p:nvSpPr>
          <p:spPr bwMode="auto">
            <a:xfrm>
              <a:off x="3685382" y="2963572"/>
              <a:ext cx="816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sym typeface="Symbol" pitchFamily="2" charset="2"/>
                </a:rPr>
                <a:t>510%</a:t>
              </a:r>
              <a:endParaRPr lang="en-GB" altLang="en-US" sz="1200">
                <a:latin typeface="Garamond" panose="02020404030301010803" pitchFamily="18" charset="0"/>
              </a:endParaRPr>
            </a:p>
          </p:txBody>
        </p:sp>
        <p:cxnSp>
          <p:nvCxnSpPr>
            <p:cNvPr id="37" name="Straight Arrow Connector 36">
              <a:extLst>
                <a:ext uri="{FF2B5EF4-FFF2-40B4-BE49-F238E27FC236}">
                  <a16:creationId xmlns:a16="http://schemas.microsoft.com/office/drawing/2014/main" id="{0B394C8E-7DA3-08C2-A679-7FB604E997C0}"/>
                </a:ext>
              </a:extLst>
            </p:cNvPr>
            <p:cNvCxnSpPr/>
            <p:nvPr/>
          </p:nvCxnSpPr>
          <p:spPr>
            <a:xfrm>
              <a:off x="6043749" y="3648681"/>
              <a:ext cx="518548" cy="26888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7600" name="TextBox 37">
              <a:extLst>
                <a:ext uri="{FF2B5EF4-FFF2-40B4-BE49-F238E27FC236}">
                  <a16:creationId xmlns:a16="http://schemas.microsoft.com/office/drawing/2014/main" id="{18306EBB-68DF-227F-1500-48A3D7CA6D6B}"/>
                </a:ext>
              </a:extLst>
            </p:cNvPr>
            <p:cNvSpPr txBox="1">
              <a:spLocks noChangeArrowheads="1"/>
            </p:cNvSpPr>
            <p:nvPr/>
          </p:nvSpPr>
          <p:spPr bwMode="auto">
            <a:xfrm>
              <a:off x="5512083" y="3772699"/>
              <a:ext cx="816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sym typeface="Symbol" pitchFamily="2" charset="2"/>
                </a:rPr>
                <a:t>050%</a:t>
              </a:r>
              <a:endParaRPr lang="en-GB" altLang="en-US" sz="1200">
                <a:latin typeface="Garamond" panose="02020404030301010803" pitchFamily="18" charset="0"/>
              </a:endParaRPr>
            </a:p>
          </p:txBody>
        </p:sp>
        <p:sp>
          <p:nvSpPr>
            <p:cNvPr id="67601" name="TextBox 45">
              <a:extLst>
                <a:ext uri="{FF2B5EF4-FFF2-40B4-BE49-F238E27FC236}">
                  <a16:creationId xmlns:a16="http://schemas.microsoft.com/office/drawing/2014/main" id="{35B9BF36-07F4-BF12-C30B-1366B94CAA37}"/>
                </a:ext>
              </a:extLst>
            </p:cNvPr>
            <p:cNvSpPr txBox="1">
              <a:spLocks noChangeArrowheads="1"/>
            </p:cNvSpPr>
            <p:nvPr/>
          </p:nvSpPr>
          <p:spPr bwMode="auto">
            <a:xfrm>
              <a:off x="5098890" y="1556792"/>
              <a:ext cx="5112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sym typeface="Symbol" pitchFamily="2" charset="2"/>
                </a:rPr>
                <a:t>8%</a:t>
              </a:r>
              <a:endParaRPr lang="en-GB" altLang="en-US" sz="1200">
                <a:latin typeface="Garamond" panose="02020404030301010803" pitchFamily="18" charset="0"/>
              </a:endParaRPr>
            </a:p>
          </p:txBody>
        </p:sp>
        <p:cxnSp>
          <p:nvCxnSpPr>
            <p:cNvPr id="50" name="Elbow Connector 49">
              <a:extLst>
                <a:ext uri="{FF2B5EF4-FFF2-40B4-BE49-F238E27FC236}">
                  <a16:creationId xmlns:a16="http://schemas.microsoft.com/office/drawing/2014/main" id="{33EFB0E5-603E-EECC-0366-3D1C148E18F5}"/>
                </a:ext>
              </a:extLst>
            </p:cNvPr>
            <p:cNvCxnSpPr>
              <a:stCxn id="9" idx="24"/>
              <a:endCxn id="67601" idx="0"/>
            </p:cNvCxnSpPr>
            <p:nvPr/>
          </p:nvCxnSpPr>
          <p:spPr>
            <a:xfrm>
              <a:off x="2731385" y="1417167"/>
              <a:ext cx="2622377" cy="13973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CE585E1-D2F6-7F6E-01FD-135AA73E2BB1}"/>
                </a:ext>
              </a:extLst>
            </p:cNvPr>
            <p:cNvCxnSpPr>
              <a:stCxn id="67601" idx="2"/>
            </p:cNvCxnSpPr>
            <p:nvPr/>
          </p:nvCxnSpPr>
          <p:spPr>
            <a:xfrm flipH="1">
              <a:off x="5338945" y="1925291"/>
              <a:ext cx="14816" cy="857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604" name="TextBox 52">
              <a:extLst>
                <a:ext uri="{FF2B5EF4-FFF2-40B4-BE49-F238E27FC236}">
                  <a16:creationId xmlns:a16="http://schemas.microsoft.com/office/drawing/2014/main" id="{BF6E18EA-38DD-F30C-CBAE-1929308A7382}"/>
                </a:ext>
              </a:extLst>
            </p:cNvPr>
            <p:cNvSpPr txBox="1">
              <a:spLocks noChangeArrowheads="1"/>
            </p:cNvSpPr>
            <p:nvPr/>
          </p:nvSpPr>
          <p:spPr bwMode="auto">
            <a:xfrm>
              <a:off x="7092281" y="2708920"/>
              <a:ext cx="607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sym typeface="Symbol" pitchFamily="2" charset="2"/>
                </a:rPr>
                <a:t>13%</a:t>
              </a:r>
              <a:endParaRPr lang="en-GB" altLang="en-US" sz="1200">
                <a:latin typeface="Garamond" panose="02020404030301010803" pitchFamily="18" charset="0"/>
              </a:endParaRPr>
            </a:p>
          </p:txBody>
        </p:sp>
        <p:cxnSp>
          <p:nvCxnSpPr>
            <p:cNvPr id="54" name="Elbow Connector 53">
              <a:extLst>
                <a:ext uri="{FF2B5EF4-FFF2-40B4-BE49-F238E27FC236}">
                  <a16:creationId xmlns:a16="http://schemas.microsoft.com/office/drawing/2014/main" id="{E85A927C-E7A3-34DC-E497-BD3C497836DD}"/>
                </a:ext>
              </a:extLst>
            </p:cNvPr>
            <p:cNvCxnSpPr>
              <a:endCxn id="67604" idx="0"/>
            </p:cNvCxnSpPr>
            <p:nvPr/>
          </p:nvCxnSpPr>
          <p:spPr>
            <a:xfrm>
              <a:off x="4714571" y="1984573"/>
              <a:ext cx="2681638" cy="72407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4D8D874-3629-C883-55FD-4BEADC90CCD4}"/>
                </a:ext>
              </a:extLst>
            </p:cNvPr>
            <p:cNvCxnSpPr>
              <a:stCxn id="67604" idx="2"/>
            </p:cNvCxnSpPr>
            <p:nvPr/>
          </p:nvCxnSpPr>
          <p:spPr>
            <a:xfrm flipH="1">
              <a:off x="7389860" y="3079158"/>
              <a:ext cx="6349" cy="724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3EFDD4F-43A2-C0E0-1C81-F8725B221D20}"/>
                </a:ext>
              </a:extLst>
            </p:cNvPr>
            <p:cNvCxnSpPr>
              <a:stCxn id="23" idx="65"/>
            </p:cNvCxnSpPr>
            <p:nvPr/>
          </p:nvCxnSpPr>
          <p:spPr>
            <a:xfrm flipH="1">
              <a:off x="1982134" y="4817367"/>
              <a:ext cx="4148392" cy="2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608" name="TextBox 60">
              <a:extLst>
                <a:ext uri="{FF2B5EF4-FFF2-40B4-BE49-F238E27FC236}">
                  <a16:creationId xmlns:a16="http://schemas.microsoft.com/office/drawing/2014/main" id="{9FCB0D3C-E303-EB43-7E3F-082826A7B1E8}"/>
                </a:ext>
              </a:extLst>
            </p:cNvPr>
            <p:cNvSpPr txBox="1">
              <a:spLocks noChangeArrowheads="1"/>
            </p:cNvSpPr>
            <p:nvPr/>
          </p:nvSpPr>
          <p:spPr bwMode="auto">
            <a:xfrm>
              <a:off x="2519837" y="4851101"/>
              <a:ext cx="9130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sym typeface="Symbol" pitchFamily="2" charset="2"/>
                </a:rPr>
                <a:t>2550%</a:t>
              </a:r>
              <a:endParaRPr lang="en-GB" altLang="en-US" sz="1200">
                <a:latin typeface="Garamond" panose="02020404030301010803" pitchFamily="18" charset="0"/>
              </a:endParaRPr>
            </a:p>
          </p:txBody>
        </p:sp>
        <p:cxnSp>
          <p:nvCxnSpPr>
            <p:cNvPr id="72" name="Straight Arrow Connector 71">
              <a:extLst>
                <a:ext uri="{FF2B5EF4-FFF2-40B4-BE49-F238E27FC236}">
                  <a16:creationId xmlns:a16="http://schemas.microsoft.com/office/drawing/2014/main" id="{C9FDFC3D-94DD-6C3F-FB46-82B67A131ABE}"/>
                </a:ext>
              </a:extLst>
            </p:cNvPr>
            <p:cNvCxnSpPr>
              <a:stCxn id="13" idx="59"/>
            </p:cNvCxnSpPr>
            <p:nvPr/>
          </p:nvCxnSpPr>
          <p:spPr>
            <a:xfrm flipH="1">
              <a:off x="2737735" y="3240065"/>
              <a:ext cx="321712" cy="50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610" name="TextBox 72">
              <a:extLst>
                <a:ext uri="{FF2B5EF4-FFF2-40B4-BE49-F238E27FC236}">
                  <a16:creationId xmlns:a16="http://schemas.microsoft.com/office/drawing/2014/main" id="{CAA2F319-59C6-1B1E-8715-E0F7A687D07A}"/>
                </a:ext>
              </a:extLst>
            </p:cNvPr>
            <p:cNvSpPr txBox="1">
              <a:spLocks noChangeArrowheads="1"/>
            </p:cNvSpPr>
            <p:nvPr/>
          </p:nvSpPr>
          <p:spPr bwMode="auto">
            <a:xfrm>
              <a:off x="2260241" y="3165148"/>
              <a:ext cx="607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sym typeface="Symbol" pitchFamily="2" charset="2"/>
                </a:rPr>
                <a:t>14%</a:t>
              </a:r>
              <a:endParaRPr lang="en-GB" altLang="en-US" sz="1200">
                <a:latin typeface="Garamond" panose="02020404030301010803" pitchFamily="18" charset="0"/>
              </a:endParaRPr>
            </a:p>
          </p:txBody>
        </p:sp>
        <p:sp>
          <p:nvSpPr>
            <p:cNvPr id="67611" name="TextBox 75">
              <a:extLst>
                <a:ext uri="{FF2B5EF4-FFF2-40B4-BE49-F238E27FC236}">
                  <a16:creationId xmlns:a16="http://schemas.microsoft.com/office/drawing/2014/main" id="{9F03FA7C-07FD-618C-A67E-4E15725B9800}"/>
                </a:ext>
              </a:extLst>
            </p:cNvPr>
            <p:cNvSpPr txBox="1">
              <a:spLocks noChangeArrowheads="1"/>
            </p:cNvSpPr>
            <p:nvPr/>
          </p:nvSpPr>
          <p:spPr bwMode="auto">
            <a:xfrm>
              <a:off x="4168277" y="4387016"/>
              <a:ext cx="607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sym typeface="Symbol" pitchFamily="2" charset="2"/>
                </a:rPr>
                <a:t>25%</a:t>
              </a:r>
              <a:endParaRPr lang="en-GB" altLang="en-US" sz="1200">
                <a:latin typeface="Garamond" panose="02020404030301010803" pitchFamily="18" charset="0"/>
              </a:endParaRPr>
            </a:p>
          </p:txBody>
        </p:sp>
        <p:cxnSp>
          <p:nvCxnSpPr>
            <p:cNvPr id="78" name="Straight Connector 77">
              <a:extLst>
                <a:ext uri="{FF2B5EF4-FFF2-40B4-BE49-F238E27FC236}">
                  <a16:creationId xmlns:a16="http://schemas.microsoft.com/office/drawing/2014/main" id="{8EFEDD25-7EFB-AEFD-DBD0-DA882B828F16}"/>
                </a:ext>
              </a:extLst>
            </p:cNvPr>
            <p:cNvCxnSpPr/>
            <p:nvPr/>
          </p:nvCxnSpPr>
          <p:spPr>
            <a:xfrm>
              <a:off x="4737852" y="4285954"/>
              <a:ext cx="0" cy="516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FA8898E-C536-9A68-7A60-471CBC2D87EF}"/>
                </a:ext>
              </a:extLst>
            </p:cNvPr>
            <p:cNvCxnSpPr/>
            <p:nvPr/>
          </p:nvCxnSpPr>
          <p:spPr>
            <a:xfrm>
              <a:off x="4151575" y="4817367"/>
              <a:ext cx="0" cy="315461"/>
            </a:xfrm>
            <a:prstGeom prst="line">
              <a:avLst/>
            </a:prstGeom>
          </p:spPr>
          <p:style>
            <a:lnRef idx="1">
              <a:schemeClr val="accent1"/>
            </a:lnRef>
            <a:fillRef idx="0">
              <a:schemeClr val="accent1"/>
            </a:fillRef>
            <a:effectRef idx="0">
              <a:schemeClr val="accent1"/>
            </a:effectRef>
            <a:fontRef idx="minor">
              <a:schemeClr val="tx1"/>
            </a:fontRef>
          </p:style>
        </p:cxnSp>
        <p:sp>
          <p:nvSpPr>
            <p:cNvPr id="67614" name="TextBox 91">
              <a:extLst>
                <a:ext uri="{FF2B5EF4-FFF2-40B4-BE49-F238E27FC236}">
                  <a16:creationId xmlns:a16="http://schemas.microsoft.com/office/drawing/2014/main" id="{65242E28-FA62-8581-E56E-C09ABF57033F}"/>
                </a:ext>
              </a:extLst>
            </p:cNvPr>
            <p:cNvSpPr txBox="1">
              <a:spLocks noChangeArrowheads="1"/>
            </p:cNvSpPr>
            <p:nvPr/>
          </p:nvSpPr>
          <p:spPr bwMode="auto">
            <a:xfrm>
              <a:off x="4176041" y="4821736"/>
              <a:ext cx="595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latin typeface="Garamond" panose="02020404030301010803" pitchFamily="18" charset="0"/>
                  <a:sym typeface="Symbol" pitchFamily="2" charset="2"/>
                </a:rPr>
                <a:t>7%</a:t>
              </a:r>
              <a:endParaRPr lang="en-GB" altLang="en-US" sz="1200">
                <a:latin typeface="Garamond" panose="02020404030301010803" pitchFamily="18" charset="0"/>
              </a:endParaRPr>
            </a:p>
          </p:txBody>
        </p:sp>
      </p:grpSp>
      <p:pic>
        <p:nvPicPr>
          <p:cNvPr id="44" name="Picture 43">
            <a:hlinkClick r:id="rId4" action="ppaction://hlinksldjump"/>
            <a:extLst>
              <a:ext uri="{FF2B5EF4-FFF2-40B4-BE49-F238E27FC236}">
                <a16:creationId xmlns:a16="http://schemas.microsoft.com/office/drawing/2014/main" id="{D06E8EDF-74A3-792A-267B-241303D22CA3}"/>
              </a:ext>
            </a:extLst>
          </p:cNvPr>
          <p:cNvPicPr>
            <a:picLocks noChangeAspect="1"/>
          </p:cNvPicPr>
          <p:nvPr/>
        </p:nvPicPr>
        <p:blipFill rotWithShape="1">
          <a:blip r:embed="rId5" cstate="screen">
            <a:duotone>
              <a:schemeClr val="accent1">
                <a:shade val="45000"/>
                <a:satMod val="135000"/>
              </a:schemeClr>
              <a:prstClr val="white"/>
            </a:duotone>
          </a:blip>
          <a:srcRect l="8888" t="1478" r="8310" b="16517"/>
          <a:stretch/>
        </p:blipFill>
        <p:spPr>
          <a:xfrm>
            <a:off x="8524011" y="1184710"/>
            <a:ext cx="285928" cy="28317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69CC-D7E4-FBCD-FA05-5B3DFB2CEB9C}"/>
              </a:ext>
            </a:extLst>
          </p:cNvPr>
          <p:cNvSpPr>
            <a:spLocks noGrp="1"/>
          </p:cNvSpPr>
          <p:nvPr>
            <p:ph type="title"/>
          </p:nvPr>
        </p:nvSpPr>
        <p:spPr/>
        <p:txBody>
          <a:bodyPr>
            <a:normAutofit fontScale="90000"/>
          </a:bodyPr>
          <a:lstStyle/>
          <a:p>
            <a:pPr>
              <a:defRPr/>
            </a:pPr>
            <a:r>
              <a:rPr lang="en-GB" dirty="0">
                <a:solidFill>
                  <a:srgbClr val="FF0000"/>
                </a:solidFill>
              </a:rPr>
              <a:t>Screening, prevalence and incidence</a:t>
            </a:r>
          </a:p>
        </p:txBody>
      </p:sp>
      <p:sp>
        <p:nvSpPr>
          <p:cNvPr id="69634" name="Text Placeholder 17">
            <a:extLst>
              <a:ext uri="{FF2B5EF4-FFF2-40B4-BE49-F238E27FC236}">
                <a16:creationId xmlns:a16="http://schemas.microsoft.com/office/drawing/2014/main" id="{8E5D3209-2974-21CF-81D6-7D032D9BBB8A}"/>
              </a:ext>
            </a:extLst>
          </p:cNvPr>
          <p:cNvSpPr>
            <a:spLocks noGrp="1"/>
          </p:cNvSpPr>
          <p:nvPr>
            <p:ph type="body" sz="quarter" idx="10"/>
          </p:nvPr>
        </p:nvSpPr>
        <p:spPr>
          <a:xfrm>
            <a:off x="1639888" y="5622925"/>
            <a:ext cx="7519987" cy="376238"/>
          </a:xfrm>
        </p:spPr>
        <p:txBody>
          <a:bodyPr/>
          <a:lstStyle/>
          <a:p>
            <a:pPr>
              <a:spcBef>
                <a:spcPct val="0"/>
              </a:spcBef>
            </a:pPr>
            <a:r>
              <a:rPr lang="en-GB" altLang="en-US">
                <a:ea typeface="ＭＳ Ｐゴシック" panose="020B0600070205080204" pitchFamily="34" charset="-128"/>
              </a:rPr>
              <a:t>1. Vernon G, et al. Aliment Pharmacol Ther 2011;34:274</a:t>
            </a:r>
            <a:r>
              <a:rPr lang="en-GB" altLang="en-US">
                <a:ea typeface="ＭＳ Ｐゴシック" panose="020B0600070205080204" pitchFamily="34" charset="-128"/>
                <a:sym typeface="Symbol" pitchFamily="2" charset="2"/>
              </a:rPr>
              <a:t></a:t>
            </a:r>
            <a:r>
              <a:rPr lang="en-GB" altLang="en-US">
                <a:ea typeface="ＭＳ Ｐゴシック" panose="020B0600070205080204" pitchFamily="34" charset="-128"/>
              </a:rPr>
              <a:t>85; 2. Younossi ZM, et al. Medicine 2012;91:319</a:t>
            </a:r>
            <a:r>
              <a:rPr lang="en-GB" altLang="en-US">
                <a:ea typeface="ＭＳ Ｐゴシック" panose="020B0600070205080204" pitchFamily="34" charset="-128"/>
                <a:sym typeface="Symbol" pitchFamily="2" charset="2"/>
              </a:rPr>
              <a:t></a:t>
            </a:r>
            <a:r>
              <a:rPr lang="en-GB" altLang="en-US">
                <a:ea typeface="ＭＳ Ｐゴシック" panose="020B0600070205080204" pitchFamily="34" charset="-128"/>
              </a:rPr>
              <a:t>27;</a:t>
            </a:r>
            <a:br>
              <a:rPr lang="en-GB" altLang="en-US">
                <a:ea typeface="ＭＳ Ｐゴシック" panose="020B0600070205080204" pitchFamily="34" charset="-128"/>
              </a:rPr>
            </a:br>
            <a:r>
              <a:rPr lang="en-GB" altLang="en-US">
                <a:ea typeface="ＭＳ Ｐゴシック" panose="020B0600070205080204" pitchFamily="34" charset="-128"/>
              </a:rPr>
              <a:t>EASL–EASD–EASO CPG NAFLD.</a:t>
            </a:r>
            <a:r>
              <a:rPr lang="en-US" altLang="en-US">
                <a:ea typeface="ＭＳ Ｐゴシック" panose="020B0600070205080204" pitchFamily="34" charset="-128"/>
              </a:rPr>
              <a:t> J Hepatol 2016;64:1388–402</a:t>
            </a:r>
            <a:r>
              <a:rPr lang="en-GB" altLang="en-US">
                <a:ea typeface="ＭＳ Ｐゴシック" panose="020B0600070205080204" pitchFamily="34" charset="-128"/>
              </a:rPr>
              <a:t> </a:t>
            </a:r>
          </a:p>
        </p:txBody>
      </p:sp>
      <p:sp>
        <p:nvSpPr>
          <p:cNvPr id="69635" name="Content Placeholder 2">
            <a:extLst>
              <a:ext uri="{FF2B5EF4-FFF2-40B4-BE49-F238E27FC236}">
                <a16:creationId xmlns:a16="http://schemas.microsoft.com/office/drawing/2014/main" id="{A5A523F9-D2F5-D474-DA2F-6D6A7A5A585C}"/>
              </a:ext>
            </a:extLst>
          </p:cNvPr>
          <p:cNvSpPr>
            <a:spLocks noGrp="1"/>
          </p:cNvSpPr>
          <p:nvPr>
            <p:ph sz="half" idx="1"/>
          </p:nvPr>
        </p:nvSpPr>
        <p:spPr>
          <a:xfrm>
            <a:off x="319088" y="1341438"/>
            <a:ext cx="8507412" cy="4621212"/>
          </a:xfrm>
        </p:spPr>
        <p:txBody>
          <a:bodyPr/>
          <a:lstStyle/>
          <a:p>
            <a:r>
              <a:rPr lang="en-US" altLang="en-US">
                <a:ea typeface="ＭＳ Ｐゴシック" panose="020B0600070205080204" pitchFamily="34" charset="-128"/>
              </a:rPr>
              <a:t>NAFLD is the most common liver disorder in Western countries, affecting 17–46% of adults</a:t>
            </a:r>
            <a:r>
              <a:rPr lang="en-US" altLang="en-US" baseline="30000">
                <a:ea typeface="ＭＳ Ｐゴシック" panose="020B0600070205080204" pitchFamily="34" charset="-128"/>
              </a:rPr>
              <a:t>1</a:t>
            </a:r>
          </a:p>
          <a:p>
            <a:pPr lvl="1"/>
            <a:r>
              <a:rPr lang="en-US" altLang="en-US">
                <a:ea typeface="ＭＳ Ｐゴシック" panose="020B0600070205080204" pitchFamily="34" charset="-128"/>
              </a:rPr>
              <a:t>NAFLD is also present in 7% of normal-weight (lean) individuals</a:t>
            </a:r>
            <a:r>
              <a:rPr lang="en-US" altLang="en-US" baseline="30000">
                <a:ea typeface="ＭＳ Ｐゴシック" panose="020B0600070205080204" pitchFamily="34" charset="-128"/>
              </a:rPr>
              <a:t>2</a:t>
            </a:r>
            <a:endParaRPr lang="en-GB" altLang="en-US" baseline="30000">
              <a:ea typeface="ＭＳ Ｐゴシック" panose="020B0600070205080204" pitchFamily="34" charset="-128"/>
            </a:endParaRPr>
          </a:p>
        </p:txBody>
      </p:sp>
      <p:graphicFrame>
        <p:nvGraphicFramePr>
          <p:cNvPr id="7" name="Table 6">
            <a:extLst>
              <a:ext uri="{FF2B5EF4-FFF2-40B4-BE49-F238E27FC236}">
                <a16:creationId xmlns:a16="http://schemas.microsoft.com/office/drawing/2014/main" id="{4B7C13AF-0BA5-2A0B-B600-04B88B6AD3C1}"/>
              </a:ext>
            </a:extLst>
          </p:cNvPr>
          <p:cNvGraphicFramePr>
            <a:graphicFrameLocks noGrp="1"/>
          </p:cNvGraphicFramePr>
          <p:nvPr/>
        </p:nvGraphicFramePr>
        <p:xfrm>
          <a:off x="446088" y="2551113"/>
          <a:ext cx="7607300" cy="2990850"/>
        </p:xfrm>
        <a:graphic>
          <a:graphicData uri="http://schemas.openxmlformats.org/drawingml/2006/table">
            <a:tbl>
              <a:tblPr firstRow="1" bandRow="1">
                <a:tableStyleId>{5C22544A-7EE6-4342-B048-85BDC9FD1C3A}</a:tableStyleId>
              </a:tblPr>
              <a:tblGrid>
                <a:gridCol w="7607300">
                  <a:extLst>
                    <a:ext uri="{9D8B030D-6E8A-4147-A177-3AD203B41FA5}">
                      <a16:colId xmlns:a16="http://schemas.microsoft.com/office/drawing/2014/main" val="20000"/>
                    </a:ext>
                  </a:extLst>
                </a:gridCol>
              </a:tblGrid>
              <a:tr h="439831">
                <a:tc>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1433" marR="9143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extLst>
                  <a:ext uri="{0D108BD9-81ED-4DB2-BD59-A6C34878D82A}">
                    <a16:rowId xmlns:a16="http://schemas.microsoft.com/office/drawing/2014/main" val="10000"/>
                  </a:ext>
                </a:extLst>
              </a:tr>
              <a:tr h="747713">
                <a:tc>
                  <a:txBody>
                    <a:bodyPr/>
                    <a:lstStyle/>
                    <a:p>
                      <a:pPr algn="l"/>
                      <a:r>
                        <a:rPr lang="en-GB" sz="1400" dirty="0">
                          <a:latin typeface="Arial" panose="020B0604020202020204" pitchFamily="34" charset="0"/>
                          <a:cs typeface="Arial" panose="020B0604020202020204" pitchFamily="34" charset="0"/>
                        </a:rPr>
                        <a:t>Patients with IR and/or metabolic risk factors</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(i.e. obesity or MetS) should</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undergo procedures for the diagnosis of</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NAFLD</a:t>
                      </a:r>
                    </a:p>
                  </a:txBody>
                  <a:tcPr marL="91433" marR="91433">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1"/>
                  </a:ext>
                </a:extLst>
              </a:tr>
              <a:tr h="1055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Screen individuals with steatosis for</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secondary causes of NAFLD, including a careful</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assessment of alcohol intake.</a:t>
                      </a:r>
                      <a:r>
                        <a:rPr lang="en-GB" sz="1400" baseline="0" dirty="0">
                          <a:latin typeface="Arial" panose="020B0604020202020204" pitchFamily="34" charset="0"/>
                          <a:cs typeface="Arial" panose="020B0604020202020204" pitchFamily="34" charset="0"/>
                        </a:rPr>
                        <a:t> Always consider t</a:t>
                      </a:r>
                      <a:r>
                        <a:rPr lang="en-GB" sz="1400" dirty="0">
                          <a:latin typeface="Arial" panose="020B0604020202020204" pitchFamily="34" charset="0"/>
                          <a:cs typeface="Arial" panose="020B0604020202020204" pitchFamily="34" charset="0"/>
                        </a:rPr>
                        <a:t>he interaction between</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moderate amounts of alcohol and metabolic factors in</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fatty liver</a:t>
                      </a:r>
                      <a:endParaRPr lang="en-GB" sz="1400" b="1" dirty="0">
                        <a:solidFill>
                          <a:schemeClr val="accent1"/>
                        </a:solidFill>
                        <a:latin typeface="Arial" panose="020B0604020202020204" pitchFamily="34" charset="0"/>
                        <a:cs typeface="Arial" panose="020B0604020202020204" pitchFamily="34" charset="0"/>
                      </a:endParaRPr>
                    </a:p>
                  </a:txBody>
                  <a:tcPr marL="91433" marR="91433">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2"/>
                  </a:ext>
                </a:extLst>
              </a:tr>
              <a:tr h="747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Identify other chronic liver diseases that may coexist with</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NAFLD as these might result in</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more severe liver injury</a:t>
                      </a:r>
                      <a:endParaRPr lang="en-GB" sz="1400" b="1" dirty="0">
                        <a:solidFill>
                          <a:schemeClr val="accent1"/>
                        </a:solidFill>
                        <a:latin typeface="Arial" panose="020B0604020202020204" pitchFamily="34" charset="0"/>
                        <a:cs typeface="Arial" panose="020B0604020202020204" pitchFamily="34" charset="0"/>
                      </a:endParaRPr>
                    </a:p>
                  </a:txBody>
                  <a:tcPr marL="91433" marR="91433">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5">
            <a:extLst>
              <a:ext uri="{FF2B5EF4-FFF2-40B4-BE49-F238E27FC236}">
                <a16:creationId xmlns:a16="http://schemas.microsoft.com/office/drawing/2014/main" id="{E1D53F5A-C502-62BD-820C-2FA0D940DF70}"/>
              </a:ext>
            </a:extLst>
          </p:cNvPr>
          <p:cNvSpPr>
            <a:spLocks noGrp="1"/>
          </p:cNvSpPr>
          <p:nvPr>
            <p:ph type="title"/>
          </p:nvPr>
        </p:nvSpPr>
        <p:spPr/>
        <p:txBody>
          <a:bodyPr/>
          <a:lstStyle/>
          <a:p>
            <a:r>
              <a:rPr lang="en-GB" altLang="en-US" sz="4000">
                <a:solidFill>
                  <a:srgbClr val="FF0000"/>
                </a:solidFill>
                <a:ea typeface="ＭＳ Ｐゴシック" panose="020B0600070205080204" pitchFamily="34" charset="-128"/>
              </a:rPr>
              <a:t>Pathogenesis: lifestyle and genes</a:t>
            </a:r>
          </a:p>
        </p:txBody>
      </p:sp>
      <p:sp>
        <p:nvSpPr>
          <p:cNvPr id="71682" name="Content Placeholder 6">
            <a:extLst>
              <a:ext uri="{FF2B5EF4-FFF2-40B4-BE49-F238E27FC236}">
                <a16:creationId xmlns:a16="http://schemas.microsoft.com/office/drawing/2014/main" id="{574877D5-BBF1-55B0-C5A6-DC84852B268A}"/>
              </a:ext>
            </a:extLst>
          </p:cNvPr>
          <p:cNvSpPr>
            <a:spLocks noGrp="1"/>
          </p:cNvSpPr>
          <p:nvPr>
            <p:ph sz="half" idx="1"/>
          </p:nvPr>
        </p:nvSpPr>
        <p:spPr>
          <a:xfrm>
            <a:off x="319088" y="1341438"/>
            <a:ext cx="8507412" cy="2925762"/>
          </a:xfrm>
        </p:spPr>
        <p:txBody>
          <a:bodyPr/>
          <a:lstStyle/>
          <a:p>
            <a:r>
              <a:rPr lang="en-US" altLang="en-US">
                <a:ea typeface="ＭＳ Ｐゴシック" panose="020B0600070205080204" pitchFamily="34" charset="-128"/>
              </a:rPr>
              <a:t>A Western diet/lifestyle has been associated with weight gain and obesity, and NAFLD</a:t>
            </a:r>
            <a:r>
              <a:rPr lang="en-US" altLang="en-US" baseline="30000">
                <a:ea typeface="ＭＳ Ｐゴシック" panose="020B0600070205080204" pitchFamily="34" charset="-128"/>
              </a:rPr>
              <a:t>1</a:t>
            </a:r>
          </a:p>
        </p:txBody>
      </p:sp>
      <p:sp>
        <p:nvSpPr>
          <p:cNvPr id="71683" name="TextBox 1">
            <a:extLst>
              <a:ext uri="{FF2B5EF4-FFF2-40B4-BE49-F238E27FC236}">
                <a16:creationId xmlns:a16="http://schemas.microsoft.com/office/drawing/2014/main" id="{7A21DA89-FF0F-F53F-F3B8-4CBB93E9EC8F}"/>
              </a:ext>
            </a:extLst>
          </p:cNvPr>
          <p:cNvSpPr txBox="1">
            <a:spLocks noChangeArrowheads="1"/>
          </p:cNvSpPr>
          <p:nvPr/>
        </p:nvSpPr>
        <p:spPr bwMode="auto">
          <a:xfrm>
            <a:off x="5681663" y="2646363"/>
            <a:ext cx="1228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2400">
                <a:latin typeface="Garamond" panose="02020404030301010803" pitchFamily="18" charset="0"/>
              </a:rPr>
              <a:t>Obesity</a:t>
            </a:r>
          </a:p>
          <a:p>
            <a:pPr>
              <a:spcBef>
                <a:spcPct val="0"/>
              </a:spcBef>
              <a:buSzTx/>
              <a:buFontTx/>
              <a:buNone/>
            </a:pPr>
            <a:r>
              <a:rPr lang="en-GB" altLang="en-US" sz="2400">
                <a:latin typeface="Garamond" panose="02020404030301010803" pitchFamily="18" charset="0"/>
              </a:rPr>
              <a:t>NAFLD</a:t>
            </a:r>
          </a:p>
        </p:txBody>
      </p:sp>
      <p:sp>
        <p:nvSpPr>
          <p:cNvPr id="71684" name="TextBox 3">
            <a:extLst>
              <a:ext uri="{FF2B5EF4-FFF2-40B4-BE49-F238E27FC236}">
                <a16:creationId xmlns:a16="http://schemas.microsoft.com/office/drawing/2014/main" id="{E6C86D24-76D5-72A7-D203-F32E62601BFC}"/>
              </a:ext>
            </a:extLst>
          </p:cNvPr>
          <p:cNvSpPr txBox="1">
            <a:spLocks noChangeArrowheads="1"/>
          </p:cNvSpPr>
          <p:nvPr/>
        </p:nvSpPr>
        <p:spPr bwMode="auto">
          <a:xfrm>
            <a:off x="1863725" y="2276475"/>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800">
                <a:latin typeface="Garamond" panose="02020404030301010803" pitchFamily="18" charset="0"/>
              </a:rPr>
              <a:t>High calorie intake</a:t>
            </a:r>
          </a:p>
        </p:txBody>
      </p:sp>
      <p:sp>
        <p:nvSpPr>
          <p:cNvPr id="71685" name="TextBox 16">
            <a:extLst>
              <a:ext uri="{FF2B5EF4-FFF2-40B4-BE49-F238E27FC236}">
                <a16:creationId xmlns:a16="http://schemas.microsoft.com/office/drawing/2014/main" id="{DBAB88AD-8957-5086-1099-3CF704EF07D2}"/>
              </a:ext>
            </a:extLst>
          </p:cNvPr>
          <p:cNvSpPr txBox="1">
            <a:spLocks noChangeArrowheads="1"/>
          </p:cNvSpPr>
          <p:nvPr/>
        </p:nvSpPr>
        <p:spPr bwMode="auto">
          <a:xfrm>
            <a:off x="1530350" y="2711450"/>
            <a:ext cx="242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800">
                <a:latin typeface="Garamond" panose="02020404030301010803" pitchFamily="18" charset="0"/>
              </a:rPr>
              <a:t>Excess (saturated) fat</a:t>
            </a:r>
          </a:p>
        </p:txBody>
      </p:sp>
      <p:sp>
        <p:nvSpPr>
          <p:cNvPr id="71686" name="TextBox 17">
            <a:extLst>
              <a:ext uri="{FF2B5EF4-FFF2-40B4-BE49-F238E27FC236}">
                <a16:creationId xmlns:a16="http://schemas.microsoft.com/office/drawing/2014/main" id="{7B03A980-FF05-4F44-D0D5-516799ECACCE}"/>
              </a:ext>
            </a:extLst>
          </p:cNvPr>
          <p:cNvSpPr txBox="1">
            <a:spLocks noChangeArrowheads="1"/>
          </p:cNvSpPr>
          <p:nvPr/>
        </p:nvSpPr>
        <p:spPr bwMode="auto">
          <a:xfrm>
            <a:off x="1735138" y="3144838"/>
            <a:ext cx="222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800">
                <a:latin typeface="Garamond" panose="02020404030301010803" pitchFamily="18" charset="0"/>
              </a:rPr>
              <a:t>High fructose intake</a:t>
            </a:r>
          </a:p>
        </p:txBody>
      </p:sp>
      <p:sp>
        <p:nvSpPr>
          <p:cNvPr id="71687" name="TextBox 18">
            <a:extLst>
              <a:ext uri="{FF2B5EF4-FFF2-40B4-BE49-F238E27FC236}">
                <a16:creationId xmlns:a16="http://schemas.microsoft.com/office/drawing/2014/main" id="{53A9ACD9-419C-6881-8279-9AEE57900928}"/>
              </a:ext>
            </a:extLst>
          </p:cNvPr>
          <p:cNvSpPr txBox="1">
            <a:spLocks noChangeArrowheads="1"/>
          </p:cNvSpPr>
          <p:nvPr/>
        </p:nvSpPr>
        <p:spPr bwMode="auto">
          <a:xfrm>
            <a:off x="1646238" y="3578225"/>
            <a:ext cx="2312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800">
                <a:latin typeface="Garamond" panose="02020404030301010803" pitchFamily="18" charset="0"/>
              </a:rPr>
              <a:t>Sedentary behaviour</a:t>
            </a:r>
          </a:p>
        </p:txBody>
      </p:sp>
      <p:cxnSp>
        <p:nvCxnSpPr>
          <p:cNvPr id="9" name="Elbow Connector 8">
            <a:extLst>
              <a:ext uri="{FF2B5EF4-FFF2-40B4-BE49-F238E27FC236}">
                <a16:creationId xmlns:a16="http://schemas.microsoft.com/office/drawing/2014/main" id="{8C8DB8A9-7FDF-ED13-7C83-6CBF495BB7D1}"/>
              </a:ext>
            </a:extLst>
          </p:cNvPr>
          <p:cNvCxnSpPr>
            <a:stCxn id="71684" idx="3"/>
            <a:endCxn id="71683" idx="1"/>
          </p:cNvCxnSpPr>
          <p:nvPr/>
        </p:nvCxnSpPr>
        <p:spPr>
          <a:xfrm>
            <a:off x="3959225" y="2462213"/>
            <a:ext cx="1722438" cy="600075"/>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7D67E8E4-4D74-BC7B-1681-45F45DC87965}"/>
              </a:ext>
            </a:extLst>
          </p:cNvPr>
          <p:cNvCxnSpPr>
            <a:stCxn id="71685" idx="3"/>
            <a:endCxn id="71683" idx="1"/>
          </p:cNvCxnSpPr>
          <p:nvPr/>
        </p:nvCxnSpPr>
        <p:spPr>
          <a:xfrm>
            <a:off x="3959225" y="2895600"/>
            <a:ext cx="1722438" cy="16668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5A2A6517-C996-B15F-3407-7930DA8CED45}"/>
              </a:ext>
            </a:extLst>
          </p:cNvPr>
          <p:cNvCxnSpPr>
            <a:stCxn id="71686" idx="3"/>
            <a:endCxn id="71683" idx="1"/>
          </p:cNvCxnSpPr>
          <p:nvPr/>
        </p:nvCxnSpPr>
        <p:spPr>
          <a:xfrm flipV="1">
            <a:off x="3959225" y="3062288"/>
            <a:ext cx="1722438" cy="266700"/>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EC288F2-6992-5EBA-7C5B-7B8D710DB5AD}"/>
              </a:ext>
            </a:extLst>
          </p:cNvPr>
          <p:cNvCxnSpPr>
            <a:stCxn id="71687" idx="3"/>
            <a:endCxn id="71683" idx="1"/>
          </p:cNvCxnSpPr>
          <p:nvPr/>
        </p:nvCxnSpPr>
        <p:spPr>
          <a:xfrm flipV="1">
            <a:off x="3959225" y="3062288"/>
            <a:ext cx="1722438" cy="701675"/>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1692" name="Rectangle 1">
            <a:extLst>
              <a:ext uri="{FF2B5EF4-FFF2-40B4-BE49-F238E27FC236}">
                <a16:creationId xmlns:a16="http://schemas.microsoft.com/office/drawing/2014/main" id="{9769F3BB-312E-1011-F777-5101D2DED1F5}"/>
              </a:ext>
            </a:extLst>
          </p:cNvPr>
          <p:cNvSpPr>
            <a:spLocks noChangeArrowheads="1"/>
          </p:cNvSpPr>
          <p:nvPr/>
        </p:nvSpPr>
        <p:spPr bwMode="auto">
          <a:xfrm>
            <a:off x="1590675" y="4106863"/>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1800">
                <a:latin typeface="Garamond" panose="02020404030301010803" pitchFamily="18" charset="0"/>
              </a:rPr>
              <a:t>Several genetic modifiers of NAFLD have been identified</a:t>
            </a:r>
          </a:p>
          <a:p>
            <a:pPr lvl="1">
              <a:spcBef>
                <a:spcPct val="0"/>
              </a:spcBef>
              <a:buFontTx/>
              <a:buNone/>
            </a:pPr>
            <a:r>
              <a:rPr lang="en-US" altLang="en-US" sz="1800">
                <a:latin typeface="Garamond" panose="02020404030301010803" pitchFamily="18" charset="0"/>
              </a:rPr>
              <a:t>A minority have been robustly validated</a:t>
            </a:r>
          </a:p>
          <a:p>
            <a:pPr>
              <a:spcBef>
                <a:spcPct val="0"/>
              </a:spcBef>
              <a:buSzTx/>
              <a:buFontTx/>
              <a:buNone/>
            </a:pPr>
            <a:r>
              <a:rPr lang="en-US" altLang="en-US" sz="1800" i="1">
                <a:solidFill>
                  <a:srgbClr val="FF0000"/>
                </a:solidFill>
                <a:latin typeface="Garamond" panose="02020404030301010803" pitchFamily="18" charset="0"/>
                <a:cs typeface="Arial" panose="020B0604020202020204" pitchFamily="34" charset="0"/>
              </a:rPr>
              <a:t>PNPLA3 I148M </a:t>
            </a:r>
            <a:r>
              <a:rPr lang="en-US" altLang="en-US" sz="1800">
                <a:solidFill>
                  <a:srgbClr val="FF0000"/>
                </a:solidFill>
                <a:latin typeface="Garamond" panose="02020404030301010803" pitchFamily="18" charset="0"/>
                <a:cs typeface="Arial" panose="020B0604020202020204" pitchFamily="34" charset="0"/>
              </a:rPr>
              <a:t>and </a:t>
            </a:r>
            <a:r>
              <a:rPr lang="en-US" altLang="en-US" sz="1800" i="1">
                <a:solidFill>
                  <a:srgbClr val="FF0000"/>
                </a:solidFill>
                <a:latin typeface="Garamond" panose="02020404030301010803" pitchFamily="18" charset="0"/>
                <a:cs typeface="Arial" panose="020B0604020202020204" pitchFamily="34" charset="0"/>
              </a:rPr>
              <a:t>TM6SF2 E167K </a:t>
            </a:r>
            <a:r>
              <a:rPr lang="en-US" altLang="en-US" sz="1800">
                <a:latin typeface="Garamond" panose="02020404030301010803" pitchFamily="18" charset="0"/>
                <a:cs typeface="Arial" panose="020B0604020202020204" pitchFamily="34" charset="0"/>
              </a:rPr>
              <a:t>carriers have a higher liver fat content/Increased risk of NASH</a:t>
            </a:r>
          </a:p>
        </p:txBody>
      </p:sp>
      <p:sp>
        <p:nvSpPr>
          <p:cNvPr id="71693" name="Text Placeholder 2">
            <a:extLst>
              <a:ext uri="{FF2B5EF4-FFF2-40B4-BE49-F238E27FC236}">
                <a16:creationId xmlns:a16="http://schemas.microsoft.com/office/drawing/2014/main" id="{97715F81-36EA-0678-FF95-8D5AA3175539}"/>
              </a:ext>
            </a:extLst>
          </p:cNvPr>
          <p:cNvSpPr>
            <a:spLocks noGrp="1"/>
          </p:cNvSpPr>
          <p:nvPr>
            <p:ph type="body" sz="quarter" idx="10"/>
          </p:nvPr>
        </p:nvSpPr>
        <p:spPr>
          <a:xfrm>
            <a:off x="4763" y="6480175"/>
            <a:ext cx="7519987" cy="376238"/>
          </a:xfrm>
        </p:spPr>
        <p:txBody>
          <a:bodyPr/>
          <a:lstStyle/>
          <a:p>
            <a:pPr>
              <a:spcBef>
                <a:spcPct val="0"/>
              </a:spcBef>
            </a:pPr>
            <a:endParaRPr lang="en-US" altLang="en-US">
              <a:ea typeface="ＭＳ Ｐゴシック" panose="020B0600070205080204" pitchFamily="34" charset="-12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5">
            <a:extLst>
              <a:ext uri="{FF2B5EF4-FFF2-40B4-BE49-F238E27FC236}">
                <a16:creationId xmlns:a16="http://schemas.microsoft.com/office/drawing/2014/main" id="{17274866-92F5-2980-0DC5-9649B04CCC6D}"/>
              </a:ext>
            </a:extLst>
          </p:cNvPr>
          <p:cNvSpPr>
            <a:spLocks noGrp="1"/>
          </p:cNvSpPr>
          <p:nvPr>
            <p:ph type="title"/>
          </p:nvPr>
        </p:nvSpPr>
        <p:spPr>
          <a:xfrm>
            <a:off x="438150" y="92075"/>
            <a:ext cx="8248650" cy="1692275"/>
          </a:xfrm>
        </p:spPr>
        <p:txBody>
          <a:bodyPr/>
          <a:lstStyle/>
          <a:p>
            <a:r>
              <a:rPr lang="en-GB" altLang="en-US">
                <a:solidFill>
                  <a:srgbClr val="FF0000"/>
                </a:solidFill>
                <a:ea typeface="ＭＳ Ｐゴシック" panose="020B0600070205080204" pitchFamily="34" charset="-128"/>
              </a:rPr>
              <a:t>Pathogenesis: genetics</a:t>
            </a:r>
          </a:p>
        </p:txBody>
      </p:sp>
      <p:sp>
        <p:nvSpPr>
          <p:cNvPr id="8" name="Text Placeholder 7">
            <a:extLst>
              <a:ext uri="{FF2B5EF4-FFF2-40B4-BE49-F238E27FC236}">
                <a16:creationId xmlns:a16="http://schemas.microsoft.com/office/drawing/2014/main" id="{39521EF5-5954-E031-27AA-71FAA3EC9038}"/>
              </a:ext>
            </a:extLst>
          </p:cNvPr>
          <p:cNvSpPr>
            <a:spLocks noGrp="1"/>
          </p:cNvSpPr>
          <p:nvPr>
            <p:ph type="body" sz="quarter" idx="10"/>
          </p:nvPr>
        </p:nvSpPr>
        <p:spPr>
          <a:xfrm>
            <a:off x="4763" y="6480175"/>
            <a:ext cx="7519987" cy="376238"/>
          </a:xfrm>
        </p:spPr>
        <p:txBody>
          <a:bodyPr/>
          <a:lstStyle/>
          <a:p>
            <a:pPr>
              <a:defRPr/>
            </a:pPr>
            <a:r>
              <a:rPr lang="en-GB"/>
              <a:t>*Grade of evidence B, grade of recommendation 2</a:t>
            </a:r>
          </a:p>
          <a:p>
            <a:pPr>
              <a:defRPr/>
            </a:pPr>
            <a:r>
              <a:rPr lang="en-GB"/>
              <a:t>1. </a:t>
            </a:r>
            <a:r>
              <a:rPr lang="en-GB" err="1"/>
              <a:t>Anstee</a:t>
            </a:r>
            <a:r>
              <a:rPr lang="en-GB"/>
              <a:t> QM, et al. Nat Rev Gastroenterol </a:t>
            </a:r>
            <a:r>
              <a:rPr lang="en-GB" err="1"/>
              <a:t>Hepatol</a:t>
            </a:r>
            <a:r>
              <a:rPr lang="en-GB"/>
              <a:t> 2013;10:330–44;</a:t>
            </a:r>
          </a:p>
          <a:p>
            <a:pPr>
              <a:defRPr/>
            </a:pPr>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97E78C95-3AF8-32C2-F573-DC9F0EA42E46}"/>
              </a:ext>
            </a:extLst>
          </p:cNvPr>
          <p:cNvSpPr>
            <a:spLocks noGrp="1"/>
          </p:cNvSpPr>
          <p:nvPr>
            <p:ph sz="half" idx="1"/>
          </p:nvPr>
        </p:nvSpPr>
        <p:spPr>
          <a:xfrm>
            <a:off x="317500" y="1857375"/>
            <a:ext cx="8507413" cy="4622800"/>
          </a:xfrm>
        </p:spPr>
        <p:txBody>
          <a:bodyPr/>
          <a:lstStyle/>
          <a:p>
            <a:pPr>
              <a:defRPr/>
            </a:pPr>
            <a:r>
              <a:rPr lang="en-US" dirty="0"/>
              <a:t>Several genetic modifiers of NAFLD have been identified</a:t>
            </a:r>
            <a:r>
              <a:rPr lang="en-US" baseline="30000" dirty="0"/>
              <a:t>1</a:t>
            </a:r>
            <a:endParaRPr lang="en-US" dirty="0"/>
          </a:p>
          <a:p>
            <a:pPr lvl="1">
              <a:defRPr/>
            </a:pPr>
            <a:r>
              <a:rPr lang="en-US" dirty="0"/>
              <a:t>A minority have been robustly validated</a:t>
            </a:r>
          </a:p>
          <a:p>
            <a:pPr>
              <a:defRPr/>
            </a:pPr>
            <a:r>
              <a:rPr lang="en-US" i="1" dirty="0">
                <a:latin typeface="+mj-lt"/>
                <a:cs typeface="Arial" panose="020B0604020202020204" pitchFamily="34" charset="0"/>
              </a:rPr>
              <a:t>PNPLA3 I148M </a:t>
            </a:r>
            <a:r>
              <a:rPr lang="en-US" dirty="0">
                <a:latin typeface="+mj-lt"/>
                <a:cs typeface="Arial" panose="020B0604020202020204" pitchFamily="34" charset="0"/>
              </a:rPr>
              <a:t>and </a:t>
            </a:r>
            <a:r>
              <a:rPr lang="en-US" i="1" dirty="0">
                <a:latin typeface="+mj-lt"/>
                <a:cs typeface="Arial" panose="020B0604020202020204" pitchFamily="34" charset="0"/>
              </a:rPr>
              <a:t>TM6SF2 E167K </a:t>
            </a:r>
            <a:r>
              <a:rPr lang="en-US" dirty="0">
                <a:latin typeface="+mj-lt"/>
              </a:rPr>
              <a:t>carriers </a:t>
            </a:r>
            <a:r>
              <a:rPr lang="en-US" dirty="0">
                <a:latin typeface="+mj-lt"/>
                <a:cs typeface="Arial" panose="020B0604020202020204" pitchFamily="34" charset="0"/>
              </a:rPr>
              <a:t>have a higher liver fat content*</a:t>
            </a:r>
          </a:p>
          <a:p>
            <a:pPr lvl="1">
              <a:defRPr/>
            </a:pPr>
            <a:r>
              <a:rPr lang="en-US" dirty="0">
                <a:latin typeface="+mj-lt"/>
                <a:cs typeface="Arial" panose="020B0604020202020204" pitchFamily="34" charset="0"/>
              </a:rPr>
              <a:t>Increased risk of NASH</a:t>
            </a:r>
          </a:p>
        </p:txBody>
      </p:sp>
      <p:graphicFrame>
        <p:nvGraphicFramePr>
          <p:cNvPr id="11" name="Table 10">
            <a:extLst>
              <a:ext uri="{FF2B5EF4-FFF2-40B4-BE49-F238E27FC236}">
                <a16:creationId xmlns:a16="http://schemas.microsoft.com/office/drawing/2014/main" id="{F20940AB-7B65-264A-CDD8-C8D40838C5BC}"/>
              </a:ext>
            </a:extLst>
          </p:cNvPr>
          <p:cNvGraphicFramePr>
            <a:graphicFrameLocks noGrp="1"/>
          </p:cNvGraphicFramePr>
          <p:nvPr/>
        </p:nvGraphicFramePr>
        <p:xfrm>
          <a:off x="317500" y="3752850"/>
          <a:ext cx="8205788" cy="685800"/>
        </p:xfrm>
        <a:graphic>
          <a:graphicData uri="http://schemas.openxmlformats.org/drawingml/2006/table">
            <a:tbl>
              <a:tblPr firstRow="1" bandRow="1">
                <a:tableStyleId>{5C22544A-7EE6-4342-B048-85BDC9FD1C3A}</a:tableStyleId>
              </a:tblPr>
              <a:tblGrid>
                <a:gridCol w="6255900">
                  <a:extLst>
                    <a:ext uri="{9D8B030D-6E8A-4147-A177-3AD203B41FA5}">
                      <a16:colId xmlns:a16="http://schemas.microsoft.com/office/drawing/2014/main" val="20000"/>
                    </a:ext>
                  </a:extLst>
                </a:gridCol>
                <a:gridCol w="974944">
                  <a:extLst>
                    <a:ext uri="{9D8B030D-6E8A-4147-A177-3AD203B41FA5}">
                      <a16:colId xmlns:a16="http://schemas.microsoft.com/office/drawing/2014/main" val="20001"/>
                    </a:ext>
                  </a:extLst>
                </a:gridCol>
                <a:gridCol w="974944">
                  <a:extLst>
                    <a:ext uri="{9D8B030D-6E8A-4147-A177-3AD203B41FA5}">
                      <a16:colId xmlns:a16="http://schemas.microsoft.com/office/drawing/2014/main" val="20002"/>
                    </a:ext>
                  </a:extLst>
                </a:gridCol>
              </a:tblGrid>
              <a:tr h="251460">
                <a:tc gridSpan="3">
                  <a:txBody>
                    <a:bodyPr/>
                    <a:lstStyle/>
                    <a:p>
                      <a:r>
                        <a:rPr lang="en-GB" sz="1200">
                          <a:solidFill>
                            <a:schemeClr val="bg1"/>
                          </a:solidFill>
                          <a:latin typeface="Arial" panose="020B0604020202020204" pitchFamily="34" charset="0"/>
                          <a:cs typeface="Arial" panose="020B0604020202020204" pitchFamily="34" charset="0"/>
                        </a:rPr>
                        <a:t>Recommendation</a:t>
                      </a:r>
                      <a:endParaRPr lang="en-GB" sz="1200" baseline="30000">
                        <a:solidFill>
                          <a:schemeClr val="bg1"/>
                        </a:solidFill>
                        <a:latin typeface="Arial" panose="020B0604020202020204" pitchFamily="34" charset="0"/>
                        <a:cs typeface="Arial" panose="020B0604020202020204" pitchFamily="34" charset="0"/>
                      </a:endParaRPr>
                    </a:p>
                  </a:txBody>
                  <a:tcPr marL="68577" marR="68577" marT="34290" marB="3429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2"/>
                          </a:solidFill>
                          <a:latin typeface="Arial" panose="020B0604020202020204" pitchFamily="34" charset="0"/>
                          <a:cs typeface="Arial" panose="020B0604020202020204" pitchFamily="34" charset="0"/>
                        </a:rPr>
                        <a:t>Genotyping</a:t>
                      </a:r>
                      <a:r>
                        <a:rPr lang="en-US" sz="1200" b="0">
                          <a:solidFill>
                            <a:schemeClr val="tx2"/>
                          </a:solidFill>
                          <a:latin typeface="Arial" panose="020B0604020202020204" pitchFamily="34" charset="0"/>
                          <a:cs typeface="Arial" panose="020B0604020202020204" pitchFamily="34" charset="0"/>
                        </a:rPr>
                        <a:t> </a:t>
                      </a:r>
                      <a:r>
                        <a:rPr lang="en-US" sz="1200" b="0">
                          <a:solidFill>
                            <a:schemeClr val="tx1"/>
                          </a:solidFill>
                          <a:latin typeface="Arial" panose="020B0604020202020204" pitchFamily="34" charset="0"/>
                          <a:cs typeface="Arial" panose="020B0604020202020204" pitchFamily="34" charset="0"/>
                        </a:rPr>
                        <a:t>may be considered in selected patients and clinical studies but </a:t>
                      </a:r>
                      <a:r>
                        <a:rPr lang="en-US" sz="1200" b="1">
                          <a:solidFill>
                            <a:schemeClr val="tx2"/>
                          </a:solidFill>
                          <a:latin typeface="Arial" panose="020B0604020202020204" pitchFamily="34" charset="0"/>
                          <a:cs typeface="Arial" panose="020B0604020202020204" pitchFamily="34" charset="0"/>
                        </a:rPr>
                        <a:t>is not recommended routinely</a:t>
                      </a:r>
                      <a:endParaRPr lang="en-GB" sz="1200" b="1">
                        <a:solidFill>
                          <a:schemeClr val="tx2"/>
                        </a:solidFill>
                        <a:latin typeface="Arial" panose="020B0604020202020204" pitchFamily="34" charset="0"/>
                        <a:cs typeface="Arial" panose="020B0604020202020204" pitchFamily="34" charset="0"/>
                      </a:endParaRPr>
                    </a:p>
                  </a:txBody>
                  <a:tcPr marL="68577" marR="68577" marT="34290" marB="34290">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200">
                          <a:solidFill>
                            <a:schemeClr val="tx1"/>
                          </a:solidFill>
                          <a:latin typeface="Arial" panose="020B0604020202020204" pitchFamily="34" charset="0"/>
                          <a:cs typeface="Arial" panose="020B0604020202020204" pitchFamily="34" charset="0"/>
                        </a:rPr>
                        <a:t>B</a:t>
                      </a:r>
                    </a:p>
                  </a:txBody>
                  <a:tcPr marL="68577" marR="68577" marT="34290" marB="34290"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marL="68577" marR="68577" marT="34290" marB="34290"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73743" name="Group 11">
            <a:extLst>
              <a:ext uri="{FF2B5EF4-FFF2-40B4-BE49-F238E27FC236}">
                <a16:creationId xmlns:a16="http://schemas.microsoft.com/office/drawing/2014/main" id="{7109F437-548C-A501-09D4-F2AE6A0EB0E5}"/>
              </a:ext>
            </a:extLst>
          </p:cNvPr>
          <p:cNvGrpSpPr>
            <a:grpSpLocks/>
          </p:cNvGrpSpPr>
          <p:nvPr/>
        </p:nvGrpSpPr>
        <p:grpSpPr bwMode="auto">
          <a:xfrm>
            <a:off x="5754688" y="3760788"/>
            <a:ext cx="2676525" cy="230187"/>
            <a:chOff x="4262958" y="3212976"/>
            <a:chExt cx="3569028" cy="307776"/>
          </a:xfrm>
        </p:grpSpPr>
        <p:sp>
          <p:nvSpPr>
            <p:cNvPr id="13" name="Rectangle 12">
              <a:extLst>
                <a:ext uri="{FF2B5EF4-FFF2-40B4-BE49-F238E27FC236}">
                  <a16:creationId xmlns:a16="http://schemas.microsoft.com/office/drawing/2014/main" id="{D31C46E6-AF1D-B40D-9464-DEAD615D1C9F}"/>
                </a:ext>
              </a:extLst>
            </p:cNvPr>
            <p:cNvSpPr/>
            <p:nvPr/>
          </p:nvSpPr>
          <p:spPr>
            <a:xfrm>
              <a:off x="4262958" y="3278776"/>
              <a:ext cx="143947" cy="144337"/>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14" name="Rectangle 13">
              <a:extLst>
                <a:ext uri="{FF2B5EF4-FFF2-40B4-BE49-F238E27FC236}">
                  <a16:creationId xmlns:a16="http://schemas.microsoft.com/office/drawing/2014/main" id="{B35A93BD-3758-728A-8FAF-423057BF4D4C}"/>
                </a:ext>
              </a:extLst>
            </p:cNvPr>
            <p:cNvSpPr/>
            <p:nvPr/>
          </p:nvSpPr>
          <p:spPr>
            <a:xfrm>
              <a:off x="5844253" y="3278776"/>
              <a:ext cx="143947" cy="144337"/>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73747" name="TextBox 14">
              <a:extLst>
                <a:ext uri="{FF2B5EF4-FFF2-40B4-BE49-F238E27FC236}">
                  <a16:creationId xmlns:a16="http://schemas.microsoft.com/office/drawing/2014/main" id="{56363453-DBF2-2232-41E2-482B98217049}"/>
                </a:ext>
              </a:extLst>
            </p:cNvPr>
            <p:cNvSpPr txBox="1">
              <a:spLocks noChangeArrowheads="1"/>
            </p:cNvSpPr>
            <p:nvPr/>
          </p:nvSpPr>
          <p:spPr bwMode="auto">
            <a:xfrm>
              <a:off x="4406957" y="3212976"/>
              <a:ext cx="1344812"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900">
                  <a:solidFill>
                    <a:schemeClr val="bg1"/>
                  </a:solidFill>
                  <a:latin typeface="Garamond" panose="02020404030301010803" pitchFamily="18" charset="0"/>
                </a:rPr>
                <a:t>Grade of evidence</a:t>
              </a:r>
            </a:p>
          </p:txBody>
        </p:sp>
        <p:sp>
          <p:nvSpPr>
            <p:cNvPr id="73748" name="TextBox 15">
              <a:extLst>
                <a:ext uri="{FF2B5EF4-FFF2-40B4-BE49-F238E27FC236}">
                  <a16:creationId xmlns:a16="http://schemas.microsoft.com/office/drawing/2014/main" id="{A7187A9D-C502-9CD4-C8CC-2C8C6CFAB41F}"/>
                </a:ext>
              </a:extLst>
            </p:cNvPr>
            <p:cNvSpPr txBox="1">
              <a:spLocks noChangeArrowheads="1"/>
            </p:cNvSpPr>
            <p:nvPr/>
          </p:nvSpPr>
          <p:spPr bwMode="auto">
            <a:xfrm>
              <a:off x="5989172" y="3212976"/>
              <a:ext cx="1842814"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900">
                  <a:solidFill>
                    <a:schemeClr val="bg1"/>
                  </a:solidFill>
                  <a:latin typeface="Garamond" panose="02020404030301010803" pitchFamily="18" charset="0"/>
                </a:rPr>
                <a:t>Grade of recommendation</a:t>
              </a:r>
            </a:p>
          </p:txBody>
        </p:sp>
      </p:grpSp>
      <p:pic>
        <p:nvPicPr>
          <p:cNvPr id="17" name="Picture 16">
            <a:hlinkClick r:id="rId3" action="ppaction://hlinksldjump"/>
            <a:extLst>
              <a:ext uri="{FF2B5EF4-FFF2-40B4-BE49-F238E27FC236}">
                <a16:creationId xmlns:a16="http://schemas.microsoft.com/office/drawing/2014/main" id="{4AB783A3-EC57-F76C-3EA5-9BB49E7D43AF}"/>
              </a:ext>
            </a:extLst>
          </p:cNvPr>
          <p:cNvPicPr>
            <a:picLocks noChangeAspect="1"/>
          </p:cNvPicPr>
          <p:nvPr/>
        </p:nvPicPr>
        <p:blipFill rotWithShape="1">
          <a:blip r:embed="rId4" cstate="screen">
            <a:duotone>
              <a:schemeClr val="accent1">
                <a:shade val="45000"/>
                <a:satMod val="135000"/>
              </a:schemeClr>
              <a:prstClr val="white"/>
            </a:duotone>
          </a:blip>
          <a:srcRect l="8888" t="1478" r="8310" b="16517"/>
          <a:stretch/>
        </p:blipFill>
        <p:spPr>
          <a:xfrm>
            <a:off x="8524011" y="1184710"/>
            <a:ext cx="285928" cy="28317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hidden="1">
            <a:extLst>
              <a:ext uri="{FF2B5EF4-FFF2-40B4-BE49-F238E27FC236}">
                <a16:creationId xmlns:a16="http://schemas.microsoft.com/office/drawing/2014/main" id="{94F8D56D-3615-F346-3E85-6FC55CEAE65D}"/>
              </a:ext>
            </a:extLst>
          </p:cNvPr>
          <p:cNvSpPr>
            <a:spLocks noGrp="1"/>
          </p:cNvSpPr>
          <p:nvPr>
            <p:ph type="title"/>
          </p:nvPr>
        </p:nvSpPr>
        <p:spPr/>
        <p:txBody>
          <a:bodyPr/>
          <a:lstStyle/>
          <a:p>
            <a:r>
              <a:rPr lang="en-US" altLang="en-US">
                <a:ea typeface="ＭＳ Ｐゴシック" panose="020B0600070205080204" pitchFamily="34" charset="-128"/>
              </a:rPr>
              <a:t>Pleiotropic Effects for All Candidate Genes for NAFLD</a:t>
            </a:r>
            <a:endParaRPr lang="en-GB" altLang="en-US">
              <a:ea typeface="ＭＳ Ｐゴシック" panose="020B0600070205080204" pitchFamily="34" charset="-128"/>
            </a:endParaRPr>
          </a:p>
        </p:txBody>
      </p:sp>
      <p:pic>
        <p:nvPicPr>
          <p:cNvPr id="75778" name="Picture 2">
            <a:extLst>
              <a:ext uri="{FF2B5EF4-FFF2-40B4-BE49-F238E27FC236}">
                <a16:creationId xmlns:a16="http://schemas.microsoft.com/office/drawing/2014/main" id="{47215950-D71C-8598-3FB1-B15DD6C01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7423A41D-C5D5-F87A-31A7-1585B7E5A820}"/>
              </a:ext>
            </a:extLst>
          </p:cNvPr>
          <p:cNvSpPr>
            <a:spLocks noGrp="1"/>
          </p:cNvSpPr>
          <p:nvPr>
            <p:ph type="title"/>
          </p:nvPr>
        </p:nvSpPr>
        <p:spPr/>
        <p:txBody>
          <a:bodyPr/>
          <a:lstStyle/>
          <a:p>
            <a:pPr eaLnBrk="1" hangingPunct="1"/>
            <a:r>
              <a:rPr lang="en-US" altLang="en-US">
                <a:solidFill>
                  <a:srgbClr val="FF0000"/>
                </a:solidFill>
                <a:ea typeface="ＭＳ Ｐゴシック" panose="020B0600070205080204" pitchFamily="34" charset="-128"/>
              </a:rPr>
              <a:t>Disclosures</a:t>
            </a:r>
          </a:p>
        </p:txBody>
      </p:sp>
      <p:sp>
        <p:nvSpPr>
          <p:cNvPr id="50178" name="Content Placeholder 2">
            <a:extLst>
              <a:ext uri="{FF2B5EF4-FFF2-40B4-BE49-F238E27FC236}">
                <a16:creationId xmlns:a16="http://schemas.microsoft.com/office/drawing/2014/main" id="{3956239B-7FA3-CB46-919F-60A17D3A76B4}"/>
              </a:ext>
            </a:extLst>
          </p:cNvPr>
          <p:cNvSpPr>
            <a:spLocks noGrp="1"/>
          </p:cNvSpPr>
          <p:nvPr>
            <p:ph idx="1"/>
          </p:nvPr>
        </p:nvSpPr>
        <p:spPr/>
        <p:txBody>
          <a:bodyPr/>
          <a:lstStyle/>
          <a:p>
            <a:pPr eaLnBrk="1" hangingPunct="1"/>
            <a:r>
              <a:rPr lang="en-US" altLang="en-US" sz="3600">
                <a:ea typeface="ＭＳ Ｐゴシック" panose="020B0600070205080204" pitchFamily="34" charset="-128"/>
              </a:rPr>
              <a:t>Research support from Madrigal/Intercept/Gilead</a:t>
            </a:r>
          </a:p>
          <a:p>
            <a:pPr eaLnBrk="1" hangingPunct="1"/>
            <a:r>
              <a:rPr lang="en-US" altLang="en-US" sz="3600">
                <a:ea typeface="ＭＳ Ｐゴシック" panose="020B0600070205080204" pitchFamily="34" charset="-128"/>
              </a:rPr>
              <a:t>Consulting/speaker for Intercept</a:t>
            </a:r>
          </a:p>
          <a:p>
            <a:pPr eaLnBrk="1" hangingPunct="1"/>
            <a:r>
              <a:rPr lang="en-US" altLang="en-US" sz="3600">
                <a:ea typeface="ＭＳ Ｐゴシック" panose="020B0600070205080204" pitchFamily="34" charset="-128"/>
              </a:rPr>
              <a:t>Advisory Board/Speaker for Mallinckrodt/Astra Zeneca</a:t>
            </a:r>
          </a:p>
          <a:p>
            <a:pPr eaLnBrk="1" hangingPunct="1"/>
            <a:r>
              <a:rPr lang="en-US" altLang="en-US" sz="3600">
                <a:ea typeface="ＭＳ Ｐゴシック" panose="020B0600070205080204" pitchFamily="34" charset="-128"/>
              </a:rPr>
              <a:t>Consulting for Novo Nordisk</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hidden="1">
            <a:extLst>
              <a:ext uri="{FF2B5EF4-FFF2-40B4-BE49-F238E27FC236}">
                <a16:creationId xmlns:a16="http://schemas.microsoft.com/office/drawing/2014/main" id="{F00D83E2-EA43-C630-B58C-CC63567C4FA1}"/>
              </a:ext>
            </a:extLst>
          </p:cNvPr>
          <p:cNvSpPr>
            <a:spLocks noGrp="1"/>
          </p:cNvSpPr>
          <p:nvPr>
            <p:ph type="title"/>
          </p:nvPr>
        </p:nvSpPr>
        <p:spPr/>
        <p:txBody>
          <a:bodyPr/>
          <a:lstStyle/>
          <a:p>
            <a:r>
              <a:rPr lang="en-US" altLang="en-US">
                <a:ea typeface="ＭＳ Ｐゴシック" panose="020B0600070205080204" pitchFamily="34" charset="-128"/>
              </a:rPr>
              <a:t>Genetic and Environmental Connections Increase the Risk </a:t>
            </a:r>
            <a:br>
              <a:rPr lang="en-US" altLang="en-US">
                <a:ea typeface="ＭＳ Ｐゴシック" panose="020B0600070205080204" pitchFamily="34" charset="-128"/>
              </a:rPr>
            </a:br>
            <a:r>
              <a:rPr lang="en-US" altLang="en-US">
                <a:ea typeface="ＭＳ Ｐゴシック" panose="020B0600070205080204" pitchFamily="34" charset="-128"/>
              </a:rPr>
              <a:t>of Cirrhosis and HCC in Patients With NASH</a:t>
            </a:r>
            <a:endParaRPr lang="en-GB" altLang="en-US">
              <a:ea typeface="ＭＳ Ｐゴシック" panose="020B0600070205080204" pitchFamily="34" charset="-128"/>
            </a:endParaRPr>
          </a:p>
        </p:txBody>
      </p:sp>
      <p:pic>
        <p:nvPicPr>
          <p:cNvPr id="76802" name="Picture 2">
            <a:extLst>
              <a:ext uri="{FF2B5EF4-FFF2-40B4-BE49-F238E27FC236}">
                <a16:creationId xmlns:a16="http://schemas.microsoft.com/office/drawing/2014/main" id="{9DEAD6FA-ADC8-9745-84A8-FE53E9407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5">
            <a:extLst>
              <a:ext uri="{FF2B5EF4-FFF2-40B4-BE49-F238E27FC236}">
                <a16:creationId xmlns:a16="http://schemas.microsoft.com/office/drawing/2014/main" id="{551C7B5F-8C90-B205-CEB2-C5C0058282C4}"/>
              </a:ext>
            </a:extLst>
          </p:cNvPr>
          <p:cNvSpPr>
            <a:spLocks noGrp="1"/>
          </p:cNvSpPr>
          <p:nvPr>
            <p:ph type="title"/>
          </p:nvPr>
        </p:nvSpPr>
        <p:spPr/>
        <p:txBody>
          <a:bodyPr/>
          <a:lstStyle/>
          <a:p>
            <a:r>
              <a:rPr lang="en-GB" altLang="en-US">
                <a:solidFill>
                  <a:srgbClr val="FF0000"/>
                </a:solidFill>
                <a:ea typeface="ＭＳ Ｐゴシック" panose="020B0600070205080204" pitchFamily="34" charset="-128"/>
              </a:rPr>
              <a:t>Prognosis</a:t>
            </a:r>
            <a:endParaRPr lang="en-GB" altLang="en-US" b="1">
              <a:solidFill>
                <a:srgbClr val="FF0000"/>
              </a:solidFill>
              <a:ea typeface="ＭＳ Ｐゴシック" panose="020B0600070205080204" pitchFamily="34" charset="-128"/>
            </a:endParaRPr>
          </a:p>
        </p:txBody>
      </p:sp>
      <p:sp>
        <p:nvSpPr>
          <p:cNvPr id="77826" name="Text Placeholder 7">
            <a:extLst>
              <a:ext uri="{FF2B5EF4-FFF2-40B4-BE49-F238E27FC236}">
                <a16:creationId xmlns:a16="http://schemas.microsoft.com/office/drawing/2014/main" id="{8BFB16C6-891C-6890-028A-069BAD05F08E}"/>
              </a:ext>
            </a:extLst>
          </p:cNvPr>
          <p:cNvSpPr>
            <a:spLocks noGrp="1"/>
          </p:cNvSpPr>
          <p:nvPr>
            <p:ph type="body" sz="quarter" idx="10"/>
          </p:nvPr>
        </p:nvSpPr>
        <p:spPr>
          <a:xfrm>
            <a:off x="914400" y="5486400"/>
            <a:ext cx="7519988" cy="376238"/>
          </a:xfrm>
        </p:spPr>
        <p:txBody>
          <a:bodyPr/>
          <a:lstStyle/>
          <a:p>
            <a:pPr>
              <a:spcBef>
                <a:spcPct val="0"/>
              </a:spcBef>
            </a:pPr>
            <a:r>
              <a:rPr lang="en-GB" altLang="en-US">
                <a:ea typeface="ＭＳ Ｐゴシック" panose="020B0600070205080204" pitchFamily="34" charset="-128"/>
              </a:rPr>
              <a:t>EASL–EASD–EASO CPG NAFLD.</a:t>
            </a:r>
            <a:r>
              <a:rPr lang="en-US" altLang="en-US">
                <a:ea typeface="ＭＳ Ｐゴシック" panose="020B0600070205080204" pitchFamily="34" charset="-128"/>
              </a:rPr>
              <a:t> J Hepatol 2016;64:1388–402</a:t>
            </a:r>
          </a:p>
        </p:txBody>
      </p:sp>
      <p:sp>
        <p:nvSpPr>
          <p:cNvPr id="53251" name="Content Placeholder 6">
            <a:extLst>
              <a:ext uri="{FF2B5EF4-FFF2-40B4-BE49-F238E27FC236}">
                <a16:creationId xmlns:a16="http://schemas.microsoft.com/office/drawing/2014/main" id="{178AE87C-62B9-F71F-4C32-9EB1C038554D}"/>
              </a:ext>
            </a:extLst>
          </p:cNvPr>
          <p:cNvSpPr>
            <a:spLocks noGrp="1"/>
          </p:cNvSpPr>
          <p:nvPr>
            <p:ph sz="half" idx="1"/>
          </p:nvPr>
        </p:nvSpPr>
        <p:spPr>
          <a:xfrm>
            <a:off x="914400" y="2235200"/>
            <a:ext cx="7162800" cy="1498600"/>
          </a:xfrm>
        </p:spPr>
        <p:txBody>
          <a:bodyPr>
            <a:normAutofit fontScale="70000" lnSpcReduction="20000"/>
          </a:bodyPr>
          <a:lstStyle/>
          <a:p>
            <a:pPr>
              <a:defRPr/>
            </a:pPr>
            <a:r>
              <a:rPr lang="en-US" altLang="en-US" sz="2800">
                <a:ea typeface="ＭＳ Ｐゴシック" panose="020B0600070205080204" pitchFamily="34" charset="-128"/>
              </a:rPr>
              <a:t>Fibrosis is the most important prognostic factor in NAFLD</a:t>
            </a:r>
          </a:p>
          <a:p>
            <a:pPr lvl="1">
              <a:defRPr/>
            </a:pPr>
            <a:r>
              <a:rPr lang="en-US" altLang="en-US" sz="2800">
                <a:ea typeface="ＭＳ Ｐゴシック" panose="020B0600070205080204" pitchFamily="34" charset="-128"/>
              </a:rPr>
              <a:t>Correlates with liver-related outcomes and mortality</a:t>
            </a:r>
          </a:p>
          <a:p>
            <a:pPr lvl="1">
              <a:defRPr/>
            </a:pPr>
            <a:r>
              <a:rPr lang="en-US" altLang="en-US" sz="2800">
                <a:ea typeface="ＭＳ Ｐゴシック" panose="020B0600070205080204" pitchFamily="34" charset="-128"/>
              </a:rPr>
              <a:t>Advanced fibrosis indicates thorough investigation</a:t>
            </a:r>
            <a:endParaRPr lang="en-GB" altLang="en-US" sz="2800">
              <a:ea typeface="ＭＳ Ｐゴシック" panose="020B0600070205080204" pitchFamily="34" charset="-128"/>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9FE087-685F-5476-58FF-FE21F18DAF4F}"/>
              </a:ext>
            </a:extLst>
          </p:cNvPr>
          <p:cNvSpPr>
            <a:spLocks noGrp="1"/>
          </p:cNvSpPr>
          <p:nvPr>
            <p:ph type="title"/>
          </p:nvPr>
        </p:nvSpPr>
        <p:spPr/>
        <p:txBody>
          <a:bodyPr>
            <a:normAutofit fontScale="90000"/>
          </a:bodyPr>
          <a:lstStyle/>
          <a:p>
            <a:pPr>
              <a:defRPr/>
            </a:pPr>
            <a:r>
              <a:rPr lang="en-GB" dirty="0">
                <a:solidFill>
                  <a:srgbClr val="FF0000"/>
                </a:solidFill>
              </a:rPr>
              <a:t>Common related metabolic disorders: T2DM</a:t>
            </a:r>
          </a:p>
        </p:txBody>
      </p:sp>
      <p:sp>
        <p:nvSpPr>
          <p:cNvPr id="79874" name="Text Placeholder 7">
            <a:extLst>
              <a:ext uri="{FF2B5EF4-FFF2-40B4-BE49-F238E27FC236}">
                <a16:creationId xmlns:a16="http://schemas.microsoft.com/office/drawing/2014/main" id="{9997792F-C5EF-FA35-CDC5-87B98639AAE1}"/>
              </a:ext>
            </a:extLst>
          </p:cNvPr>
          <p:cNvSpPr>
            <a:spLocks noGrp="1"/>
          </p:cNvSpPr>
          <p:nvPr>
            <p:ph type="body" sz="quarter" idx="10"/>
          </p:nvPr>
        </p:nvSpPr>
        <p:spPr>
          <a:xfrm>
            <a:off x="4763" y="6480175"/>
            <a:ext cx="7519987" cy="376238"/>
          </a:xfrm>
        </p:spPr>
        <p:txBody>
          <a:bodyPr/>
          <a:lstStyle/>
          <a:p>
            <a:pPr>
              <a:spcBef>
                <a:spcPct val="0"/>
              </a:spcBef>
            </a:pPr>
            <a:r>
              <a:rPr lang="en-GB" altLang="en-US">
                <a:ea typeface="ＭＳ Ｐゴシック" panose="020B0600070205080204" pitchFamily="34" charset="-128"/>
              </a:rPr>
              <a:t>EASL–EASD–EASO CPG NAFLD.</a:t>
            </a:r>
            <a:r>
              <a:rPr lang="en-US" altLang="en-US">
                <a:ea typeface="ＭＳ Ｐゴシック" panose="020B0600070205080204" pitchFamily="34" charset="-128"/>
              </a:rPr>
              <a:t> J Hepatol 2016;64:1388–402</a:t>
            </a:r>
          </a:p>
        </p:txBody>
      </p:sp>
      <p:sp>
        <p:nvSpPr>
          <p:cNvPr id="79875" name="Content Placeholder 6">
            <a:extLst>
              <a:ext uri="{FF2B5EF4-FFF2-40B4-BE49-F238E27FC236}">
                <a16:creationId xmlns:a16="http://schemas.microsoft.com/office/drawing/2014/main" id="{141BFA75-4F37-A77D-8C5C-FADAE736CA8D}"/>
              </a:ext>
            </a:extLst>
          </p:cNvPr>
          <p:cNvSpPr>
            <a:spLocks noGrp="1"/>
          </p:cNvSpPr>
          <p:nvPr>
            <p:ph sz="half" idx="1"/>
          </p:nvPr>
        </p:nvSpPr>
        <p:spPr>
          <a:xfrm>
            <a:off x="319088" y="1514475"/>
            <a:ext cx="8505825" cy="4621213"/>
          </a:xfrm>
        </p:spPr>
        <p:txBody>
          <a:bodyPr/>
          <a:lstStyle/>
          <a:p>
            <a:r>
              <a:rPr lang="en-US" altLang="en-US">
                <a:ea typeface="ＭＳ Ｐゴシック" panose="020B0600070205080204" pitchFamily="34" charset="-128"/>
              </a:rPr>
              <a:t>Irrespective of liver enzymes, diabetes risk and T2DM are closely associated with:</a:t>
            </a:r>
          </a:p>
          <a:p>
            <a:pPr lvl="1"/>
            <a:r>
              <a:rPr lang="en-US" altLang="en-US">
                <a:ea typeface="ＭＳ Ｐゴシック" panose="020B0600070205080204" pitchFamily="34" charset="-128"/>
              </a:rPr>
              <a:t>Severity of NAFLD</a:t>
            </a:r>
          </a:p>
          <a:p>
            <a:pPr lvl="1"/>
            <a:r>
              <a:rPr lang="en-US" altLang="en-US">
                <a:ea typeface="ＭＳ Ｐゴシック" panose="020B0600070205080204" pitchFamily="34" charset="-128"/>
              </a:rPr>
              <a:t>Progression to NASH</a:t>
            </a:r>
          </a:p>
          <a:p>
            <a:pPr lvl="1"/>
            <a:r>
              <a:rPr lang="en-US" altLang="en-US">
                <a:ea typeface="ＭＳ Ｐゴシック" panose="020B0600070205080204" pitchFamily="34" charset="-128"/>
              </a:rPr>
              <a:t>Presence of advanced fibrosis</a:t>
            </a:r>
          </a:p>
          <a:p>
            <a:pPr lvl="1"/>
            <a:r>
              <a:rPr lang="en-US" altLang="en-US">
                <a:ea typeface="ＭＳ Ｐゴシック" panose="020B0600070205080204" pitchFamily="34" charset="-128"/>
              </a:rPr>
              <a:t>Development of HCC</a:t>
            </a:r>
          </a:p>
          <a:p>
            <a:pPr lvl="1"/>
            <a:endParaRPr lang="en-US" altLang="en-US">
              <a:ea typeface="ＭＳ Ｐゴシック" panose="020B0600070205080204" pitchFamily="34" charset="-128"/>
            </a:endParaRPr>
          </a:p>
          <a:p>
            <a:pPr eaLnBrk="1" fontAlgn="t" hangingPunct="1"/>
            <a:r>
              <a:rPr lang="en-US" altLang="en-US" b="1">
                <a:ea typeface="ＭＳ Ｐゴシック" panose="020B0600070205080204" pitchFamily="34" charset="-128"/>
              </a:rPr>
              <a:t>In individuals with NAFLD, screening for diabetes is mandatory, by fasting or random blood glucose or HbA1c… </a:t>
            </a:r>
            <a:endParaRPr lang="en-US" altLang="en-US" sz="2800">
              <a:ea typeface="ＭＳ Ｐゴシック" panose="020B0600070205080204" pitchFamily="34" charset="-128"/>
            </a:endParaRPr>
          </a:p>
          <a:p>
            <a:pPr eaLnBrk="1" hangingPunct="1"/>
            <a:r>
              <a:rPr lang="en-US" altLang="en-US" b="1">
                <a:ea typeface="ＭＳ Ｐゴシック" panose="020B0600070205080204" pitchFamily="34" charset="-128"/>
              </a:rPr>
              <a:t>Look for NAFLD in patients with T2DM</a:t>
            </a:r>
            <a:r>
              <a:rPr lang="en-US" altLang="en-US">
                <a:ea typeface="ＭＳ Ｐゴシック" panose="020B0600070205080204" pitchFamily="34" charset="-128"/>
              </a:rPr>
              <a:t>, irrespective of liver enzyme levels, due to high risk of disease progression</a:t>
            </a:r>
            <a:endParaRPr lang="en-US" altLang="en-US" sz="2800">
              <a:ea typeface="ＭＳ Ｐゴシック" panose="020B0600070205080204" pitchFamily="34" charset="-128"/>
            </a:endParaRPr>
          </a:p>
          <a:p>
            <a:pPr lvl="1"/>
            <a:endParaRPr lang="en-GB" altLang="en-US">
              <a:ea typeface="ＭＳ Ｐゴシック" panose="020B0600070205080204" pitchFamily="34" charset="-128"/>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F76151-92AB-19EF-8EC2-91621841483E}"/>
              </a:ext>
            </a:extLst>
          </p:cNvPr>
          <p:cNvSpPr>
            <a:spLocks noGrp="1"/>
          </p:cNvSpPr>
          <p:nvPr>
            <p:ph type="title"/>
          </p:nvPr>
        </p:nvSpPr>
        <p:spPr/>
        <p:txBody>
          <a:bodyPr>
            <a:normAutofit fontScale="90000"/>
          </a:bodyPr>
          <a:lstStyle/>
          <a:p>
            <a:pPr>
              <a:defRPr/>
            </a:pPr>
            <a:r>
              <a:rPr lang="en-GB" dirty="0">
                <a:solidFill>
                  <a:srgbClr val="FF0000"/>
                </a:solidFill>
              </a:rPr>
              <a:t>Natural history and complications: progression</a:t>
            </a:r>
          </a:p>
        </p:txBody>
      </p:sp>
      <p:sp>
        <p:nvSpPr>
          <p:cNvPr id="81922" name="Text Placeholder 7">
            <a:extLst>
              <a:ext uri="{FF2B5EF4-FFF2-40B4-BE49-F238E27FC236}">
                <a16:creationId xmlns:a16="http://schemas.microsoft.com/office/drawing/2014/main" id="{078B1B06-486B-82F0-EAA8-5C2D63380EFB}"/>
              </a:ext>
            </a:extLst>
          </p:cNvPr>
          <p:cNvSpPr>
            <a:spLocks noGrp="1"/>
          </p:cNvSpPr>
          <p:nvPr>
            <p:ph type="body" sz="quarter" idx="10"/>
          </p:nvPr>
        </p:nvSpPr>
        <p:spPr>
          <a:xfrm>
            <a:off x="533400" y="5334000"/>
            <a:ext cx="7519988" cy="376238"/>
          </a:xfrm>
        </p:spPr>
        <p:txBody>
          <a:bodyPr/>
          <a:lstStyle/>
          <a:p>
            <a:pPr>
              <a:spcBef>
                <a:spcPct val="0"/>
              </a:spcBef>
            </a:pPr>
            <a:r>
              <a:rPr lang="en-GB" altLang="en-US">
                <a:ea typeface="ＭＳ Ｐゴシック" panose="020B0600070205080204" pitchFamily="34" charset="-128"/>
              </a:rPr>
              <a:t>1. Sing S et al. Clin Gastroenterol Hepatol 2015;13:643–54;</a:t>
            </a:r>
          </a:p>
          <a:p>
            <a:pPr>
              <a:spcBef>
                <a:spcPct val="0"/>
              </a:spcBef>
            </a:pPr>
            <a:r>
              <a:rPr lang="en-GB" altLang="en-US">
                <a:ea typeface="ＭＳ Ｐゴシック" panose="020B0600070205080204" pitchFamily="34" charset="-128"/>
              </a:rPr>
              <a:t>EASL–EASD–EASO CPG NAFLD.</a:t>
            </a:r>
            <a:r>
              <a:rPr lang="en-US" altLang="en-US">
                <a:ea typeface="ＭＳ Ｐゴシック" panose="020B0600070205080204" pitchFamily="34" charset="-128"/>
              </a:rPr>
              <a:t> J Hepatol 2016;64:1388–402</a:t>
            </a:r>
          </a:p>
        </p:txBody>
      </p:sp>
      <p:sp>
        <p:nvSpPr>
          <p:cNvPr id="96259" name="Content Placeholder 6">
            <a:extLst>
              <a:ext uri="{FF2B5EF4-FFF2-40B4-BE49-F238E27FC236}">
                <a16:creationId xmlns:a16="http://schemas.microsoft.com/office/drawing/2014/main" id="{9DACD27C-8BC5-672E-8F24-DC6844A47B85}"/>
              </a:ext>
            </a:extLst>
          </p:cNvPr>
          <p:cNvSpPr>
            <a:spLocks noGrp="1"/>
          </p:cNvSpPr>
          <p:nvPr>
            <p:ph sz="half" idx="1"/>
          </p:nvPr>
        </p:nvSpPr>
        <p:spPr>
          <a:xfrm>
            <a:off x="319088" y="1638300"/>
            <a:ext cx="8505825" cy="4621213"/>
          </a:xfrm>
        </p:spPr>
        <p:txBody>
          <a:bodyPr/>
          <a:lstStyle/>
          <a:p>
            <a:pPr>
              <a:defRPr/>
            </a:pPr>
            <a:r>
              <a:rPr lang="en-US" altLang="en-US" dirty="0">
                <a:ea typeface="ＭＳ Ｐゴシック" panose="020B0600070205080204" pitchFamily="34" charset="-128"/>
              </a:rPr>
              <a:t>In general, NAFLD is a slowly progressive disease, both in adults and in children</a:t>
            </a:r>
            <a:endParaRPr lang="en-US" altLang="en-US" baseline="30000" dirty="0">
              <a:ea typeface="ＭＳ Ｐゴシック" panose="020B0600070205080204" pitchFamily="34" charset="-128"/>
            </a:endParaRPr>
          </a:p>
          <a:p>
            <a:pPr lvl="1">
              <a:defRPr/>
            </a:pPr>
            <a:r>
              <a:rPr lang="en-US" altLang="en-US" dirty="0">
                <a:ea typeface="ＭＳ Ｐゴシック" panose="020B0600070205080204" pitchFamily="34" charset="-128"/>
              </a:rPr>
              <a:t>Rate of progression corresponds to 1 fibrosis stage every 14 years in NAFL and every 7 years in NASH</a:t>
            </a:r>
          </a:p>
          <a:p>
            <a:pPr lvl="1">
              <a:defRPr/>
            </a:pPr>
            <a:r>
              <a:rPr lang="en-US" altLang="en-US" dirty="0">
                <a:ea typeface="ＭＳ Ｐゴシック" panose="020B0600070205080204" pitchFamily="34" charset="-128"/>
              </a:rPr>
              <a:t>Rate of progression is doubled by </a:t>
            </a:r>
            <a:r>
              <a:rPr lang="en-GB" altLang="en-US" dirty="0">
                <a:ea typeface="ＭＳ Ｐゴシック" panose="020B0600070205080204" pitchFamily="34" charset="-128"/>
              </a:rPr>
              <a:t>arterial hypertension</a:t>
            </a:r>
            <a:r>
              <a:rPr lang="en-GB" altLang="en-US" baseline="30000" dirty="0">
                <a:ea typeface="ＭＳ Ｐゴシック" panose="020B0600070205080204" pitchFamily="34" charset="-128"/>
              </a:rPr>
              <a:t>1</a:t>
            </a:r>
            <a:endParaRPr lang="en-US" altLang="en-US" baseline="30000" dirty="0">
              <a:ea typeface="ＭＳ Ｐゴシック" panose="020B0600070205080204" pitchFamily="34" charset="-128"/>
            </a:endParaRPr>
          </a:p>
          <a:p>
            <a:pPr lvl="1">
              <a:defRPr/>
            </a:pPr>
            <a:r>
              <a:rPr lang="en-US" altLang="en-US" dirty="0">
                <a:ea typeface="ＭＳ Ｐゴシック" panose="020B0600070205080204" pitchFamily="34" charset="-128"/>
              </a:rPr>
              <a:t>Progression of fibrosis is more rapid in about 20% of cases</a:t>
            </a:r>
            <a:r>
              <a:rPr lang="en-US" altLang="en-US" baseline="30000" dirty="0">
                <a:ea typeface="ＭＳ Ｐゴシック" panose="020B0600070205080204" pitchFamily="34" charset="-128"/>
              </a:rPr>
              <a:t>1</a:t>
            </a:r>
          </a:p>
          <a:p>
            <a:pPr marL="0" indent="0">
              <a:buFont typeface="Lucida Grande" panose="020B0600040502020204" pitchFamily="34" charset="0"/>
              <a:buNone/>
              <a:defRPr/>
            </a:pPr>
            <a:endParaRPr lang="en-US" altLang="en-US" dirty="0">
              <a:ea typeface="ＭＳ Ｐゴシック" panose="020B0600070205080204" pitchFamily="34" charset="-128"/>
            </a:endParaRPr>
          </a:p>
          <a:p>
            <a:pPr>
              <a:defRPr/>
            </a:pPr>
            <a:r>
              <a:rPr lang="en-US" altLang="en-US" dirty="0">
                <a:ea typeface="ＭＳ Ｐゴシック" panose="020B0600070205080204" pitchFamily="34" charset="-128"/>
              </a:rPr>
              <a:t>Paediatric NAFLD is of concern</a:t>
            </a:r>
          </a:p>
          <a:p>
            <a:pPr lvl="1">
              <a:defRPr/>
            </a:pPr>
            <a:r>
              <a:rPr lang="en-US" altLang="en-US" dirty="0">
                <a:ea typeface="ＭＳ Ｐゴシック" panose="020B0600070205080204" pitchFamily="34" charset="-128"/>
              </a:rPr>
              <a:t>Potential for severe liver-related complications later in life</a:t>
            </a:r>
          </a:p>
          <a:p>
            <a:pPr lvl="1">
              <a:defRPr/>
            </a:pPr>
            <a:r>
              <a:rPr lang="en-US" altLang="en-US" dirty="0">
                <a:ea typeface="ＭＳ Ｐゴシック" panose="020B0600070205080204" pitchFamily="34" charset="-128"/>
              </a:rPr>
              <a:t>NASH-related cirrhosis has been reported as early as 8 years of age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hidden="1">
            <a:extLst>
              <a:ext uri="{FF2B5EF4-FFF2-40B4-BE49-F238E27FC236}">
                <a16:creationId xmlns:a16="http://schemas.microsoft.com/office/drawing/2014/main" id="{9F4AB215-C0BA-3B2C-A48F-18D029BB64DF}"/>
              </a:ext>
            </a:extLst>
          </p:cNvPr>
          <p:cNvSpPr>
            <a:spLocks noGrp="1"/>
          </p:cNvSpPr>
          <p:nvPr>
            <p:ph type="title"/>
          </p:nvPr>
        </p:nvSpPr>
        <p:spPr/>
        <p:txBody>
          <a:bodyPr/>
          <a:lstStyle/>
          <a:p>
            <a:r>
              <a:rPr lang="en-US" altLang="en-US">
                <a:ea typeface="ＭＳ Ｐゴシック" panose="020B0600070205080204" pitchFamily="34" charset="-128"/>
              </a:rPr>
              <a:t>NAFLD and CV Mortality</a:t>
            </a:r>
          </a:p>
        </p:txBody>
      </p:sp>
      <p:pic>
        <p:nvPicPr>
          <p:cNvPr id="83970" name="Picture 2">
            <a:extLst>
              <a:ext uri="{FF2B5EF4-FFF2-40B4-BE49-F238E27FC236}">
                <a16:creationId xmlns:a16="http://schemas.microsoft.com/office/drawing/2014/main" id="{8998B244-E285-3D5D-C0EC-60EA923C0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8C781A57-6D88-A1E8-3FD9-068579832015}"/>
              </a:ext>
            </a:extLst>
          </p:cNvPr>
          <p:cNvSpPr>
            <a:spLocks noGrp="1"/>
          </p:cNvSpPr>
          <p:nvPr>
            <p:ph type="title"/>
          </p:nvPr>
        </p:nvSpPr>
        <p:spPr/>
        <p:txBody>
          <a:bodyPr/>
          <a:lstStyle/>
          <a:p>
            <a:r>
              <a:rPr lang="en-GB" altLang="en-US">
                <a:solidFill>
                  <a:srgbClr val="FF0000"/>
                </a:solidFill>
                <a:ea typeface="ＭＳ Ｐゴシック" panose="020B0600070205080204" pitchFamily="34" charset="-128"/>
                <a:cs typeface="Arial" panose="020B0604020202020204" pitchFamily="34" charset="0"/>
              </a:rPr>
              <a:t>Some patients with Advanced </a:t>
            </a:r>
            <a:r>
              <a:rPr lang="en-GB" altLang="en-US" sz="4000">
                <a:solidFill>
                  <a:srgbClr val="FF0000"/>
                </a:solidFill>
                <a:ea typeface="ＭＳ Ｐゴシック" panose="020B0600070205080204" pitchFamily="34" charset="-128"/>
                <a:cs typeface="Arial" panose="020B0604020202020204" pitchFamily="34" charset="0"/>
              </a:rPr>
              <a:t>Fibrosis due to NASH</a:t>
            </a:r>
            <a:br>
              <a:rPr lang="en-GB" altLang="en-US" sz="4000">
                <a:solidFill>
                  <a:srgbClr val="FF0000"/>
                </a:solidFill>
                <a:ea typeface="ＭＳ Ｐゴシック" panose="020B0600070205080204" pitchFamily="34" charset="-128"/>
                <a:cs typeface="Arial" panose="020B0604020202020204" pitchFamily="34" charset="0"/>
              </a:rPr>
            </a:br>
            <a:r>
              <a:rPr lang="en-GB" altLang="en-US" sz="4000">
                <a:solidFill>
                  <a:srgbClr val="FF0000"/>
                </a:solidFill>
                <a:ea typeface="ＭＳ Ｐゴシック" panose="020B0600070205080204" pitchFamily="34" charset="-128"/>
                <a:cs typeface="Arial" panose="020B0604020202020204" pitchFamily="34" charset="0"/>
              </a:rPr>
              <a:t>will progress to cirrhosis quickly</a:t>
            </a:r>
            <a:endParaRPr lang="en-GB" altLang="en-US" sz="4000">
              <a:solidFill>
                <a:srgbClr val="FF0000"/>
              </a:solidFill>
              <a:ea typeface="ＭＳ Ｐゴシック" panose="020B0600070205080204" pitchFamily="34" charset="-128"/>
            </a:endParaRPr>
          </a:p>
        </p:txBody>
      </p:sp>
      <p:sp>
        <p:nvSpPr>
          <p:cNvPr id="84994" name="Slide Number Placeholder 3">
            <a:extLst>
              <a:ext uri="{FF2B5EF4-FFF2-40B4-BE49-F238E27FC236}">
                <a16:creationId xmlns:a16="http://schemas.microsoft.com/office/drawing/2014/main" id="{F3DD8594-2744-6B5F-727E-6EC2EA76A6CD}"/>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A99E3B4B-4D2C-FD44-9A76-E28C8380EF8D}" type="slidenum">
              <a:rPr lang="en-GB" altLang="en-US" sz="1200" smtClean="0">
                <a:solidFill>
                  <a:srgbClr val="9BBB59"/>
                </a:solidFill>
              </a:rPr>
              <a:pPr>
                <a:spcBef>
                  <a:spcPct val="0"/>
                </a:spcBef>
                <a:buSzTx/>
                <a:buFontTx/>
                <a:buNone/>
              </a:pPr>
              <a:t>25</a:t>
            </a:fld>
            <a:endParaRPr lang="en-GB" altLang="en-US" sz="1200">
              <a:solidFill>
                <a:srgbClr val="9BBB59"/>
              </a:solidFill>
            </a:endParaRPr>
          </a:p>
        </p:txBody>
      </p:sp>
      <p:sp>
        <p:nvSpPr>
          <p:cNvPr id="5" name="Text Placeholder 4">
            <a:extLst>
              <a:ext uri="{FF2B5EF4-FFF2-40B4-BE49-F238E27FC236}">
                <a16:creationId xmlns:a16="http://schemas.microsoft.com/office/drawing/2014/main" id="{62146218-7364-E662-D4E3-C95191BF4E34}"/>
              </a:ext>
            </a:extLst>
          </p:cNvPr>
          <p:cNvSpPr>
            <a:spLocks noGrp="1"/>
          </p:cNvSpPr>
          <p:nvPr>
            <p:ph type="body" sz="quarter" idx="13"/>
          </p:nvPr>
        </p:nvSpPr>
        <p:spPr>
          <a:xfrm>
            <a:off x="2405063" y="5702300"/>
            <a:ext cx="7577137" cy="438150"/>
          </a:xfrm>
        </p:spPr>
        <p:txBody>
          <a:bodyPr/>
          <a:lstStyle/>
          <a:p>
            <a:pPr>
              <a:spcBef>
                <a:spcPts val="0"/>
              </a:spcBef>
              <a:defRPr/>
            </a:pPr>
            <a:r>
              <a:rPr lang="en-GB" dirty="0"/>
              <a:t>NASH, nonalcoholic steatohepatitis</a:t>
            </a:r>
          </a:p>
          <a:p>
            <a:pPr>
              <a:spcBef>
                <a:spcPts val="0"/>
              </a:spcBef>
              <a:defRPr/>
            </a:pPr>
            <a:r>
              <a:rPr lang="en-GB" dirty="0"/>
              <a:t>1. </a:t>
            </a:r>
            <a:r>
              <a:rPr lang="en-US" dirty="0">
                <a:cs typeface="Arial" panose="020B0604020202020204" pitchFamily="34" charset="0"/>
              </a:rPr>
              <a:t>Sanyal AJ et al. </a:t>
            </a:r>
            <a:r>
              <a:rPr lang="en-US" i="1" dirty="0">
                <a:cs typeface="Arial" panose="020B0604020202020204" pitchFamily="34" charset="0"/>
              </a:rPr>
              <a:t>Hepatology</a:t>
            </a:r>
            <a:r>
              <a:rPr lang="en-US" dirty="0">
                <a:cs typeface="Arial" panose="020B0604020202020204" pitchFamily="34" charset="0"/>
              </a:rPr>
              <a:t> 2019; </a:t>
            </a:r>
            <a:r>
              <a:rPr lang="en-GB" dirty="0"/>
              <a:t>doi: 10.1002/hep.30664.</a:t>
            </a:r>
          </a:p>
        </p:txBody>
      </p:sp>
      <p:grpSp>
        <p:nvGrpSpPr>
          <p:cNvPr id="84996" name="Group 14">
            <a:extLst>
              <a:ext uri="{FF2B5EF4-FFF2-40B4-BE49-F238E27FC236}">
                <a16:creationId xmlns:a16="http://schemas.microsoft.com/office/drawing/2014/main" id="{3F8C4B8C-0D0B-EB37-1AF9-3AE0CBE9BF22}"/>
              </a:ext>
            </a:extLst>
          </p:cNvPr>
          <p:cNvGrpSpPr>
            <a:grpSpLocks/>
          </p:cNvGrpSpPr>
          <p:nvPr/>
        </p:nvGrpSpPr>
        <p:grpSpPr bwMode="auto">
          <a:xfrm>
            <a:off x="741363" y="2255838"/>
            <a:ext cx="7577137" cy="2163762"/>
            <a:chOff x="901499" y="1833120"/>
            <a:chExt cx="10103743" cy="2884428"/>
          </a:xfrm>
        </p:grpSpPr>
        <p:sp>
          <p:nvSpPr>
            <p:cNvPr id="85000" name="Content Placeholder 6">
              <a:extLst>
                <a:ext uri="{FF2B5EF4-FFF2-40B4-BE49-F238E27FC236}">
                  <a16:creationId xmlns:a16="http://schemas.microsoft.com/office/drawing/2014/main" id="{06A4C615-9430-27F5-B09C-22B19C1B0CA9}"/>
                </a:ext>
              </a:extLst>
            </p:cNvPr>
            <p:cNvSpPr txBox="1">
              <a:spLocks noChangeArrowheads="1"/>
            </p:cNvSpPr>
            <p:nvPr/>
          </p:nvSpPr>
          <p:spPr bwMode="auto">
            <a:xfrm>
              <a:off x="2795824" y="1833120"/>
              <a:ext cx="642735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685800" indent="-22860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SzTx/>
                <a:buFont typeface="Arial" panose="020B0604020202020204" pitchFamily="34" charset="0"/>
                <a:buNone/>
              </a:pPr>
              <a:r>
                <a:rPr lang="en-GB" altLang="en-US" sz="1800" b="1">
                  <a:solidFill>
                    <a:srgbClr val="000000"/>
                  </a:solidFill>
                  <a:cs typeface="Arial" panose="020B0604020202020204" pitchFamily="34" charset="0"/>
                </a:rPr>
                <a:t>Rapid progression of patients with </a:t>
              </a:r>
            </a:p>
            <a:p>
              <a:pPr algn="ctr" eaLnBrk="1" hangingPunct="1">
                <a:spcBef>
                  <a:spcPct val="0"/>
                </a:spcBef>
                <a:buSzTx/>
                <a:buFont typeface="Arial" panose="020B0604020202020204" pitchFamily="34" charset="0"/>
                <a:buNone/>
              </a:pPr>
              <a:r>
                <a:rPr lang="en-GB" altLang="en-US" sz="1800" b="1">
                  <a:solidFill>
                    <a:srgbClr val="000000"/>
                  </a:solidFill>
                  <a:cs typeface="Arial" panose="020B0604020202020204" pitchFamily="34" charset="0"/>
                </a:rPr>
                <a:t>F3 to cirrhosis</a:t>
              </a:r>
              <a:r>
                <a:rPr lang="en-GB" altLang="en-US" sz="1800" b="1" baseline="30000">
                  <a:solidFill>
                    <a:srgbClr val="000000"/>
                  </a:solidFill>
                  <a:cs typeface="Arial" panose="020B0604020202020204" pitchFamily="34" charset="0"/>
                </a:rPr>
                <a:t>1</a:t>
              </a:r>
              <a:endParaRPr lang="en-US" altLang="en-US" sz="1800" b="1" baseline="30000">
                <a:solidFill>
                  <a:srgbClr val="000000"/>
                </a:solidFill>
                <a:cs typeface="Arial" panose="020B0604020202020204" pitchFamily="34" charset="0"/>
              </a:endParaRPr>
            </a:p>
          </p:txBody>
        </p:sp>
        <p:sp>
          <p:nvSpPr>
            <p:cNvPr id="85001" name="Content Placeholder 6">
              <a:extLst>
                <a:ext uri="{FF2B5EF4-FFF2-40B4-BE49-F238E27FC236}">
                  <a16:creationId xmlns:a16="http://schemas.microsoft.com/office/drawing/2014/main" id="{E1EECB03-98B7-0545-E90A-722061832F87}"/>
                </a:ext>
              </a:extLst>
            </p:cNvPr>
            <p:cNvSpPr txBox="1">
              <a:spLocks noChangeArrowheads="1"/>
            </p:cNvSpPr>
            <p:nvPr/>
          </p:nvSpPr>
          <p:spPr bwMode="auto">
            <a:xfrm>
              <a:off x="9158915" y="3106004"/>
              <a:ext cx="1846327" cy="116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685800" indent="-228600" defTabSz="68580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defTabSz="6858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defTabSz="6858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defTabSz="6858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ts val="900"/>
                </a:spcBef>
                <a:buClr>
                  <a:srgbClr val="CBDA00"/>
                </a:buClr>
                <a:buSzTx/>
                <a:buFont typeface="Arial" panose="020B0604020202020204" pitchFamily="34" charset="0"/>
                <a:buNone/>
              </a:pPr>
              <a:r>
                <a:rPr lang="en-GB" altLang="en-US" sz="2700">
                  <a:solidFill>
                    <a:srgbClr val="F33540"/>
                  </a:solidFill>
                  <a:cs typeface="Arial" panose="020B0604020202020204" pitchFamily="34" charset="0"/>
                </a:rPr>
                <a:t>1</a:t>
              </a:r>
              <a:r>
                <a:rPr lang="en-GB" altLang="en-US" sz="1800">
                  <a:solidFill>
                    <a:srgbClr val="000000"/>
                  </a:solidFill>
                  <a:cs typeface="Arial" panose="020B0604020202020204" pitchFamily="34" charset="0"/>
                </a:rPr>
                <a:t> in </a:t>
              </a:r>
              <a:r>
                <a:rPr lang="en-GB" altLang="en-US" sz="2700">
                  <a:solidFill>
                    <a:schemeClr val="accent1"/>
                  </a:solidFill>
                  <a:cs typeface="Arial" panose="020B0604020202020204" pitchFamily="34" charset="0"/>
                </a:rPr>
                <a:t>5</a:t>
              </a:r>
              <a:r>
                <a:rPr lang="en-GB" altLang="en-US" sz="1800">
                  <a:solidFill>
                    <a:srgbClr val="000000"/>
                  </a:solidFill>
                  <a:cs typeface="Arial" panose="020B0604020202020204" pitchFamily="34" charset="0"/>
                </a:rPr>
                <a:t>  progressed to cirrhosis</a:t>
              </a:r>
            </a:p>
          </p:txBody>
        </p:sp>
        <p:sp>
          <p:nvSpPr>
            <p:cNvPr id="85002" name="Content Placeholder 6">
              <a:extLst>
                <a:ext uri="{FF2B5EF4-FFF2-40B4-BE49-F238E27FC236}">
                  <a16:creationId xmlns:a16="http://schemas.microsoft.com/office/drawing/2014/main" id="{83BBC7E1-A92F-FCFB-895A-18A7D031C0C1}"/>
                </a:ext>
              </a:extLst>
            </p:cNvPr>
            <p:cNvSpPr txBox="1">
              <a:spLocks noChangeArrowheads="1"/>
            </p:cNvSpPr>
            <p:nvPr/>
          </p:nvSpPr>
          <p:spPr bwMode="auto">
            <a:xfrm>
              <a:off x="901499" y="3189103"/>
              <a:ext cx="1846327"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685800" indent="-228600" defTabSz="68580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defTabSz="6858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defTabSz="6858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defTabSz="6858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ts val="900"/>
                </a:spcBef>
                <a:buClr>
                  <a:srgbClr val="CBDA00"/>
                </a:buClr>
                <a:buSzTx/>
                <a:buFont typeface="Arial" panose="020B0604020202020204" pitchFamily="34" charset="0"/>
                <a:buNone/>
              </a:pPr>
              <a:r>
                <a:rPr lang="en-GB" altLang="en-US" sz="1500">
                  <a:solidFill>
                    <a:srgbClr val="000000"/>
                  </a:solidFill>
                  <a:cs typeface="Arial" panose="020B0604020202020204" pitchFamily="34" charset="0"/>
                </a:rPr>
                <a:t>After approximately </a:t>
              </a:r>
              <a:br>
                <a:rPr lang="en-GB" altLang="en-US" sz="1500">
                  <a:solidFill>
                    <a:srgbClr val="000000"/>
                  </a:solidFill>
                  <a:cs typeface="Arial" panose="020B0604020202020204" pitchFamily="34" charset="0"/>
                </a:rPr>
              </a:br>
              <a:r>
                <a:rPr lang="en-GB" altLang="en-US" sz="2400">
                  <a:solidFill>
                    <a:srgbClr val="000000"/>
                  </a:solidFill>
                  <a:cs typeface="Arial" panose="020B0604020202020204" pitchFamily="34" charset="0"/>
                </a:rPr>
                <a:t>2.5 years</a:t>
              </a:r>
              <a:endParaRPr lang="en-GB" altLang="en-US" sz="1500">
                <a:solidFill>
                  <a:srgbClr val="000000"/>
                </a:solidFill>
                <a:cs typeface="Arial" panose="020B0604020202020204" pitchFamily="34" charset="0"/>
              </a:endParaRPr>
            </a:p>
          </p:txBody>
        </p:sp>
        <p:sp>
          <p:nvSpPr>
            <p:cNvPr id="9" name="Pentagon 14">
              <a:extLst>
                <a:ext uri="{FF2B5EF4-FFF2-40B4-BE49-F238E27FC236}">
                  <a16:creationId xmlns:a16="http://schemas.microsoft.com/office/drawing/2014/main" id="{E1783EC3-2631-DA04-71E6-6A77D0224B48}"/>
                </a:ext>
              </a:extLst>
            </p:cNvPr>
            <p:cNvSpPr/>
            <p:nvPr/>
          </p:nvSpPr>
          <p:spPr>
            <a:xfrm>
              <a:off x="3056456" y="3322950"/>
              <a:ext cx="5963177" cy="757612"/>
            </a:xfrm>
            <a:prstGeom prst="homePlate">
              <a:avLst>
                <a:gd name="adj" fmla="val 5526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 name="Picture 2" descr="Image result for Grey person icon">
              <a:extLst>
                <a:ext uri="{FF2B5EF4-FFF2-40B4-BE49-F238E27FC236}">
                  <a16:creationId xmlns:a16="http://schemas.microsoft.com/office/drawing/2014/main" id="{A2C09216-B20F-D6AB-769A-7E69DAF00980}"/>
                </a:ext>
              </a:extLst>
            </p:cNvPr>
            <p:cNvPicPr>
              <a:picLocks noChangeAspect="1" noChangeArrowheads="1"/>
            </p:cNvPicPr>
            <p:nvPr/>
          </p:nvPicPr>
          <p:blipFill>
            <a:blip r:embed="rId3" cstate="print"/>
            <a:srcRect/>
            <a:stretch>
              <a:fillRect/>
            </a:stretch>
          </p:blipFill>
          <p:spPr bwMode="auto">
            <a:xfrm>
              <a:off x="3915899" y="2664800"/>
              <a:ext cx="798053" cy="2052748"/>
            </a:xfrm>
            <a:prstGeom prst="rect">
              <a:avLst/>
            </a:prstGeom>
            <a:noFill/>
            <a:ln>
              <a:noFill/>
            </a:ln>
            <a:effectLst>
              <a:outerShdw blurRad="50800" dist="50800" dir="5400000" sx="1000" sy="1000" algn="ctr" rotWithShape="0">
                <a:srgbClr val="000000"/>
              </a:outerShdw>
            </a:effectLst>
          </p:spPr>
        </p:pic>
        <p:pic>
          <p:nvPicPr>
            <p:cNvPr id="11" name="Picture 2" descr="Image result for Grey person icon">
              <a:extLst>
                <a:ext uri="{FF2B5EF4-FFF2-40B4-BE49-F238E27FC236}">
                  <a16:creationId xmlns:a16="http://schemas.microsoft.com/office/drawing/2014/main" id="{4440C839-D2FD-850B-625D-0066AC14AA86}"/>
                </a:ext>
              </a:extLst>
            </p:cNvPr>
            <p:cNvPicPr>
              <a:picLocks noChangeAspect="1" noChangeArrowheads="1"/>
            </p:cNvPicPr>
            <p:nvPr/>
          </p:nvPicPr>
          <p:blipFill>
            <a:blip r:embed="rId3" cstate="print"/>
            <a:srcRect/>
            <a:stretch>
              <a:fillRect/>
            </a:stretch>
          </p:blipFill>
          <p:spPr bwMode="auto">
            <a:xfrm>
              <a:off x="5067467" y="2664800"/>
              <a:ext cx="798053" cy="2052748"/>
            </a:xfrm>
            <a:prstGeom prst="rect">
              <a:avLst/>
            </a:prstGeom>
            <a:noFill/>
            <a:ln>
              <a:noFill/>
            </a:ln>
            <a:effectLst>
              <a:outerShdw blurRad="50800" dist="50800" dir="5400000" sx="1000" sy="1000" algn="ctr" rotWithShape="0">
                <a:srgbClr val="000000"/>
              </a:outerShdw>
            </a:effectLst>
          </p:spPr>
        </p:pic>
        <p:pic>
          <p:nvPicPr>
            <p:cNvPr id="12" name="Picture 2" descr="Image result for Grey person icon">
              <a:extLst>
                <a:ext uri="{FF2B5EF4-FFF2-40B4-BE49-F238E27FC236}">
                  <a16:creationId xmlns:a16="http://schemas.microsoft.com/office/drawing/2014/main" id="{CE1C5EAA-BE96-5AE7-022B-BCD9FD6D16ED}"/>
                </a:ext>
              </a:extLst>
            </p:cNvPr>
            <p:cNvPicPr>
              <a:picLocks noChangeAspect="1" noChangeArrowheads="1"/>
            </p:cNvPicPr>
            <p:nvPr/>
          </p:nvPicPr>
          <p:blipFill>
            <a:blip r:embed="rId3" cstate="print"/>
            <a:srcRect/>
            <a:stretch>
              <a:fillRect/>
            </a:stretch>
          </p:blipFill>
          <p:spPr bwMode="auto">
            <a:xfrm>
              <a:off x="6193634" y="2671149"/>
              <a:ext cx="795937" cy="2046399"/>
            </a:xfrm>
            <a:prstGeom prst="rect">
              <a:avLst/>
            </a:prstGeom>
            <a:noFill/>
            <a:ln>
              <a:noFill/>
            </a:ln>
            <a:effectLst>
              <a:outerShdw blurRad="50800" dist="50800" dir="5400000" sx="1000" sy="1000" algn="ctr" rotWithShape="0">
                <a:srgbClr val="000000"/>
              </a:outerShdw>
            </a:effectLst>
          </p:spPr>
        </p:pic>
        <p:pic>
          <p:nvPicPr>
            <p:cNvPr id="13" name="Picture 2" descr="Image result for Grey person icon">
              <a:extLst>
                <a:ext uri="{FF2B5EF4-FFF2-40B4-BE49-F238E27FC236}">
                  <a16:creationId xmlns:a16="http://schemas.microsoft.com/office/drawing/2014/main" id="{6CAB81B3-0D41-65C0-02D5-EE6A07726274}"/>
                </a:ext>
              </a:extLst>
            </p:cNvPr>
            <p:cNvPicPr>
              <a:picLocks noChangeAspect="1" noChangeArrowheads="1"/>
            </p:cNvPicPr>
            <p:nvPr/>
          </p:nvPicPr>
          <p:blipFill>
            <a:blip r:embed="rId3" cstate="print"/>
            <a:srcRect/>
            <a:stretch>
              <a:fillRect/>
            </a:stretch>
          </p:blipFill>
          <p:spPr bwMode="auto">
            <a:xfrm>
              <a:off x="7349436" y="2669032"/>
              <a:ext cx="795937" cy="2048516"/>
            </a:xfrm>
            <a:prstGeom prst="rect">
              <a:avLst/>
            </a:prstGeom>
            <a:noFill/>
            <a:ln>
              <a:noFill/>
            </a:ln>
            <a:effectLst>
              <a:outerShdw blurRad="50800" dist="50800" dir="5400000" sx="1000" sy="1000" algn="ctr" rotWithShape="0">
                <a:srgbClr val="000000"/>
              </a:outerShdw>
            </a:effectLst>
          </p:spPr>
        </p:pic>
        <p:pic>
          <p:nvPicPr>
            <p:cNvPr id="85008" name="Picture 6" descr="Image result for RED person icon">
              <a:extLst>
                <a:ext uri="{FF2B5EF4-FFF2-40B4-BE49-F238E27FC236}">
                  <a16:creationId xmlns:a16="http://schemas.microsoft.com/office/drawing/2014/main" id="{F3FE9B2F-3313-6F70-0856-4594A9C306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3172" t="-166"/>
            <a:stretch>
              <a:fillRect/>
            </a:stretch>
          </p:blipFill>
          <p:spPr bwMode="auto">
            <a:xfrm flipH="1">
              <a:off x="2838809" y="2664762"/>
              <a:ext cx="817080" cy="205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997" name="Group 2">
            <a:extLst>
              <a:ext uri="{FF2B5EF4-FFF2-40B4-BE49-F238E27FC236}">
                <a16:creationId xmlns:a16="http://schemas.microsoft.com/office/drawing/2014/main" id="{9A6C4B9D-E9BC-D42B-B2CF-1557AA27D9D0}"/>
              </a:ext>
            </a:extLst>
          </p:cNvPr>
          <p:cNvGrpSpPr>
            <a:grpSpLocks/>
          </p:cNvGrpSpPr>
          <p:nvPr/>
        </p:nvGrpSpPr>
        <p:grpSpPr bwMode="auto">
          <a:xfrm>
            <a:off x="946150" y="4789488"/>
            <a:ext cx="7210425" cy="623887"/>
            <a:chOff x="644865" y="5242169"/>
            <a:chExt cx="10902268" cy="833108"/>
          </a:xfrm>
        </p:grpSpPr>
        <p:sp>
          <p:nvSpPr>
            <p:cNvPr id="19" name="Rectangle: Rounded Corners 9">
              <a:extLst>
                <a:ext uri="{FF2B5EF4-FFF2-40B4-BE49-F238E27FC236}">
                  <a16:creationId xmlns:a16="http://schemas.microsoft.com/office/drawing/2014/main" id="{8D6FE64B-9758-5F5A-78AD-9264BE3FBF0B}"/>
                </a:ext>
              </a:extLst>
            </p:cNvPr>
            <p:cNvSpPr/>
            <p:nvPr/>
          </p:nvSpPr>
          <p:spPr>
            <a:xfrm>
              <a:off x="644865" y="5265487"/>
              <a:ext cx="10902268" cy="809790"/>
            </a:xfrm>
            <a:prstGeom prst="roundRect">
              <a:avLst>
                <a:gd name="adj" fmla="val 0"/>
              </a:avLst>
            </a:prstGeom>
            <a:solidFill>
              <a:srgbClr val="7C878E">
                <a:alpha val="30000"/>
              </a:srgbClr>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500" b="1" dirty="0"/>
                <a:t>The natural history of Advanced Fibrosis due to NASH may be more rapid than previously thought</a:t>
              </a:r>
              <a:r>
                <a:rPr lang="en-GB" sz="1500" b="1" baseline="30000" dirty="0"/>
                <a:t>1</a:t>
              </a:r>
            </a:p>
          </p:txBody>
        </p:sp>
        <p:sp>
          <p:nvSpPr>
            <p:cNvPr id="20" name="Rectangle 19">
              <a:extLst>
                <a:ext uri="{FF2B5EF4-FFF2-40B4-BE49-F238E27FC236}">
                  <a16:creationId xmlns:a16="http://schemas.microsoft.com/office/drawing/2014/main" id="{C79653F0-AFCA-C39E-D973-457D979B1E7B}"/>
                </a:ext>
              </a:extLst>
            </p:cNvPr>
            <p:cNvSpPr/>
            <p:nvPr/>
          </p:nvSpPr>
          <p:spPr>
            <a:xfrm>
              <a:off x="644865" y="5242169"/>
              <a:ext cx="10902268" cy="99633"/>
            </a:xfrm>
            <a:prstGeom prst="rec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latin typeface="Gotham Light"/>
              </a:endParaRPr>
            </a:p>
          </p:txBody>
        </p:sp>
      </p:gr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5">
            <a:extLst>
              <a:ext uri="{FF2B5EF4-FFF2-40B4-BE49-F238E27FC236}">
                <a16:creationId xmlns:a16="http://schemas.microsoft.com/office/drawing/2014/main" id="{DBBCE7A7-DB83-B53C-EC1C-36586AD2E8B3}"/>
              </a:ext>
            </a:extLst>
          </p:cNvPr>
          <p:cNvSpPr>
            <a:spLocks noGrp="1"/>
          </p:cNvSpPr>
          <p:nvPr>
            <p:ph type="title"/>
          </p:nvPr>
        </p:nvSpPr>
        <p:spPr/>
        <p:txBody>
          <a:bodyPr/>
          <a:lstStyle/>
          <a:p>
            <a:r>
              <a:rPr lang="en-GB" altLang="en-US" sz="4000">
                <a:solidFill>
                  <a:srgbClr val="FF0000"/>
                </a:solidFill>
                <a:ea typeface="ＭＳ Ｐゴシック" panose="020B0600070205080204" pitchFamily="34" charset="-128"/>
              </a:rPr>
              <a:t>Advanced Fibrosis due to NASH represents a </a:t>
            </a:r>
            <a:br>
              <a:rPr lang="en-GB" altLang="en-US" sz="4000">
                <a:solidFill>
                  <a:srgbClr val="FF0000"/>
                </a:solidFill>
                <a:ea typeface="ＭＳ Ｐゴシック" panose="020B0600070205080204" pitchFamily="34" charset="-128"/>
              </a:rPr>
            </a:br>
            <a:r>
              <a:rPr lang="en-GB" altLang="en-US" sz="4000">
                <a:solidFill>
                  <a:srgbClr val="FF0000"/>
                </a:solidFill>
                <a:ea typeface="ＭＳ Ｐゴシック" panose="020B0600070205080204" pitchFamily="34" charset="-128"/>
              </a:rPr>
              <a:t>subset of the NASH population</a:t>
            </a:r>
          </a:p>
        </p:txBody>
      </p:sp>
      <p:sp>
        <p:nvSpPr>
          <p:cNvPr id="87042" name="Slide Number Placeholder 3">
            <a:extLst>
              <a:ext uri="{FF2B5EF4-FFF2-40B4-BE49-F238E27FC236}">
                <a16:creationId xmlns:a16="http://schemas.microsoft.com/office/drawing/2014/main" id="{1E90159A-BAAC-2E20-0031-A879D437A878}"/>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0265526C-DC42-6745-B644-33EA96C5B58F}" type="slidenum">
              <a:rPr lang="en-GB" altLang="en-US" sz="1200" smtClean="0">
                <a:solidFill>
                  <a:srgbClr val="9BBB59"/>
                </a:solidFill>
              </a:rPr>
              <a:pPr>
                <a:spcBef>
                  <a:spcPct val="0"/>
                </a:spcBef>
                <a:buSzTx/>
                <a:buFontTx/>
                <a:buNone/>
              </a:pPr>
              <a:t>26</a:t>
            </a:fld>
            <a:endParaRPr lang="en-GB" altLang="en-US" sz="1200">
              <a:solidFill>
                <a:srgbClr val="9BBB59"/>
              </a:solidFill>
            </a:endParaRPr>
          </a:p>
        </p:txBody>
      </p:sp>
      <p:sp>
        <p:nvSpPr>
          <p:cNvPr id="87043" name="Slide Number Placeholder 3">
            <a:extLst>
              <a:ext uri="{FF2B5EF4-FFF2-40B4-BE49-F238E27FC236}">
                <a16:creationId xmlns:a16="http://schemas.microsoft.com/office/drawing/2014/main" id="{4B6E3D54-3C77-B553-3AC8-63939481F582}"/>
              </a:ext>
            </a:extLst>
          </p:cNvPr>
          <p:cNvSpPr txBox="1">
            <a:spLocks noChangeArrowheads="1"/>
          </p:cNvSpPr>
          <p:nvPr/>
        </p:nvSpPr>
        <p:spPr bwMode="auto">
          <a:xfrm>
            <a:off x="7975600" y="5691188"/>
            <a:ext cx="10239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SzTx/>
              <a:buFontTx/>
              <a:buNone/>
            </a:pPr>
            <a:fld id="{554CC8DD-52F5-AF48-A58D-9E9ADDDB313B}" type="slidenum">
              <a:rPr lang="en-GB" altLang="en-US" sz="900">
                <a:solidFill>
                  <a:srgbClr val="79858D"/>
                </a:solidFill>
                <a:latin typeface="Gotham Light"/>
              </a:rPr>
              <a:pPr algn="r" eaLnBrk="1" hangingPunct="1">
                <a:spcBef>
                  <a:spcPct val="0"/>
                </a:spcBef>
                <a:buSzTx/>
                <a:buFontTx/>
                <a:buNone/>
              </a:pPr>
              <a:t>26</a:t>
            </a:fld>
            <a:endParaRPr lang="en-GB" altLang="en-US" sz="900">
              <a:solidFill>
                <a:srgbClr val="79858D"/>
              </a:solidFill>
              <a:latin typeface="Gotham Light"/>
            </a:endParaRPr>
          </a:p>
        </p:txBody>
      </p:sp>
      <p:sp>
        <p:nvSpPr>
          <p:cNvPr id="10" name="Text Placeholder 10">
            <a:extLst>
              <a:ext uri="{FF2B5EF4-FFF2-40B4-BE49-F238E27FC236}">
                <a16:creationId xmlns:a16="http://schemas.microsoft.com/office/drawing/2014/main" id="{D46582E6-D75C-FC0B-EDF2-733C29A49370}"/>
              </a:ext>
            </a:extLst>
          </p:cNvPr>
          <p:cNvSpPr txBox="1">
            <a:spLocks/>
          </p:cNvSpPr>
          <p:nvPr/>
        </p:nvSpPr>
        <p:spPr>
          <a:xfrm>
            <a:off x="309563" y="5527675"/>
            <a:ext cx="7292975" cy="328613"/>
          </a:xfrm>
          <a:prstGeom prst="rect">
            <a:avLst/>
          </a:prstGeom>
        </p:spPr>
        <p:txBody>
          <a:bodyPr lIns="0" tIns="0" rIns="0" bIns="0" anchor="b">
            <a:normAutofit/>
          </a:bodyPr>
          <a:lstStyle>
            <a:lvl1pPr marL="0" indent="0" algn="l" defTabSz="914400" rtl="0" eaLnBrk="1" latinLnBrk="0" hangingPunct="1">
              <a:lnSpc>
                <a:spcPct val="90000"/>
              </a:lnSpc>
              <a:spcBef>
                <a:spcPts val="1200"/>
              </a:spcBef>
              <a:buClr>
                <a:schemeClr val="tx2"/>
              </a:buClr>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tx2"/>
              </a:buClr>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675" dirty="0">
                <a:cs typeface="Arial" panose="020B0604020202020204" pitchFamily="34" charset="0"/>
              </a:rPr>
              <a:t>NASH, nonalcoholic steatohepatitis; US, United States</a:t>
            </a:r>
          </a:p>
          <a:p>
            <a:pPr>
              <a:lnSpc>
                <a:spcPct val="100000"/>
              </a:lnSpc>
              <a:spcBef>
                <a:spcPts val="0"/>
              </a:spcBef>
              <a:defRPr/>
            </a:pPr>
            <a:r>
              <a:rPr lang="en-US" sz="675" dirty="0">
                <a:cs typeface="Arial" panose="020B0604020202020204" pitchFamily="34" charset="0"/>
              </a:rPr>
              <a:t>1. Estes C et al. </a:t>
            </a:r>
            <a:r>
              <a:rPr lang="en-US" sz="675" i="1" dirty="0">
                <a:cs typeface="Arial" panose="020B0604020202020204" pitchFamily="34" charset="0"/>
              </a:rPr>
              <a:t>Hepatology</a:t>
            </a:r>
            <a:r>
              <a:rPr lang="en-US" sz="675" dirty="0">
                <a:cs typeface="Arial" panose="020B0604020202020204" pitchFamily="34" charset="0"/>
              </a:rPr>
              <a:t> 2018;67(1):123–133.</a:t>
            </a:r>
          </a:p>
        </p:txBody>
      </p:sp>
      <p:sp>
        <p:nvSpPr>
          <p:cNvPr id="12" name="Rectangle: Rounded Corners 9">
            <a:extLst>
              <a:ext uri="{FF2B5EF4-FFF2-40B4-BE49-F238E27FC236}">
                <a16:creationId xmlns:a16="http://schemas.microsoft.com/office/drawing/2014/main" id="{1BE565F1-8394-7BBB-1D88-D39C5B825E4C}"/>
              </a:ext>
            </a:extLst>
          </p:cNvPr>
          <p:cNvSpPr/>
          <p:nvPr/>
        </p:nvSpPr>
        <p:spPr>
          <a:xfrm>
            <a:off x="5649913" y="3049588"/>
            <a:ext cx="2425700" cy="1714500"/>
          </a:xfrm>
          <a:prstGeom prst="roundRect">
            <a:avLst>
              <a:gd name="adj" fmla="val 0"/>
            </a:avLst>
          </a:prstGeom>
          <a:solidFill>
            <a:srgbClr val="7C878E">
              <a:alpha val="30000"/>
            </a:srgbClr>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650" b="1" dirty="0">
                <a:solidFill>
                  <a:prstClr val="black"/>
                </a:solidFill>
                <a:cs typeface="Arial" panose="020B0604020202020204" pitchFamily="34" charset="0"/>
              </a:rPr>
              <a:t>Patients with advanced fibrosis are at greater risk for serious liver-related consequences</a:t>
            </a:r>
            <a:r>
              <a:rPr lang="en-GB" sz="1650" b="1" baseline="30000" dirty="0">
                <a:solidFill>
                  <a:prstClr val="black"/>
                </a:solidFill>
                <a:cs typeface="Arial" panose="020B0604020202020204" pitchFamily="34" charset="0"/>
              </a:rPr>
              <a:t>1</a:t>
            </a:r>
          </a:p>
        </p:txBody>
      </p:sp>
      <p:sp>
        <p:nvSpPr>
          <p:cNvPr id="13" name="Rectangle 12">
            <a:extLst>
              <a:ext uri="{FF2B5EF4-FFF2-40B4-BE49-F238E27FC236}">
                <a16:creationId xmlns:a16="http://schemas.microsoft.com/office/drawing/2014/main" id="{A357707D-7AB4-2272-BB93-DF64AD9BAEA6}"/>
              </a:ext>
            </a:extLst>
          </p:cNvPr>
          <p:cNvSpPr/>
          <p:nvPr/>
        </p:nvSpPr>
        <p:spPr>
          <a:xfrm>
            <a:off x="5649913" y="2870200"/>
            <a:ext cx="2425700" cy="182563"/>
          </a:xfrm>
          <a:prstGeom prst="rec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latin typeface="Gotham Light"/>
            </a:endParaRPr>
          </a:p>
        </p:txBody>
      </p:sp>
      <p:sp>
        <p:nvSpPr>
          <p:cNvPr id="87047" name="Content Placeholder 6">
            <a:extLst>
              <a:ext uri="{FF2B5EF4-FFF2-40B4-BE49-F238E27FC236}">
                <a16:creationId xmlns:a16="http://schemas.microsoft.com/office/drawing/2014/main" id="{1757C843-6948-7AB2-88BE-132D6B27CACC}"/>
              </a:ext>
            </a:extLst>
          </p:cNvPr>
          <p:cNvSpPr txBox="1">
            <a:spLocks noChangeArrowheads="1"/>
          </p:cNvSpPr>
          <p:nvPr/>
        </p:nvSpPr>
        <p:spPr bwMode="auto">
          <a:xfrm>
            <a:off x="533400" y="2081213"/>
            <a:ext cx="7542213"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685800" indent="-228600" defTabSz="68580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defTabSz="6858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defTabSz="6858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defTabSz="6858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ts val="900"/>
              </a:spcBef>
              <a:buClr>
                <a:srgbClr val="CBDA00"/>
              </a:buClr>
              <a:buSzTx/>
              <a:buFont typeface="Arial" panose="020B0604020202020204" pitchFamily="34" charset="0"/>
              <a:buNone/>
            </a:pPr>
            <a:r>
              <a:rPr lang="en-US" altLang="en-US" sz="1500">
                <a:solidFill>
                  <a:srgbClr val="000000"/>
                </a:solidFill>
                <a:cs typeface="Arial" panose="020B0604020202020204" pitchFamily="34" charset="0"/>
              </a:rPr>
              <a:t>Distribution of NASH population by fibrosis stage in the US using a population model</a:t>
            </a:r>
            <a:r>
              <a:rPr lang="en-US" altLang="en-US" sz="1500" baseline="30000">
                <a:solidFill>
                  <a:srgbClr val="000000"/>
                </a:solidFill>
                <a:cs typeface="Arial" panose="020B0604020202020204" pitchFamily="34" charset="0"/>
              </a:rPr>
              <a:t>1</a:t>
            </a:r>
          </a:p>
        </p:txBody>
      </p:sp>
      <p:pic>
        <p:nvPicPr>
          <p:cNvPr id="87048" name="Graphic 10">
            <a:extLst>
              <a:ext uri="{FF2B5EF4-FFF2-40B4-BE49-F238E27FC236}">
                <a16:creationId xmlns:a16="http://schemas.microsoft.com/office/drawing/2014/main" id="{E3B613D1-ABB6-A503-35B4-8C7DD42C3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2408238"/>
            <a:ext cx="4471987"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9" name="TextBox 1">
            <a:extLst>
              <a:ext uri="{FF2B5EF4-FFF2-40B4-BE49-F238E27FC236}">
                <a16:creationId xmlns:a16="http://schemas.microsoft.com/office/drawing/2014/main" id="{EE40089C-A6C6-8D49-8BFC-ABD42ECF1414}"/>
              </a:ext>
            </a:extLst>
          </p:cNvPr>
          <p:cNvSpPr txBox="1">
            <a:spLocks noChangeArrowheads="1"/>
          </p:cNvSpPr>
          <p:nvPr/>
        </p:nvSpPr>
        <p:spPr bwMode="auto">
          <a:xfrm>
            <a:off x="3124200" y="5856288"/>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1800">
                <a:latin typeface="Garamond" panose="02020404030301010803" pitchFamily="18" charset="0"/>
              </a:rPr>
              <a:t>May or may not be reversible</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E9434F00-85AA-C100-6C58-7280DA87BEE9}"/>
              </a:ext>
            </a:extLst>
          </p:cNvPr>
          <p:cNvSpPr>
            <a:spLocks noGrp="1"/>
          </p:cNvSpPr>
          <p:nvPr>
            <p:ph type="title"/>
          </p:nvPr>
        </p:nvSpPr>
        <p:spPr>
          <a:xfrm>
            <a:off x="887413" y="468313"/>
            <a:ext cx="7348537" cy="793750"/>
          </a:xfrm>
        </p:spPr>
        <p:txBody>
          <a:bodyPr/>
          <a:lstStyle/>
          <a:p>
            <a:r>
              <a:rPr lang="en-GB" altLang="en-US" sz="3600">
                <a:solidFill>
                  <a:srgbClr val="FF0000"/>
                </a:solidFill>
                <a:ea typeface="ＭＳ Ｐゴシック" panose="020B0600070205080204" pitchFamily="34" charset="-128"/>
              </a:rPr>
              <a:t>Advanced Fibrosis exponentially increases the risk of liver-related morbidity and mortality</a:t>
            </a:r>
          </a:p>
        </p:txBody>
      </p:sp>
      <p:sp>
        <p:nvSpPr>
          <p:cNvPr id="89090" name="Slide Number Placeholder 3">
            <a:extLst>
              <a:ext uri="{FF2B5EF4-FFF2-40B4-BE49-F238E27FC236}">
                <a16:creationId xmlns:a16="http://schemas.microsoft.com/office/drawing/2014/main" id="{29059E5C-2E94-0FDB-1D6A-D77227538432}"/>
              </a:ext>
            </a:extLst>
          </p:cNvPr>
          <p:cNvSpPr>
            <a:spLocks noGrp="1" noChangeArrowheads="1"/>
          </p:cNvSpPr>
          <p:nvPr>
            <p:ph type="sldNum" sz="quarter" idx="14"/>
          </p:nvPr>
        </p:nvSpPr>
        <p:spPr bwMode="auto">
          <a:xfrm>
            <a:off x="7975600" y="5691188"/>
            <a:ext cx="1023938" cy="165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AAFC3483-FAA4-6F4D-B861-05803C5F5B01}" type="slidenum">
              <a:rPr lang="en-GB" altLang="en-US" sz="1200" smtClean="0">
                <a:solidFill>
                  <a:srgbClr val="9BBB59"/>
                </a:solidFill>
              </a:rPr>
              <a:pPr>
                <a:spcBef>
                  <a:spcPct val="0"/>
                </a:spcBef>
                <a:buSzTx/>
                <a:buFontTx/>
                <a:buNone/>
              </a:pPr>
              <a:t>27</a:t>
            </a:fld>
            <a:endParaRPr lang="en-GB" altLang="en-US" sz="1200">
              <a:solidFill>
                <a:srgbClr val="9BBB59"/>
              </a:solidFill>
            </a:endParaRPr>
          </a:p>
        </p:txBody>
      </p:sp>
      <p:sp>
        <p:nvSpPr>
          <p:cNvPr id="5" name="Text Placeholder 4">
            <a:extLst>
              <a:ext uri="{FF2B5EF4-FFF2-40B4-BE49-F238E27FC236}">
                <a16:creationId xmlns:a16="http://schemas.microsoft.com/office/drawing/2014/main" id="{2100EC65-CA6F-6DF9-B1F6-97149ABFB481}"/>
              </a:ext>
            </a:extLst>
          </p:cNvPr>
          <p:cNvSpPr>
            <a:spLocks noGrp="1"/>
          </p:cNvSpPr>
          <p:nvPr>
            <p:ph type="body" sz="quarter" idx="13"/>
          </p:nvPr>
        </p:nvSpPr>
        <p:spPr>
          <a:xfrm>
            <a:off x="2338388" y="6292850"/>
            <a:ext cx="7577137" cy="328613"/>
          </a:xfrm>
        </p:spPr>
        <p:txBody>
          <a:bodyPr/>
          <a:lstStyle/>
          <a:p>
            <a:pPr marL="228600" indent="-228600">
              <a:spcBef>
                <a:spcPts val="0"/>
              </a:spcBef>
              <a:buFont typeface="Lucida Grande" panose="020B0600040502020204" pitchFamily="34" charset="0"/>
              <a:buAutoNum type="arabicPeriod"/>
              <a:defRPr/>
            </a:pPr>
            <a:r>
              <a:rPr lang="en-US" dirty="0">
                <a:cs typeface="Arial" panose="020B0604020202020204" pitchFamily="34" charset="0"/>
              </a:rPr>
              <a:t>Hagström H et al. </a:t>
            </a:r>
            <a:r>
              <a:rPr lang="en-US" i="1" dirty="0">
                <a:cs typeface="Arial" panose="020B0604020202020204" pitchFamily="34" charset="0"/>
              </a:rPr>
              <a:t>J Hepatol </a:t>
            </a:r>
            <a:r>
              <a:rPr lang="en-US" dirty="0">
                <a:cs typeface="Arial" panose="020B0604020202020204" pitchFamily="34" charset="0"/>
              </a:rPr>
              <a:t>2017;67:1265</a:t>
            </a:r>
            <a:r>
              <a:rPr lang="en-GB" dirty="0"/>
              <a:t> –1273;</a:t>
            </a:r>
            <a:r>
              <a:rPr lang="en-US" dirty="0">
                <a:cs typeface="Arial" panose="020B0604020202020204" pitchFamily="34" charset="0"/>
              </a:rPr>
              <a:t> </a:t>
            </a:r>
          </a:p>
          <a:p>
            <a:pPr marL="228600" indent="-228600">
              <a:spcBef>
                <a:spcPts val="0"/>
              </a:spcBef>
              <a:buFont typeface="Lucida Grande" panose="020B0600040502020204" pitchFamily="34" charset="0"/>
              <a:buAutoNum type="arabicPeriod"/>
              <a:defRPr/>
            </a:pPr>
            <a:r>
              <a:rPr lang="en-US" dirty="0">
                <a:cs typeface="Arial" panose="020B0604020202020204" pitchFamily="34" charset="0"/>
              </a:rPr>
              <a:t>2. </a:t>
            </a:r>
            <a:r>
              <a:rPr lang="en-GB" dirty="0"/>
              <a:t>Dulai PS et al. </a:t>
            </a:r>
            <a:r>
              <a:rPr lang="en-GB" i="1" dirty="0"/>
              <a:t>Hepatology</a:t>
            </a:r>
            <a:r>
              <a:rPr lang="en-GB" dirty="0"/>
              <a:t> 2017;65(5):1557–1565.</a:t>
            </a:r>
          </a:p>
        </p:txBody>
      </p:sp>
      <p:grpSp>
        <p:nvGrpSpPr>
          <p:cNvPr id="89092" name="Group 7">
            <a:extLst>
              <a:ext uri="{FF2B5EF4-FFF2-40B4-BE49-F238E27FC236}">
                <a16:creationId xmlns:a16="http://schemas.microsoft.com/office/drawing/2014/main" id="{9D9C2D01-D0AA-A33C-26D0-E25490573D23}"/>
              </a:ext>
            </a:extLst>
          </p:cNvPr>
          <p:cNvGrpSpPr>
            <a:grpSpLocks/>
          </p:cNvGrpSpPr>
          <p:nvPr/>
        </p:nvGrpSpPr>
        <p:grpSpPr bwMode="auto">
          <a:xfrm>
            <a:off x="4733925" y="2293938"/>
            <a:ext cx="3314700" cy="3028950"/>
            <a:chOff x="5108414" y="2207363"/>
            <a:chExt cx="4248834" cy="3856826"/>
          </a:xfrm>
        </p:grpSpPr>
        <p:pic>
          <p:nvPicPr>
            <p:cNvPr id="89113" name="Picture 12">
              <a:extLst>
                <a:ext uri="{FF2B5EF4-FFF2-40B4-BE49-F238E27FC236}">
                  <a16:creationId xmlns:a16="http://schemas.microsoft.com/office/drawing/2014/main" id="{02D461AC-E418-B4F0-4EE4-77C209E6F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75" t="76917"/>
            <a:stretch>
              <a:fillRect/>
            </a:stretch>
          </p:blipFill>
          <p:spPr bwMode="auto">
            <a:xfrm>
              <a:off x="5663847" y="5231557"/>
              <a:ext cx="3629192" cy="83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4" name="Picture 13">
              <a:extLst>
                <a:ext uri="{FF2B5EF4-FFF2-40B4-BE49-F238E27FC236}">
                  <a16:creationId xmlns:a16="http://schemas.microsoft.com/office/drawing/2014/main" id="{C32D85F0-8050-5ECD-66E4-331E7559D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500"/>
            <a:stretch>
              <a:fillRect/>
            </a:stretch>
          </p:blipFill>
          <p:spPr bwMode="auto">
            <a:xfrm>
              <a:off x="5108414" y="2207363"/>
              <a:ext cx="4184624" cy="287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15" name="TextBox 8">
              <a:extLst>
                <a:ext uri="{FF2B5EF4-FFF2-40B4-BE49-F238E27FC236}">
                  <a16:creationId xmlns:a16="http://schemas.microsoft.com/office/drawing/2014/main" id="{4FDDDAD2-9E61-E0C9-17BE-BD0B3100F2A7}"/>
                </a:ext>
              </a:extLst>
            </p:cNvPr>
            <p:cNvSpPr txBox="1">
              <a:spLocks noChangeArrowheads="1"/>
            </p:cNvSpPr>
            <p:nvPr/>
          </p:nvSpPr>
          <p:spPr bwMode="auto">
            <a:xfrm>
              <a:off x="6513247" y="4944913"/>
              <a:ext cx="2844001" cy="2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600">
                  <a:latin typeface="Garamond" panose="02020404030301010803" pitchFamily="18" charset="0"/>
                </a:rPr>
                <a:t> (0.17–11.95)   (1.67–54.93)   (2.92–95.36)  (3.51–510.34)           </a:t>
              </a:r>
            </a:p>
          </p:txBody>
        </p:sp>
        <p:sp>
          <p:nvSpPr>
            <p:cNvPr id="89116" name="TextBox 9">
              <a:extLst>
                <a:ext uri="{FF2B5EF4-FFF2-40B4-BE49-F238E27FC236}">
                  <a16:creationId xmlns:a16="http://schemas.microsoft.com/office/drawing/2014/main" id="{395E2D3F-F0F0-02B1-3375-C8DCE86E41A3}"/>
                </a:ext>
              </a:extLst>
            </p:cNvPr>
            <p:cNvSpPr txBox="1">
              <a:spLocks noChangeArrowheads="1"/>
            </p:cNvSpPr>
            <p:nvPr/>
          </p:nvSpPr>
          <p:spPr bwMode="auto">
            <a:xfrm>
              <a:off x="5219550" y="4944913"/>
              <a:ext cx="1248113" cy="2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GB" altLang="en-US" sz="600">
                  <a:latin typeface="Garamond" panose="02020404030301010803" pitchFamily="18" charset="0"/>
                </a:rPr>
                <a:t>95% confidence intervals                         </a:t>
              </a:r>
            </a:p>
          </p:txBody>
        </p:sp>
      </p:grpSp>
      <p:sp>
        <p:nvSpPr>
          <p:cNvPr id="26" name="TextBox 25">
            <a:extLst>
              <a:ext uri="{FF2B5EF4-FFF2-40B4-BE49-F238E27FC236}">
                <a16:creationId xmlns:a16="http://schemas.microsoft.com/office/drawing/2014/main" id="{44C0C708-F5AB-CA2A-53D6-2FA05427CDA6}"/>
              </a:ext>
            </a:extLst>
          </p:cNvPr>
          <p:cNvSpPr txBox="1"/>
          <p:nvPr/>
        </p:nvSpPr>
        <p:spPr>
          <a:xfrm>
            <a:off x="887413" y="4041775"/>
            <a:ext cx="590550" cy="254000"/>
          </a:xfrm>
          <a:prstGeom prst="rect">
            <a:avLst/>
          </a:prstGeom>
          <a:noFill/>
        </p:spPr>
        <p:txBody>
          <a:bodyPr>
            <a:spAutoFit/>
          </a:bodyPr>
          <a:lstStyle/>
          <a:p>
            <a:pPr algn="ctr">
              <a:defRPr/>
            </a:pPr>
            <a:r>
              <a:rPr lang="en-GB" sz="1050" b="1" dirty="0"/>
              <a:t>1.9</a:t>
            </a:r>
          </a:p>
        </p:txBody>
      </p:sp>
      <p:sp>
        <p:nvSpPr>
          <p:cNvPr id="27" name="TextBox 26">
            <a:extLst>
              <a:ext uri="{FF2B5EF4-FFF2-40B4-BE49-F238E27FC236}">
                <a16:creationId xmlns:a16="http://schemas.microsoft.com/office/drawing/2014/main" id="{1B58EF04-1A43-7620-40E2-9B08558104EB}"/>
              </a:ext>
            </a:extLst>
          </p:cNvPr>
          <p:cNvSpPr txBox="1"/>
          <p:nvPr/>
        </p:nvSpPr>
        <p:spPr>
          <a:xfrm>
            <a:off x="2451100" y="3886200"/>
            <a:ext cx="590550" cy="254000"/>
          </a:xfrm>
          <a:prstGeom prst="rect">
            <a:avLst/>
          </a:prstGeom>
          <a:noFill/>
        </p:spPr>
        <p:txBody>
          <a:bodyPr>
            <a:spAutoFit/>
          </a:bodyPr>
          <a:lstStyle/>
          <a:p>
            <a:pPr algn="ctr">
              <a:defRPr/>
            </a:pPr>
            <a:r>
              <a:rPr lang="en-GB" sz="1050" b="1" dirty="0"/>
              <a:t>14.3</a:t>
            </a:r>
          </a:p>
        </p:txBody>
      </p:sp>
      <p:sp>
        <p:nvSpPr>
          <p:cNvPr id="28" name="TextBox 27">
            <a:extLst>
              <a:ext uri="{FF2B5EF4-FFF2-40B4-BE49-F238E27FC236}">
                <a16:creationId xmlns:a16="http://schemas.microsoft.com/office/drawing/2014/main" id="{A808C762-884E-EF55-AACF-5AF30BEB37DB}"/>
              </a:ext>
            </a:extLst>
          </p:cNvPr>
          <p:cNvSpPr txBox="1"/>
          <p:nvPr/>
        </p:nvSpPr>
        <p:spPr>
          <a:xfrm>
            <a:off x="3014663" y="2444750"/>
            <a:ext cx="590550" cy="254000"/>
          </a:xfrm>
          <a:prstGeom prst="rect">
            <a:avLst/>
          </a:prstGeom>
          <a:noFill/>
        </p:spPr>
        <p:txBody>
          <a:bodyPr>
            <a:spAutoFit/>
          </a:bodyPr>
          <a:lstStyle/>
          <a:p>
            <a:pPr algn="ctr">
              <a:defRPr/>
            </a:pPr>
            <a:r>
              <a:rPr lang="en-GB" sz="1050" b="1" dirty="0"/>
              <a:t>104.5</a:t>
            </a:r>
          </a:p>
        </p:txBody>
      </p:sp>
      <p:sp>
        <p:nvSpPr>
          <p:cNvPr id="89096" name="TextBox 5">
            <a:extLst>
              <a:ext uri="{FF2B5EF4-FFF2-40B4-BE49-F238E27FC236}">
                <a16:creationId xmlns:a16="http://schemas.microsoft.com/office/drawing/2014/main" id="{1C19121E-F1B6-489A-B9C7-D690E8880976}"/>
              </a:ext>
            </a:extLst>
          </p:cNvPr>
          <p:cNvSpPr txBox="1">
            <a:spLocks noChangeArrowheads="1"/>
          </p:cNvSpPr>
          <p:nvPr/>
        </p:nvSpPr>
        <p:spPr bwMode="auto">
          <a:xfrm>
            <a:off x="5026025" y="1841500"/>
            <a:ext cx="2679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GB" altLang="en-US" sz="1200" b="1">
                <a:latin typeface="Garamond" panose="02020404030301010803" pitchFamily="18" charset="0"/>
              </a:rPr>
              <a:t>Liver-related mortality rate ratio</a:t>
            </a:r>
            <a:r>
              <a:rPr lang="en-GB" altLang="en-US" sz="1200" baseline="30000">
                <a:latin typeface="Garamond" panose="02020404030301010803" pitchFamily="18" charset="0"/>
              </a:rPr>
              <a:t>†</a:t>
            </a:r>
            <a:r>
              <a:rPr lang="en-GB" altLang="en-US" sz="1200" b="1" baseline="30000">
                <a:latin typeface="Garamond" panose="02020404030301010803" pitchFamily="18" charset="0"/>
              </a:rPr>
              <a:t>2</a:t>
            </a:r>
          </a:p>
        </p:txBody>
      </p:sp>
      <p:sp>
        <p:nvSpPr>
          <p:cNvPr id="89097" name="TextBox 28">
            <a:extLst>
              <a:ext uri="{FF2B5EF4-FFF2-40B4-BE49-F238E27FC236}">
                <a16:creationId xmlns:a16="http://schemas.microsoft.com/office/drawing/2014/main" id="{E80A1C17-23B6-7B6D-DE9F-97194401DE2A}"/>
              </a:ext>
            </a:extLst>
          </p:cNvPr>
          <p:cNvSpPr txBox="1">
            <a:spLocks noChangeArrowheads="1"/>
          </p:cNvSpPr>
          <p:nvPr/>
        </p:nvSpPr>
        <p:spPr bwMode="auto">
          <a:xfrm>
            <a:off x="919163" y="1931988"/>
            <a:ext cx="2605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GB" altLang="en-US" sz="1200" b="1">
                <a:latin typeface="Garamond" panose="02020404030301010803" pitchFamily="18" charset="0"/>
              </a:rPr>
              <a:t>Risk of severe liver disease</a:t>
            </a:r>
            <a:br>
              <a:rPr lang="en-GB" altLang="en-US" sz="1200" b="1">
                <a:latin typeface="Garamond" panose="02020404030301010803" pitchFamily="18" charset="0"/>
              </a:rPr>
            </a:br>
            <a:r>
              <a:rPr lang="en-GB" altLang="en-US" sz="1200" b="1">
                <a:latin typeface="Garamond" panose="02020404030301010803" pitchFamily="18" charset="0"/>
              </a:rPr>
              <a:t>compared to controls*</a:t>
            </a:r>
            <a:r>
              <a:rPr lang="en-GB" altLang="en-US" sz="1200" b="1" baseline="30000">
                <a:latin typeface="Garamond" panose="02020404030301010803" pitchFamily="18" charset="0"/>
              </a:rPr>
              <a:t>1</a:t>
            </a:r>
          </a:p>
        </p:txBody>
      </p:sp>
      <p:sp>
        <p:nvSpPr>
          <p:cNvPr id="23" name="TextBox 22">
            <a:extLst>
              <a:ext uri="{FF2B5EF4-FFF2-40B4-BE49-F238E27FC236}">
                <a16:creationId xmlns:a16="http://schemas.microsoft.com/office/drawing/2014/main" id="{699DECEC-B022-AE58-9F8D-5667D399485A}"/>
              </a:ext>
            </a:extLst>
          </p:cNvPr>
          <p:cNvSpPr txBox="1"/>
          <p:nvPr/>
        </p:nvSpPr>
        <p:spPr>
          <a:xfrm>
            <a:off x="1939925" y="4022725"/>
            <a:ext cx="590550" cy="254000"/>
          </a:xfrm>
          <a:prstGeom prst="rect">
            <a:avLst/>
          </a:prstGeom>
          <a:noFill/>
        </p:spPr>
        <p:txBody>
          <a:bodyPr>
            <a:spAutoFit/>
          </a:bodyPr>
          <a:lstStyle/>
          <a:p>
            <a:pPr algn="ctr">
              <a:defRPr/>
            </a:pPr>
            <a:r>
              <a:rPr lang="en-GB" sz="1050" b="1" dirty="0"/>
              <a:t>5.5</a:t>
            </a:r>
          </a:p>
        </p:txBody>
      </p:sp>
      <p:sp>
        <p:nvSpPr>
          <p:cNvPr id="24" name="TextBox 23">
            <a:extLst>
              <a:ext uri="{FF2B5EF4-FFF2-40B4-BE49-F238E27FC236}">
                <a16:creationId xmlns:a16="http://schemas.microsoft.com/office/drawing/2014/main" id="{2592D1C6-9E69-F3C6-8A7A-50C0DA9FE9B2}"/>
              </a:ext>
            </a:extLst>
          </p:cNvPr>
          <p:cNvSpPr txBox="1"/>
          <p:nvPr/>
        </p:nvSpPr>
        <p:spPr>
          <a:xfrm>
            <a:off x="1398588" y="4041775"/>
            <a:ext cx="590550" cy="254000"/>
          </a:xfrm>
          <a:prstGeom prst="rect">
            <a:avLst/>
          </a:prstGeom>
          <a:noFill/>
        </p:spPr>
        <p:txBody>
          <a:bodyPr>
            <a:spAutoFit/>
          </a:bodyPr>
          <a:lstStyle/>
          <a:p>
            <a:pPr algn="ctr">
              <a:defRPr/>
            </a:pPr>
            <a:r>
              <a:rPr lang="en-GB" sz="1050" b="1" dirty="0"/>
              <a:t>1.7</a:t>
            </a:r>
          </a:p>
        </p:txBody>
      </p:sp>
      <p:sp>
        <p:nvSpPr>
          <p:cNvPr id="89100" name="TextBox 31">
            <a:extLst>
              <a:ext uri="{FF2B5EF4-FFF2-40B4-BE49-F238E27FC236}">
                <a16:creationId xmlns:a16="http://schemas.microsoft.com/office/drawing/2014/main" id="{6FFB9A57-FC2F-E506-DF86-BCFB15BC5887}"/>
              </a:ext>
            </a:extLst>
          </p:cNvPr>
          <p:cNvSpPr txBox="1">
            <a:spLocks noChangeArrowheads="1"/>
          </p:cNvSpPr>
          <p:nvPr/>
        </p:nvSpPr>
        <p:spPr bwMode="auto">
          <a:xfrm>
            <a:off x="971550" y="4508500"/>
            <a:ext cx="26876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600">
                <a:latin typeface="Garamond" panose="02020404030301010803" pitchFamily="18" charset="0"/>
              </a:rPr>
              <a:t> (0.90–4.10)        (0.84–3.24)   (3.10–9.70)         (7.90–25.8)      (57.2–191.1)           </a:t>
            </a:r>
          </a:p>
        </p:txBody>
      </p:sp>
      <p:sp>
        <p:nvSpPr>
          <p:cNvPr id="89101" name="TextBox 32">
            <a:extLst>
              <a:ext uri="{FF2B5EF4-FFF2-40B4-BE49-F238E27FC236}">
                <a16:creationId xmlns:a16="http://schemas.microsoft.com/office/drawing/2014/main" id="{FD6AF9EB-6E03-A280-A600-4BB23B4812E1}"/>
              </a:ext>
            </a:extLst>
          </p:cNvPr>
          <p:cNvSpPr txBox="1">
            <a:spLocks noChangeArrowheads="1"/>
          </p:cNvSpPr>
          <p:nvPr/>
        </p:nvSpPr>
        <p:spPr bwMode="auto">
          <a:xfrm>
            <a:off x="74613" y="4513263"/>
            <a:ext cx="936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GB" altLang="en-US" sz="600">
                <a:latin typeface="Garamond" panose="02020404030301010803" pitchFamily="18" charset="0"/>
              </a:rPr>
              <a:t>95% confidence intervals                         </a:t>
            </a:r>
          </a:p>
        </p:txBody>
      </p:sp>
      <p:pic>
        <p:nvPicPr>
          <p:cNvPr id="89102" name="Picture 33">
            <a:extLst>
              <a:ext uri="{FF2B5EF4-FFF2-40B4-BE49-F238E27FC236}">
                <a16:creationId xmlns:a16="http://schemas.microsoft.com/office/drawing/2014/main" id="{DE17DC6B-D94C-3D05-F627-F00E2700E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75" t="76917"/>
          <a:stretch>
            <a:fillRect/>
          </a:stretch>
        </p:blipFill>
        <p:spPr bwMode="auto">
          <a:xfrm>
            <a:off x="776288" y="4754563"/>
            <a:ext cx="28289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900BA8FA-1647-2149-AB76-F4257D455199}"/>
              </a:ext>
            </a:extLst>
          </p:cNvPr>
          <p:cNvSpPr/>
          <p:nvPr/>
        </p:nvSpPr>
        <p:spPr>
          <a:xfrm>
            <a:off x="3248025" y="2640013"/>
            <a:ext cx="44450" cy="44450"/>
          </a:xfrm>
          <a:prstGeom prst="ellipse">
            <a:avLst/>
          </a:prstGeom>
          <a:solidFill>
            <a:srgbClr val="F33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l 34">
            <a:extLst>
              <a:ext uri="{FF2B5EF4-FFF2-40B4-BE49-F238E27FC236}">
                <a16:creationId xmlns:a16="http://schemas.microsoft.com/office/drawing/2014/main" id="{A0BE2E91-5D44-BFCC-A6BA-F1442B0BF417}"/>
              </a:ext>
            </a:extLst>
          </p:cNvPr>
          <p:cNvSpPr/>
          <p:nvPr/>
        </p:nvSpPr>
        <p:spPr>
          <a:xfrm>
            <a:off x="2727325" y="4089400"/>
            <a:ext cx="44450" cy="44450"/>
          </a:xfrm>
          <a:prstGeom prst="ellipse">
            <a:avLst/>
          </a:prstGeom>
          <a:solidFill>
            <a:srgbClr val="F33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Oval 35">
            <a:extLst>
              <a:ext uri="{FF2B5EF4-FFF2-40B4-BE49-F238E27FC236}">
                <a16:creationId xmlns:a16="http://schemas.microsoft.com/office/drawing/2014/main" id="{F2B9D131-330D-47DC-DCCF-012DA7654905}"/>
              </a:ext>
            </a:extLst>
          </p:cNvPr>
          <p:cNvSpPr/>
          <p:nvPr/>
        </p:nvSpPr>
        <p:spPr>
          <a:xfrm>
            <a:off x="2200275" y="4237038"/>
            <a:ext cx="44450" cy="44450"/>
          </a:xfrm>
          <a:prstGeom prst="ellipse">
            <a:avLst/>
          </a:prstGeom>
          <a:solidFill>
            <a:srgbClr val="F33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Oval 36">
            <a:extLst>
              <a:ext uri="{FF2B5EF4-FFF2-40B4-BE49-F238E27FC236}">
                <a16:creationId xmlns:a16="http://schemas.microsoft.com/office/drawing/2014/main" id="{E65B1594-ACF6-2DE9-3515-AED8B7F9EAA0}"/>
              </a:ext>
            </a:extLst>
          </p:cNvPr>
          <p:cNvSpPr/>
          <p:nvPr/>
        </p:nvSpPr>
        <p:spPr>
          <a:xfrm>
            <a:off x="1668463" y="4291013"/>
            <a:ext cx="44450" cy="44450"/>
          </a:xfrm>
          <a:prstGeom prst="ellipse">
            <a:avLst/>
          </a:prstGeom>
          <a:solidFill>
            <a:srgbClr val="F33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Oval 38">
            <a:extLst>
              <a:ext uri="{FF2B5EF4-FFF2-40B4-BE49-F238E27FC236}">
                <a16:creationId xmlns:a16="http://schemas.microsoft.com/office/drawing/2014/main" id="{241431DC-4060-3E89-EFD4-A8D63A81F999}"/>
              </a:ext>
            </a:extLst>
          </p:cNvPr>
          <p:cNvSpPr/>
          <p:nvPr/>
        </p:nvSpPr>
        <p:spPr>
          <a:xfrm>
            <a:off x="1160463" y="4294188"/>
            <a:ext cx="44450" cy="44450"/>
          </a:xfrm>
          <a:prstGeom prst="ellipse">
            <a:avLst/>
          </a:prstGeom>
          <a:solidFill>
            <a:srgbClr val="F33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Freeform 10">
            <a:extLst>
              <a:ext uri="{FF2B5EF4-FFF2-40B4-BE49-F238E27FC236}">
                <a16:creationId xmlns:a16="http://schemas.microsoft.com/office/drawing/2014/main" id="{B98806F6-1673-176A-3C88-7D81CF71F38E}"/>
              </a:ext>
            </a:extLst>
          </p:cNvPr>
          <p:cNvSpPr/>
          <p:nvPr/>
        </p:nvSpPr>
        <p:spPr>
          <a:xfrm>
            <a:off x="1181100" y="2660650"/>
            <a:ext cx="2090738" cy="1646238"/>
          </a:xfrm>
          <a:custGeom>
            <a:avLst/>
            <a:gdLst>
              <a:gd name="connsiteX0" fmla="*/ 0 w 2338466"/>
              <a:gd name="connsiteY0" fmla="*/ 1793823 h 1793823"/>
              <a:gd name="connsiteX1" fmla="*/ 679555 w 2338466"/>
              <a:gd name="connsiteY1" fmla="*/ 1793823 h 1793823"/>
              <a:gd name="connsiteX2" fmla="*/ 1394086 w 2338466"/>
              <a:gd name="connsiteY2" fmla="*/ 1723869 h 1793823"/>
              <a:gd name="connsiteX3" fmla="*/ 2098623 w 2338466"/>
              <a:gd name="connsiteY3" fmla="*/ 1524000 h 1793823"/>
              <a:gd name="connsiteX4" fmla="*/ 2338466 w 2338466"/>
              <a:gd name="connsiteY4" fmla="*/ 0 h 1793823"/>
              <a:gd name="connsiteX0" fmla="*/ 0 w 2788171"/>
              <a:gd name="connsiteY0" fmla="*/ 2193560 h 2193560"/>
              <a:gd name="connsiteX1" fmla="*/ 679555 w 2788171"/>
              <a:gd name="connsiteY1" fmla="*/ 2193560 h 2193560"/>
              <a:gd name="connsiteX2" fmla="*/ 1394086 w 2788171"/>
              <a:gd name="connsiteY2" fmla="*/ 2123606 h 2193560"/>
              <a:gd name="connsiteX3" fmla="*/ 2098623 w 2788171"/>
              <a:gd name="connsiteY3" fmla="*/ 1923737 h 2193560"/>
              <a:gd name="connsiteX4" fmla="*/ 2788171 w 2788171"/>
              <a:gd name="connsiteY4" fmla="*/ 0 h 2193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171" h="2193560">
                <a:moveTo>
                  <a:pt x="0" y="2193560"/>
                </a:moveTo>
                <a:lnTo>
                  <a:pt x="679555" y="2193560"/>
                </a:lnTo>
                <a:lnTo>
                  <a:pt x="1394086" y="2123606"/>
                </a:lnTo>
                <a:lnTo>
                  <a:pt x="2098623" y="1923737"/>
                </a:lnTo>
                <a:lnTo>
                  <a:pt x="2788171" y="0"/>
                </a:lnTo>
              </a:path>
            </a:pathLst>
          </a:custGeom>
          <a:noFill/>
          <a:ln w="25400">
            <a:solidFill>
              <a:srgbClr val="F33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89109" name="Chart 24">
            <a:extLst>
              <a:ext uri="{FF2B5EF4-FFF2-40B4-BE49-F238E27FC236}">
                <a16:creationId xmlns:a16="http://schemas.microsoft.com/office/drawing/2014/main" id="{ED5B4874-390E-F031-4BEB-FE8BCE3567D4}"/>
              </a:ext>
            </a:extLst>
          </p:cNvPr>
          <p:cNvGraphicFramePr>
            <a:graphicFrameLocks/>
          </p:cNvGraphicFramePr>
          <p:nvPr/>
        </p:nvGraphicFramePr>
        <p:xfrm>
          <a:off x="269875" y="2247900"/>
          <a:ext cx="3422650" cy="2427288"/>
        </p:xfrm>
        <a:graphic>
          <a:graphicData uri="http://schemas.openxmlformats.org/presentationml/2006/ole">
            <mc:AlternateContent xmlns:mc="http://schemas.openxmlformats.org/markup-compatibility/2006">
              <mc:Choice xmlns:v="urn:schemas-microsoft-com:vml" Requires="v">
                <p:oleObj name="Chart" r:id="rId5" imgW="3568700" imgH="2552700" progId="Excel.Chart.8">
                  <p:embed followColorScheme="full"/>
                </p:oleObj>
              </mc:Choice>
              <mc:Fallback>
                <p:oleObj name="Chart" r:id="rId5" imgW="3568700" imgH="2552700" progId="Excel.Chart.8">
                  <p:embed followColorScheme="full"/>
                  <p:pic>
                    <p:nvPicPr>
                      <p:cNvPr id="0" name="Chart 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 y="2247900"/>
                        <a:ext cx="342265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 Placeholder 4">
            <a:extLst>
              <a:ext uri="{FF2B5EF4-FFF2-40B4-BE49-F238E27FC236}">
                <a16:creationId xmlns:a16="http://schemas.microsoft.com/office/drawing/2014/main" id="{71439C81-B4A3-EC7C-4254-6726515333A2}"/>
              </a:ext>
            </a:extLst>
          </p:cNvPr>
          <p:cNvSpPr txBox="1">
            <a:spLocks/>
          </p:cNvSpPr>
          <p:nvPr/>
        </p:nvSpPr>
        <p:spPr>
          <a:xfrm>
            <a:off x="309563" y="5094288"/>
            <a:ext cx="3005137" cy="411162"/>
          </a:xfrm>
          <a:prstGeom prst="rect">
            <a:avLst/>
          </a:prstGeom>
        </p:spPr>
        <p:txBody>
          <a:bodyPr lIns="0" tIns="0" rIns="0" bIns="0" anchor="b">
            <a:normAutofit/>
          </a:bodyPr>
          <a:lstStyle>
            <a:lvl1pPr marL="0" indent="0" algn="l" defTabSz="914400" rtl="0" eaLnBrk="1" latinLnBrk="0" hangingPunct="1">
              <a:lnSpc>
                <a:spcPct val="90000"/>
              </a:lnSpc>
              <a:spcBef>
                <a:spcPts val="1200"/>
              </a:spcBef>
              <a:buClr>
                <a:schemeClr val="tx2"/>
              </a:buClr>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tx2"/>
              </a:buClr>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825" dirty="0"/>
              <a:t>Adapted from </a:t>
            </a:r>
            <a:r>
              <a:rPr lang="en-US" sz="825" dirty="0">
                <a:cs typeface="Arial" panose="020B0604020202020204" pitchFamily="34" charset="0"/>
              </a:rPr>
              <a:t>Hagström H et al. </a:t>
            </a:r>
            <a:r>
              <a:rPr lang="en-US" sz="825" i="1" dirty="0">
                <a:cs typeface="Arial" panose="020B0604020202020204" pitchFamily="34" charset="0"/>
              </a:rPr>
              <a:t>J Hepatol </a:t>
            </a:r>
            <a:r>
              <a:rPr lang="en-US" sz="825" dirty="0">
                <a:cs typeface="Arial" panose="020B0604020202020204" pitchFamily="34" charset="0"/>
              </a:rPr>
              <a:t>2017;67:1265</a:t>
            </a:r>
            <a:r>
              <a:rPr lang="en-GB" sz="825" dirty="0"/>
              <a:t> –1273</a:t>
            </a:r>
          </a:p>
        </p:txBody>
      </p:sp>
      <p:sp>
        <p:nvSpPr>
          <p:cNvPr id="89111" name="Text Placeholder 4">
            <a:extLst>
              <a:ext uri="{FF2B5EF4-FFF2-40B4-BE49-F238E27FC236}">
                <a16:creationId xmlns:a16="http://schemas.microsoft.com/office/drawing/2014/main" id="{8FF6D6E7-4318-4A99-2342-990761AA88B3}"/>
              </a:ext>
            </a:extLst>
          </p:cNvPr>
          <p:cNvSpPr txBox="1">
            <a:spLocks noChangeArrowheads="1"/>
          </p:cNvSpPr>
          <p:nvPr/>
        </p:nvSpPr>
        <p:spPr bwMode="auto">
          <a:xfrm>
            <a:off x="6938963" y="5681663"/>
            <a:ext cx="17938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
                <a:schemeClr val="tx2"/>
              </a:buClr>
              <a:buSzTx/>
              <a:buFont typeface="Arial" panose="020B0604020202020204" pitchFamily="34" charset="0"/>
              <a:buNone/>
            </a:pPr>
            <a:r>
              <a:rPr lang="en-GB" altLang="en-US" sz="900" baseline="30000"/>
              <a:t>1,*</a:t>
            </a:r>
            <a:r>
              <a:rPr lang="en-GB" altLang="en-US" sz="900"/>
              <a:t>From a retrospective cohort study of 646 biopsy-proven NAFLD patients, each matched to 10 controls</a:t>
            </a:r>
          </a:p>
          <a:p>
            <a:pPr eaLnBrk="1" hangingPunct="1">
              <a:spcBef>
                <a:spcPct val="0"/>
              </a:spcBef>
              <a:buClr>
                <a:schemeClr val="tx2"/>
              </a:buClr>
              <a:buSzTx/>
              <a:buFont typeface="Arial" panose="020B0604020202020204" pitchFamily="34" charset="0"/>
              <a:buNone/>
            </a:pPr>
            <a:r>
              <a:rPr lang="en-GB" altLang="en-US" sz="900"/>
              <a:t> </a:t>
            </a:r>
          </a:p>
          <a:p>
            <a:pPr eaLnBrk="1" hangingPunct="1">
              <a:spcBef>
                <a:spcPct val="0"/>
              </a:spcBef>
              <a:buClr>
                <a:schemeClr val="tx2"/>
              </a:buClr>
              <a:buSzTx/>
              <a:buFont typeface="Arial" panose="020B0604020202020204" pitchFamily="34" charset="0"/>
              <a:buNone/>
            </a:pPr>
            <a:r>
              <a:rPr lang="en-GB" altLang="en-US" sz="900" baseline="30000"/>
              <a:t>2, †</a:t>
            </a:r>
            <a:r>
              <a:rPr lang="en-GB" altLang="en-US" sz="900"/>
              <a:t>From a meta-analysis of 5 multinational cohorts (17,452 PYF)</a:t>
            </a:r>
          </a:p>
        </p:txBody>
      </p:sp>
      <p:sp>
        <p:nvSpPr>
          <p:cNvPr id="3" name="Rectangle 2">
            <a:extLst>
              <a:ext uri="{FF2B5EF4-FFF2-40B4-BE49-F238E27FC236}">
                <a16:creationId xmlns:a16="http://schemas.microsoft.com/office/drawing/2014/main" id="{C1634276-029E-28B0-E77F-1B45316E0C7E}"/>
              </a:ext>
            </a:extLst>
          </p:cNvPr>
          <p:cNvSpPr/>
          <p:nvPr/>
        </p:nvSpPr>
        <p:spPr>
          <a:xfrm>
            <a:off x="5099050" y="5357813"/>
            <a:ext cx="4572000" cy="219075"/>
          </a:xfrm>
          <a:prstGeom prst="rect">
            <a:avLst/>
          </a:prstGeom>
        </p:spPr>
        <p:txBody>
          <a:bodyPr>
            <a:spAutoFit/>
          </a:bodyPr>
          <a:lstStyle/>
          <a:p>
            <a:pPr>
              <a:defRPr/>
            </a:pPr>
            <a:r>
              <a:rPr lang="en-US" sz="825" dirty="0">
                <a:latin typeface="Arial" panose="020B0604020202020204" pitchFamily="34" charset="0"/>
                <a:cs typeface="Arial" panose="020B0604020202020204" pitchFamily="34" charset="0"/>
              </a:rPr>
              <a:t>Adapted from </a:t>
            </a:r>
            <a:r>
              <a:rPr lang="en-GB" sz="825" dirty="0"/>
              <a:t>Dulai PS et al. </a:t>
            </a:r>
            <a:r>
              <a:rPr lang="en-GB" sz="825" i="1" dirty="0"/>
              <a:t>Hepatology</a:t>
            </a:r>
            <a:r>
              <a:rPr lang="en-GB" sz="825" dirty="0"/>
              <a:t> 2017;65(5):1557–1565</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8F61E265-A5AA-E081-DBEB-50293E309302}"/>
              </a:ext>
            </a:extLst>
          </p:cNvPr>
          <p:cNvSpPr>
            <a:spLocks noGrp="1"/>
          </p:cNvSpPr>
          <p:nvPr>
            <p:ph type="ctrTitle"/>
          </p:nvPr>
        </p:nvSpPr>
        <p:spPr>
          <a:xfrm>
            <a:off x="2025650" y="2693988"/>
            <a:ext cx="6127750" cy="1470025"/>
          </a:xfrm>
        </p:spPr>
        <p:txBody>
          <a:bodyPr/>
          <a:lstStyle/>
          <a:p>
            <a:r>
              <a:rPr lang="en-GB" altLang="en-US" sz="4800">
                <a:solidFill>
                  <a:srgbClr val="FF0000"/>
                </a:solidFill>
                <a:ea typeface="ＭＳ Ｐゴシック" panose="020B0600070205080204" pitchFamily="34" charset="-128"/>
              </a:rPr>
              <a:t>Identifying </a:t>
            </a:r>
            <a:br>
              <a:rPr lang="en-GB" altLang="en-US" sz="4800">
                <a:solidFill>
                  <a:srgbClr val="FF0000"/>
                </a:solidFill>
                <a:ea typeface="ＭＳ Ｐゴシック" panose="020B0600070205080204" pitchFamily="34" charset="-128"/>
              </a:rPr>
            </a:br>
            <a:r>
              <a:rPr lang="en-GB" altLang="en-US" sz="4800">
                <a:solidFill>
                  <a:srgbClr val="FF0000"/>
                </a:solidFill>
                <a:ea typeface="ＭＳ Ｐゴシック" panose="020B0600070205080204" pitchFamily="34" charset="-128"/>
              </a:rPr>
              <a:t>Advanced Fibrosis</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5">
            <a:extLst>
              <a:ext uri="{FF2B5EF4-FFF2-40B4-BE49-F238E27FC236}">
                <a16:creationId xmlns:a16="http://schemas.microsoft.com/office/drawing/2014/main" id="{31128270-E636-58DF-3B9D-69903D96CE2E}"/>
              </a:ext>
            </a:extLst>
          </p:cNvPr>
          <p:cNvSpPr>
            <a:spLocks noGrp="1"/>
          </p:cNvSpPr>
          <p:nvPr>
            <p:ph type="title"/>
          </p:nvPr>
        </p:nvSpPr>
        <p:spPr/>
        <p:txBody>
          <a:bodyPr/>
          <a:lstStyle/>
          <a:p>
            <a:r>
              <a:rPr lang="en-GB" altLang="en-US">
                <a:solidFill>
                  <a:srgbClr val="FF0000"/>
                </a:solidFill>
                <a:ea typeface="ＭＳ Ｐゴシック" panose="020B0600070205080204" pitchFamily="34" charset="-128"/>
              </a:rPr>
              <a:t>Liver biopsy</a:t>
            </a:r>
          </a:p>
        </p:txBody>
      </p:sp>
      <p:sp>
        <p:nvSpPr>
          <p:cNvPr id="4" name="Text Placeholder 3">
            <a:extLst>
              <a:ext uri="{FF2B5EF4-FFF2-40B4-BE49-F238E27FC236}">
                <a16:creationId xmlns:a16="http://schemas.microsoft.com/office/drawing/2014/main" id="{8DAA85AA-CB8D-5458-5E9B-A9DB6638EDE1}"/>
              </a:ext>
            </a:extLst>
          </p:cNvPr>
          <p:cNvSpPr>
            <a:spLocks noGrp="1"/>
          </p:cNvSpPr>
          <p:nvPr>
            <p:ph type="body" sz="quarter" idx="10"/>
          </p:nvPr>
        </p:nvSpPr>
        <p:spPr>
          <a:xfrm>
            <a:off x="4763" y="6480175"/>
            <a:ext cx="7519987" cy="376238"/>
          </a:xfrm>
        </p:spPr>
        <p:txBody>
          <a:bodyPr/>
          <a:lstStyle/>
          <a:p>
            <a:pPr>
              <a:defRPr/>
            </a:pPr>
            <a:r>
              <a:rPr lang="en-GB"/>
              <a:t>*Should not be used for initial diagnosis</a:t>
            </a:r>
          </a:p>
          <a:p>
            <a:pPr>
              <a:defRPr/>
            </a:pPr>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DF8AB8EE-FE76-FF05-DCA3-771B66A2B97D}"/>
              </a:ext>
            </a:extLst>
          </p:cNvPr>
          <p:cNvSpPr>
            <a:spLocks noGrp="1"/>
          </p:cNvSpPr>
          <p:nvPr>
            <p:ph sz="half" idx="1"/>
          </p:nvPr>
        </p:nvSpPr>
        <p:spPr>
          <a:xfrm>
            <a:off x="319088" y="1341438"/>
            <a:ext cx="8507412" cy="4621212"/>
          </a:xfrm>
        </p:spPr>
        <p:txBody>
          <a:bodyPr/>
          <a:lstStyle/>
          <a:p>
            <a:pPr>
              <a:defRPr/>
            </a:pPr>
            <a:r>
              <a:rPr lang="en-US" dirty="0"/>
              <a:t>Liver biopsy is essential for the diagnosis of NASH</a:t>
            </a:r>
          </a:p>
          <a:p>
            <a:pPr lvl="1">
              <a:defRPr/>
            </a:pPr>
            <a:r>
              <a:rPr lang="en-US" dirty="0"/>
              <a:t>Clinical, biochemical or imaging measures cannot distinguish </a:t>
            </a:r>
            <a:r>
              <a:rPr lang="en-GB" dirty="0"/>
              <a:t>NASH from steatosis</a:t>
            </a:r>
          </a:p>
          <a:p>
            <a:pPr>
              <a:defRPr/>
            </a:pPr>
            <a:r>
              <a:rPr lang="en-US" dirty="0"/>
              <a:t>NAFL encompasses</a:t>
            </a:r>
          </a:p>
          <a:p>
            <a:pPr lvl="1">
              <a:defRPr/>
            </a:pPr>
            <a:r>
              <a:rPr lang="en-US" dirty="0"/>
              <a:t>Steatosis alone plus </a:t>
            </a:r>
            <a:r>
              <a:rPr lang="en-US" b="1" dirty="0">
                <a:solidFill>
                  <a:schemeClr val="tx2"/>
                </a:solidFill>
              </a:rPr>
              <a:t>ONE</a:t>
            </a:r>
            <a:r>
              <a:rPr lang="en-US" dirty="0"/>
              <a:t> of lobular or portal inflammation </a:t>
            </a:r>
            <a:r>
              <a:rPr lang="en-US" b="1" dirty="0">
                <a:solidFill>
                  <a:schemeClr val="tx2"/>
                </a:solidFill>
              </a:rPr>
              <a:t>OR</a:t>
            </a:r>
            <a:r>
              <a:rPr lang="en-US" dirty="0"/>
              <a:t> ballooning</a:t>
            </a:r>
          </a:p>
          <a:p>
            <a:pPr>
              <a:defRPr/>
            </a:pPr>
            <a:r>
              <a:rPr lang="en-US" dirty="0"/>
              <a:t>NASH requires</a:t>
            </a:r>
          </a:p>
          <a:p>
            <a:pPr lvl="1">
              <a:defRPr/>
            </a:pPr>
            <a:r>
              <a:rPr lang="en-US" dirty="0"/>
              <a:t>Steatosis </a:t>
            </a:r>
            <a:r>
              <a:rPr lang="en-US" b="1" dirty="0">
                <a:solidFill>
                  <a:schemeClr val="tx2"/>
                </a:solidFill>
              </a:rPr>
              <a:t>AND</a:t>
            </a:r>
            <a:endParaRPr lang="en-US" dirty="0"/>
          </a:p>
          <a:p>
            <a:pPr lvl="1">
              <a:defRPr/>
            </a:pPr>
            <a:r>
              <a:rPr lang="en-US" dirty="0"/>
              <a:t>Lobular or portal inflammation </a:t>
            </a:r>
            <a:r>
              <a:rPr lang="en-US" b="1" dirty="0">
                <a:solidFill>
                  <a:schemeClr val="tx2"/>
                </a:solidFill>
              </a:rPr>
              <a:t>AND</a:t>
            </a:r>
            <a:endParaRPr lang="en-US" dirty="0"/>
          </a:p>
          <a:p>
            <a:pPr lvl="1">
              <a:defRPr/>
            </a:pPr>
            <a:r>
              <a:rPr lang="en-US" dirty="0"/>
              <a:t>Ballooning</a:t>
            </a:r>
          </a:p>
          <a:p>
            <a:pPr>
              <a:defRPr/>
            </a:pPr>
            <a:r>
              <a:rPr lang="en-US" dirty="0"/>
              <a:t>NAS scoring indicates disease severity* </a:t>
            </a:r>
          </a:p>
        </p:txBody>
      </p:sp>
      <p:graphicFrame>
        <p:nvGraphicFramePr>
          <p:cNvPr id="9" name="Table 8">
            <a:extLst>
              <a:ext uri="{FF2B5EF4-FFF2-40B4-BE49-F238E27FC236}">
                <a16:creationId xmlns:a16="http://schemas.microsoft.com/office/drawing/2014/main" id="{C3AF1346-FD77-34DD-1866-7F50586573E9}"/>
              </a:ext>
            </a:extLst>
          </p:cNvPr>
          <p:cNvGraphicFramePr>
            <a:graphicFrameLocks noGrp="1"/>
          </p:cNvGraphicFramePr>
          <p:nvPr/>
        </p:nvGraphicFramePr>
        <p:xfrm>
          <a:off x="317500" y="4594225"/>
          <a:ext cx="8205788" cy="685800"/>
        </p:xfrm>
        <a:graphic>
          <a:graphicData uri="http://schemas.openxmlformats.org/drawingml/2006/table">
            <a:tbl>
              <a:tblPr firstRow="1" bandRow="1">
                <a:tableStyleId>{5C22544A-7EE6-4342-B048-85BDC9FD1C3A}</a:tableStyleId>
              </a:tblPr>
              <a:tblGrid>
                <a:gridCol w="6255898">
                  <a:extLst>
                    <a:ext uri="{9D8B030D-6E8A-4147-A177-3AD203B41FA5}">
                      <a16:colId xmlns:a16="http://schemas.microsoft.com/office/drawing/2014/main" val="20000"/>
                    </a:ext>
                  </a:extLst>
                </a:gridCol>
                <a:gridCol w="974945">
                  <a:extLst>
                    <a:ext uri="{9D8B030D-6E8A-4147-A177-3AD203B41FA5}">
                      <a16:colId xmlns:a16="http://schemas.microsoft.com/office/drawing/2014/main" val="20001"/>
                    </a:ext>
                  </a:extLst>
                </a:gridCol>
                <a:gridCol w="974945">
                  <a:extLst>
                    <a:ext uri="{9D8B030D-6E8A-4147-A177-3AD203B41FA5}">
                      <a16:colId xmlns:a16="http://schemas.microsoft.com/office/drawing/2014/main" val="20002"/>
                    </a:ext>
                  </a:extLst>
                </a:gridCol>
              </a:tblGrid>
              <a:tr h="251460">
                <a:tc gridSpan="3">
                  <a:txBody>
                    <a:bodyPr/>
                    <a:lstStyle/>
                    <a:p>
                      <a:r>
                        <a:rPr lang="en-GB" sz="1200">
                          <a:solidFill>
                            <a:schemeClr val="bg1"/>
                          </a:solidFill>
                          <a:latin typeface="Arial" panose="020B0604020202020204" pitchFamily="34" charset="0"/>
                          <a:cs typeface="Arial" panose="020B0604020202020204" pitchFamily="34" charset="0"/>
                        </a:rPr>
                        <a:t>Recommendations</a:t>
                      </a:r>
                      <a:endParaRPr lang="en-GB" sz="1200" baseline="30000">
                        <a:solidFill>
                          <a:schemeClr val="bg1"/>
                        </a:solidFill>
                        <a:latin typeface="Arial" panose="020B0604020202020204" pitchFamily="34" charset="0"/>
                        <a:cs typeface="Arial" panose="020B0604020202020204" pitchFamily="34" charset="0"/>
                      </a:endParaRPr>
                    </a:p>
                  </a:txBody>
                  <a:tcPr marL="68577" marR="68577" marT="34290" marB="3429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34340">
                <a:tc>
                  <a:txBody>
                    <a:bodyPr/>
                    <a:lstStyle/>
                    <a:p>
                      <a:r>
                        <a:rPr lang="en-US" sz="1200" b="0" i="0" u="none" strike="noStrike" kern="1200" baseline="0" dirty="0">
                          <a:solidFill>
                            <a:schemeClr val="dk1"/>
                          </a:solidFill>
                          <a:latin typeface="+mn-lt"/>
                          <a:ea typeface="+mn-ea"/>
                          <a:cs typeface="+mn-cs"/>
                        </a:rPr>
                        <a:t>NASH has to be diagnosed by a liver biopsy showing </a:t>
                      </a:r>
                      <a:r>
                        <a:rPr lang="en-US" sz="1200" b="1" i="0" u="none" strike="noStrike" kern="1200" baseline="0" dirty="0">
                          <a:solidFill>
                            <a:schemeClr val="tx2"/>
                          </a:solidFill>
                          <a:latin typeface="+mn-lt"/>
                          <a:ea typeface="+mn-ea"/>
                          <a:cs typeface="+mn-cs"/>
                        </a:rPr>
                        <a:t>steatosis, hepatocyte ballooning and lobular </a:t>
                      </a:r>
                      <a:r>
                        <a:rPr lang="en-GB" sz="1200" b="1" i="0" u="none" strike="noStrike" kern="1200" baseline="0" dirty="0">
                          <a:solidFill>
                            <a:schemeClr val="tx2"/>
                          </a:solidFill>
                          <a:latin typeface="+mn-lt"/>
                          <a:ea typeface="+mn-ea"/>
                          <a:cs typeface="+mn-cs"/>
                        </a:rPr>
                        <a:t>inflammation</a:t>
                      </a:r>
                      <a:endParaRPr lang="en-GB" sz="1200" b="1" dirty="0">
                        <a:solidFill>
                          <a:schemeClr val="tx2"/>
                        </a:solidFill>
                        <a:latin typeface="+mn-lt"/>
                        <a:cs typeface="Arial" panose="020B0604020202020204" pitchFamily="34" charset="0"/>
                      </a:endParaRPr>
                    </a:p>
                  </a:txBody>
                  <a:tcPr marL="68577" marR="68577" marT="34290" marB="3429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200">
                          <a:solidFill>
                            <a:schemeClr val="tx1"/>
                          </a:solidFill>
                          <a:latin typeface="Arial" panose="020B0604020202020204" pitchFamily="34" charset="0"/>
                          <a:cs typeface="Arial" panose="020B0604020202020204" pitchFamily="34" charset="0"/>
                        </a:rPr>
                        <a:t>A</a:t>
                      </a:r>
                    </a:p>
                  </a:txBody>
                  <a:tcPr marL="68577" marR="68577" marT="34290" marB="3429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77" marR="68577" marT="34290" marB="3429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93199" name="Group 9">
            <a:extLst>
              <a:ext uri="{FF2B5EF4-FFF2-40B4-BE49-F238E27FC236}">
                <a16:creationId xmlns:a16="http://schemas.microsoft.com/office/drawing/2014/main" id="{DB27E536-2447-DEEE-D8C4-5413BAF66E7F}"/>
              </a:ext>
            </a:extLst>
          </p:cNvPr>
          <p:cNvGrpSpPr>
            <a:grpSpLocks/>
          </p:cNvGrpSpPr>
          <p:nvPr/>
        </p:nvGrpSpPr>
        <p:grpSpPr bwMode="auto">
          <a:xfrm>
            <a:off x="5754688" y="4605338"/>
            <a:ext cx="2676525" cy="230187"/>
            <a:chOff x="4262958" y="3212976"/>
            <a:chExt cx="3569028" cy="307776"/>
          </a:xfrm>
        </p:grpSpPr>
        <p:sp>
          <p:nvSpPr>
            <p:cNvPr id="11" name="Rectangle 10">
              <a:extLst>
                <a:ext uri="{FF2B5EF4-FFF2-40B4-BE49-F238E27FC236}">
                  <a16:creationId xmlns:a16="http://schemas.microsoft.com/office/drawing/2014/main" id="{1C726925-8927-4F0D-12B9-A27B48F654AD}"/>
                </a:ext>
              </a:extLst>
            </p:cNvPr>
            <p:cNvSpPr/>
            <p:nvPr/>
          </p:nvSpPr>
          <p:spPr>
            <a:xfrm>
              <a:off x="4262958" y="3278776"/>
              <a:ext cx="143947" cy="144337"/>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12" name="Rectangle 11">
              <a:extLst>
                <a:ext uri="{FF2B5EF4-FFF2-40B4-BE49-F238E27FC236}">
                  <a16:creationId xmlns:a16="http://schemas.microsoft.com/office/drawing/2014/main" id="{E3E9B38B-A723-A316-460F-8DAD3F8DB847}"/>
                </a:ext>
              </a:extLst>
            </p:cNvPr>
            <p:cNvSpPr/>
            <p:nvPr/>
          </p:nvSpPr>
          <p:spPr>
            <a:xfrm>
              <a:off x="5844253" y="3278776"/>
              <a:ext cx="143947" cy="144337"/>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93204" name="TextBox 12">
              <a:extLst>
                <a:ext uri="{FF2B5EF4-FFF2-40B4-BE49-F238E27FC236}">
                  <a16:creationId xmlns:a16="http://schemas.microsoft.com/office/drawing/2014/main" id="{5A94BE7E-D687-2520-605D-F2440C31E69B}"/>
                </a:ext>
              </a:extLst>
            </p:cNvPr>
            <p:cNvSpPr txBox="1">
              <a:spLocks noChangeArrowheads="1"/>
            </p:cNvSpPr>
            <p:nvPr/>
          </p:nvSpPr>
          <p:spPr bwMode="auto">
            <a:xfrm>
              <a:off x="4406957" y="3212976"/>
              <a:ext cx="1344812"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900">
                  <a:solidFill>
                    <a:schemeClr val="bg1"/>
                  </a:solidFill>
                  <a:latin typeface="Garamond" panose="02020404030301010803" pitchFamily="18" charset="0"/>
                </a:rPr>
                <a:t>Grade of evidence</a:t>
              </a:r>
            </a:p>
          </p:txBody>
        </p:sp>
        <p:sp>
          <p:nvSpPr>
            <p:cNvPr id="93205" name="TextBox 13">
              <a:extLst>
                <a:ext uri="{FF2B5EF4-FFF2-40B4-BE49-F238E27FC236}">
                  <a16:creationId xmlns:a16="http://schemas.microsoft.com/office/drawing/2014/main" id="{A519B53F-2FEC-2325-FDEF-1CD9DA44CE79}"/>
                </a:ext>
              </a:extLst>
            </p:cNvPr>
            <p:cNvSpPr txBox="1">
              <a:spLocks noChangeArrowheads="1"/>
            </p:cNvSpPr>
            <p:nvPr/>
          </p:nvSpPr>
          <p:spPr bwMode="auto">
            <a:xfrm>
              <a:off x="5989172" y="3212976"/>
              <a:ext cx="1842814"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900">
                  <a:solidFill>
                    <a:schemeClr val="bg1"/>
                  </a:solidFill>
                  <a:latin typeface="Garamond" panose="02020404030301010803" pitchFamily="18" charset="0"/>
                </a:rPr>
                <a:t>Grade of recommendation</a:t>
              </a:r>
            </a:p>
          </p:txBody>
        </p:sp>
      </p:grpSp>
      <p:pic>
        <p:nvPicPr>
          <p:cNvPr id="93200" name="Picture 1" descr="Screen Clipping">
            <a:extLst>
              <a:ext uri="{FF2B5EF4-FFF2-40B4-BE49-F238E27FC236}">
                <a16:creationId xmlns:a16="http://schemas.microsoft.com/office/drawing/2014/main" id="{EF90F3F1-4604-3207-0595-069C06E194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1700" y="3082925"/>
            <a:ext cx="1354138" cy="11890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a:hlinkClick r:id="rId4" action="ppaction://hlinksldjump"/>
            <a:extLst>
              <a:ext uri="{FF2B5EF4-FFF2-40B4-BE49-F238E27FC236}">
                <a16:creationId xmlns:a16="http://schemas.microsoft.com/office/drawing/2014/main" id="{F4962CB3-ECA7-8333-4AE9-9917CBD695E2}"/>
              </a:ext>
            </a:extLst>
          </p:cNvPr>
          <p:cNvPicPr>
            <a:picLocks noChangeAspect="1"/>
          </p:cNvPicPr>
          <p:nvPr/>
        </p:nvPicPr>
        <p:blipFill rotWithShape="1">
          <a:blip r:embed="rId5" cstate="screen">
            <a:duotone>
              <a:schemeClr val="accent1">
                <a:shade val="45000"/>
                <a:satMod val="135000"/>
              </a:schemeClr>
              <a:prstClr val="white"/>
            </a:duotone>
          </a:blip>
          <a:srcRect l="8888" t="1478" r="8310" b="16517"/>
          <a:stretch/>
        </p:blipFill>
        <p:spPr>
          <a:xfrm>
            <a:off x="8524011" y="1184710"/>
            <a:ext cx="285928" cy="28317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68E4C8E8-BCC6-CC2F-8386-05262F24EEE7}"/>
              </a:ext>
            </a:extLst>
          </p:cNvPr>
          <p:cNvSpPr>
            <a:spLocks noGrp="1"/>
          </p:cNvSpPr>
          <p:nvPr>
            <p:ph type="title"/>
          </p:nvPr>
        </p:nvSpPr>
        <p:spPr/>
        <p:txBody>
          <a:bodyPr/>
          <a:lstStyle/>
          <a:p>
            <a:r>
              <a:rPr lang="en-US" altLang="en-US">
                <a:solidFill>
                  <a:srgbClr val="FF0000"/>
                </a:solidFill>
                <a:ea typeface="ＭＳ Ｐゴシック" panose="020B0600070205080204" pitchFamily="34" charset="-128"/>
              </a:rPr>
              <a:t>Outline</a:t>
            </a:r>
          </a:p>
        </p:txBody>
      </p:sp>
      <p:sp>
        <p:nvSpPr>
          <p:cNvPr id="51202" name="Content Placeholder 2">
            <a:extLst>
              <a:ext uri="{FF2B5EF4-FFF2-40B4-BE49-F238E27FC236}">
                <a16:creationId xmlns:a16="http://schemas.microsoft.com/office/drawing/2014/main" id="{0A9769AE-D7D0-7B27-2598-07001271FC76}"/>
              </a:ext>
            </a:extLst>
          </p:cNvPr>
          <p:cNvSpPr>
            <a:spLocks noGrp="1"/>
          </p:cNvSpPr>
          <p:nvPr>
            <p:ph idx="1"/>
          </p:nvPr>
        </p:nvSpPr>
        <p:spPr/>
        <p:txBody>
          <a:bodyPr/>
          <a:lstStyle/>
          <a:p>
            <a:r>
              <a:rPr lang="en-US" altLang="en-US">
                <a:ea typeface="ＭＳ Ｐゴシック" panose="020B0600070205080204" pitchFamily="34" charset="-128"/>
              </a:rPr>
              <a:t>Epidemiology</a:t>
            </a:r>
          </a:p>
          <a:p>
            <a:r>
              <a:rPr lang="en-US" altLang="en-US">
                <a:ea typeface="ＭＳ Ｐゴシック" panose="020B0600070205080204" pitchFamily="34" charset="-128"/>
              </a:rPr>
              <a:t>Care Pathways- how to identify high risk individuals</a:t>
            </a:r>
          </a:p>
          <a:p>
            <a:r>
              <a:rPr lang="en-US" altLang="en-US">
                <a:ea typeface="ＭＳ Ｐゴシック" panose="020B0600070205080204" pitchFamily="34" charset="-128"/>
              </a:rPr>
              <a:t>Treatment</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31">
            <a:extLst>
              <a:ext uri="{FF2B5EF4-FFF2-40B4-BE49-F238E27FC236}">
                <a16:creationId xmlns:a16="http://schemas.microsoft.com/office/drawing/2014/main" id="{478C00C2-C6C1-A1C9-AACB-58B38CA3A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2790825"/>
            <a:ext cx="475138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a:extLst>
              <a:ext uri="{FF2B5EF4-FFF2-40B4-BE49-F238E27FC236}">
                <a16:creationId xmlns:a16="http://schemas.microsoft.com/office/drawing/2014/main" id="{9C725D64-EBE8-4FA8-7B26-177936715464}"/>
              </a:ext>
            </a:extLst>
          </p:cNvPr>
          <p:cNvSpPr>
            <a:spLocks noGrp="1"/>
          </p:cNvSpPr>
          <p:nvPr>
            <p:ph type="title"/>
          </p:nvPr>
        </p:nvSpPr>
        <p:spPr>
          <a:xfrm>
            <a:off x="319088" y="587375"/>
            <a:ext cx="8377237" cy="793750"/>
          </a:xfrm>
        </p:spPr>
        <p:txBody>
          <a:bodyPr/>
          <a:lstStyle/>
          <a:p>
            <a:r>
              <a:rPr lang="en-GB" altLang="en-US" sz="3600">
                <a:ea typeface="ＭＳ Ｐゴシック" panose="020B0600070205080204" pitchFamily="34" charset="-128"/>
              </a:rPr>
              <a:t>Despite limitations, </a:t>
            </a:r>
            <a:r>
              <a:rPr lang="en-GB" altLang="en-US" sz="3600">
                <a:solidFill>
                  <a:srgbClr val="FF0000"/>
                </a:solidFill>
                <a:ea typeface="ＭＳ Ｐゴシック" panose="020B0600070205080204" pitchFamily="34" charset="-128"/>
              </a:rPr>
              <a:t>liver biopsy </a:t>
            </a:r>
            <a:r>
              <a:rPr lang="en-GB" altLang="en-US" sz="3600">
                <a:ea typeface="ＭＳ Ｐゴシック" panose="020B0600070205080204" pitchFamily="34" charset="-128"/>
              </a:rPr>
              <a:t>results have been shown to be effective at predicting patient outcomes*</a:t>
            </a:r>
            <a:r>
              <a:rPr lang="en-GB" altLang="en-US" sz="3600" baseline="30000">
                <a:ea typeface="ＭＳ Ｐゴシック" panose="020B0600070205080204" pitchFamily="34" charset="-128"/>
              </a:rPr>
              <a:t>1</a:t>
            </a:r>
          </a:p>
        </p:txBody>
      </p:sp>
      <p:sp>
        <p:nvSpPr>
          <p:cNvPr id="95235" name="Slide Number Placeholder 3">
            <a:extLst>
              <a:ext uri="{FF2B5EF4-FFF2-40B4-BE49-F238E27FC236}">
                <a16:creationId xmlns:a16="http://schemas.microsoft.com/office/drawing/2014/main" id="{D607FC1E-2F87-2E70-C649-30A54EE36B1A}"/>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FB7CBEE4-2293-FB4E-AB79-306068D18BD8}" type="slidenum">
              <a:rPr lang="en-GB" altLang="en-US" sz="1200" smtClean="0">
                <a:solidFill>
                  <a:srgbClr val="9BBB59"/>
                </a:solidFill>
              </a:rPr>
              <a:pPr>
                <a:spcBef>
                  <a:spcPct val="0"/>
                </a:spcBef>
                <a:buSzTx/>
                <a:buFontTx/>
                <a:buNone/>
              </a:pPr>
              <a:t>30</a:t>
            </a:fld>
            <a:endParaRPr lang="en-GB" altLang="en-US" sz="1200">
              <a:solidFill>
                <a:srgbClr val="9BBB59"/>
              </a:solidFill>
            </a:endParaRPr>
          </a:p>
        </p:txBody>
      </p:sp>
      <p:sp>
        <p:nvSpPr>
          <p:cNvPr id="5" name="Text Placeholder 4">
            <a:extLst>
              <a:ext uri="{FF2B5EF4-FFF2-40B4-BE49-F238E27FC236}">
                <a16:creationId xmlns:a16="http://schemas.microsoft.com/office/drawing/2014/main" id="{CFB8D5CA-025E-C2B6-AA7A-937CE1C907E8}"/>
              </a:ext>
            </a:extLst>
          </p:cNvPr>
          <p:cNvSpPr>
            <a:spLocks noGrp="1"/>
          </p:cNvSpPr>
          <p:nvPr>
            <p:ph type="body" sz="quarter" idx="13"/>
          </p:nvPr>
        </p:nvSpPr>
        <p:spPr>
          <a:xfrm>
            <a:off x="3074988" y="6010275"/>
            <a:ext cx="7577137" cy="438150"/>
          </a:xfrm>
        </p:spPr>
        <p:txBody>
          <a:bodyPr/>
          <a:lstStyle/>
          <a:p>
            <a:pPr>
              <a:spcBef>
                <a:spcPts val="0"/>
              </a:spcBef>
              <a:defRPr/>
            </a:pPr>
            <a:r>
              <a:rPr lang="en-US" dirty="0">
                <a:cs typeface="Arial" panose="020B0604020202020204" pitchFamily="34" charset="0"/>
              </a:rPr>
              <a:t>NAFLD, nonalcoholic fatty liver disease</a:t>
            </a:r>
          </a:p>
          <a:p>
            <a:pPr>
              <a:spcBef>
                <a:spcPts val="0"/>
              </a:spcBef>
              <a:defRPr/>
            </a:pPr>
            <a:r>
              <a:rPr lang="en-US" dirty="0">
                <a:cs typeface="Arial" panose="020B0604020202020204" pitchFamily="34" charset="0"/>
              </a:rPr>
              <a:t>1. Hagström H et al. </a:t>
            </a:r>
            <a:r>
              <a:rPr lang="en-US" i="1" dirty="0">
                <a:cs typeface="Arial" panose="020B0604020202020204" pitchFamily="34" charset="0"/>
              </a:rPr>
              <a:t>J Hepatol </a:t>
            </a:r>
            <a:r>
              <a:rPr lang="en-US" dirty="0">
                <a:cs typeface="Arial" panose="020B0604020202020204" pitchFamily="34" charset="0"/>
              </a:rPr>
              <a:t>2017;67:1265</a:t>
            </a:r>
            <a:r>
              <a:rPr lang="en-GB" dirty="0"/>
              <a:t> –1273.</a:t>
            </a:r>
          </a:p>
        </p:txBody>
      </p:sp>
      <p:grpSp>
        <p:nvGrpSpPr>
          <p:cNvPr id="95237" name="Group 5">
            <a:extLst>
              <a:ext uri="{FF2B5EF4-FFF2-40B4-BE49-F238E27FC236}">
                <a16:creationId xmlns:a16="http://schemas.microsoft.com/office/drawing/2014/main" id="{D699447A-C239-A0B4-88C6-649F5CE4EC9F}"/>
              </a:ext>
            </a:extLst>
          </p:cNvPr>
          <p:cNvGrpSpPr>
            <a:grpSpLocks/>
          </p:cNvGrpSpPr>
          <p:nvPr/>
        </p:nvGrpSpPr>
        <p:grpSpPr bwMode="auto">
          <a:xfrm>
            <a:off x="6864350" y="2568575"/>
            <a:ext cx="1706563" cy="2117725"/>
            <a:chOff x="644865" y="5301668"/>
            <a:chExt cx="10902268" cy="736770"/>
          </a:xfrm>
        </p:grpSpPr>
        <p:sp>
          <p:nvSpPr>
            <p:cNvPr id="7" name="Rectangle: Rounded Corners 9">
              <a:extLst>
                <a:ext uri="{FF2B5EF4-FFF2-40B4-BE49-F238E27FC236}">
                  <a16:creationId xmlns:a16="http://schemas.microsoft.com/office/drawing/2014/main" id="{09ADB296-F8C9-FA15-E123-63603BB71BBA}"/>
                </a:ext>
              </a:extLst>
            </p:cNvPr>
            <p:cNvSpPr/>
            <p:nvPr/>
          </p:nvSpPr>
          <p:spPr>
            <a:xfrm>
              <a:off x="644865" y="5301668"/>
              <a:ext cx="10902268" cy="736770"/>
            </a:xfrm>
            <a:prstGeom prst="roundRect">
              <a:avLst>
                <a:gd name="adj" fmla="val 0"/>
              </a:avLst>
            </a:prstGeom>
            <a:solidFill>
              <a:srgbClr val="7C878E">
                <a:alpha val="30000"/>
              </a:srgbClr>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500" b="1" dirty="0"/>
                <a:t>Fibrosis stage determined by liver biopsy predicts risk of all-cause mortality in NAFLD patients</a:t>
              </a:r>
              <a:r>
                <a:rPr lang="en-GB" sz="1500" b="1" baseline="30000" dirty="0"/>
                <a:t>1</a:t>
              </a:r>
              <a:endParaRPr lang="en-GB" sz="1500" b="1" baseline="30000" dirty="0">
                <a:highlight>
                  <a:srgbClr val="FFFF00"/>
                </a:highlight>
              </a:endParaRPr>
            </a:p>
          </p:txBody>
        </p:sp>
        <p:sp>
          <p:nvSpPr>
            <p:cNvPr id="8" name="Rectangle 7">
              <a:extLst>
                <a:ext uri="{FF2B5EF4-FFF2-40B4-BE49-F238E27FC236}">
                  <a16:creationId xmlns:a16="http://schemas.microsoft.com/office/drawing/2014/main" id="{B07ABDD4-643C-AEF3-C6A3-95BDFC910647}"/>
                </a:ext>
              </a:extLst>
            </p:cNvPr>
            <p:cNvSpPr/>
            <p:nvPr/>
          </p:nvSpPr>
          <p:spPr>
            <a:xfrm>
              <a:off x="644865" y="5301668"/>
              <a:ext cx="10902268" cy="40318"/>
            </a:xfrm>
            <a:prstGeom prst="rec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latin typeface="Gotham Light"/>
              </a:endParaRPr>
            </a:p>
          </p:txBody>
        </p:sp>
      </p:grpSp>
      <p:sp>
        <p:nvSpPr>
          <p:cNvPr id="95238" name="TextBox 9">
            <a:extLst>
              <a:ext uri="{FF2B5EF4-FFF2-40B4-BE49-F238E27FC236}">
                <a16:creationId xmlns:a16="http://schemas.microsoft.com/office/drawing/2014/main" id="{E78D491A-DA13-5C08-5879-C64553BF055B}"/>
              </a:ext>
            </a:extLst>
          </p:cNvPr>
          <p:cNvSpPr txBox="1">
            <a:spLocks noChangeArrowheads="1"/>
          </p:cNvSpPr>
          <p:nvPr/>
        </p:nvSpPr>
        <p:spPr bwMode="auto">
          <a:xfrm>
            <a:off x="1117600" y="2092325"/>
            <a:ext cx="492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GB" altLang="en-US" sz="1800" b="1">
                <a:latin typeface="Garamond" panose="02020404030301010803" pitchFamily="18" charset="0"/>
              </a:rPr>
              <a:t>Kaplan-Meier survival estimates and fibrosis stage</a:t>
            </a:r>
            <a:r>
              <a:rPr lang="en-GB" altLang="en-US" sz="1800" b="1" baseline="30000">
                <a:latin typeface="Garamond" panose="02020404030301010803" pitchFamily="18" charset="0"/>
              </a:rPr>
              <a:t>1</a:t>
            </a:r>
          </a:p>
        </p:txBody>
      </p:sp>
      <p:sp>
        <p:nvSpPr>
          <p:cNvPr id="95239" name="TextBox 12">
            <a:extLst>
              <a:ext uri="{FF2B5EF4-FFF2-40B4-BE49-F238E27FC236}">
                <a16:creationId xmlns:a16="http://schemas.microsoft.com/office/drawing/2014/main" id="{55886EF8-48E4-3B2C-7678-D208200C905A}"/>
              </a:ext>
            </a:extLst>
          </p:cNvPr>
          <p:cNvSpPr txBox="1">
            <a:spLocks noChangeArrowheads="1"/>
          </p:cNvSpPr>
          <p:nvPr/>
        </p:nvSpPr>
        <p:spPr bwMode="auto">
          <a:xfrm>
            <a:off x="5829300" y="2593975"/>
            <a:ext cx="387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900">
                <a:latin typeface="Garamond" panose="02020404030301010803" pitchFamily="18" charset="0"/>
              </a:rPr>
              <a:t>F0</a:t>
            </a:r>
          </a:p>
          <a:p>
            <a:pPr>
              <a:spcBef>
                <a:spcPct val="0"/>
              </a:spcBef>
              <a:buSzTx/>
              <a:buFontTx/>
              <a:buNone/>
            </a:pPr>
            <a:r>
              <a:rPr lang="en-US" altLang="en-US" sz="900">
                <a:latin typeface="Garamond" panose="02020404030301010803" pitchFamily="18" charset="0"/>
              </a:rPr>
              <a:t>F2</a:t>
            </a:r>
          </a:p>
          <a:p>
            <a:pPr>
              <a:spcBef>
                <a:spcPct val="0"/>
              </a:spcBef>
              <a:buSzTx/>
              <a:buFontTx/>
              <a:buNone/>
            </a:pPr>
            <a:r>
              <a:rPr lang="en-US" altLang="en-US" sz="900">
                <a:latin typeface="Garamond" panose="02020404030301010803" pitchFamily="18" charset="0"/>
              </a:rPr>
              <a:t>F4</a:t>
            </a:r>
          </a:p>
        </p:txBody>
      </p:sp>
      <p:cxnSp>
        <p:nvCxnSpPr>
          <p:cNvPr id="15" name="Straight Connector 14">
            <a:extLst>
              <a:ext uri="{FF2B5EF4-FFF2-40B4-BE49-F238E27FC236}">
                <a16:creationId xmlns:a16="http://schemas.microsoft.com/office/drawing/2014/main" id="{1460D48B-0F34-91A1-C269-B4274DFDB50B}"/>
              </a:ext>
            </a:extLst>
          </p:cNvPr>
          <p:cNvCxnSpPr>
            <a:cxnSpLocks/>
          </p:cNvCxnSpPr>
          <p:nvPr/>
        </p:nvCxnSpPr>
        <p:spPr>
          <a:xfrm>
            <a:off x="1109663" y="4887913"/>
            <a:ext cx="4921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B4E30A-BD2E-18B6-4B7C-1A172CC7687B}"/>
              </a:ext>
            </a:extLst>
          </p:cNvPr>
          <p:cNvCxnSpPr>
            <a:cxnSpLocks/>
          </p:cNvCxnSpPr>
          <p:nvPr/>
        </p:nvCxnSpPr>
        <p:spPr>
          <a:xfrm>
            <a:off x="1117600" y="2598738"/>
            <a:ext cx="1588" cy="2289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69F2E81-AFCF-C40F-2235-66E2A04FDE43}"/>
              </a:ext>
            </a:extLst>
          </p:cNvPr>
          <p:cNvCxnSpPr>
            <a:cxnSpLocks/>
          </p:cNvCxnSpPr>
          <p:nvPr/>
        </p:nvCxnSpPr>
        <p:spPr>
          <a:xfrm>
            <a:off x="5956300" y="4883150"/>
            <a:ext cx="0" cy="777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1124195-0FF5-FE52-3021-10FF3D94E6FB}"/>
              </a:ext>
            </a:extLst>
          </p:cNvPr>
          <p:cNvSpPr txBox="1"/>
          <p:nvPr/>
        </p:nvSpPr>
        <p:spPr>
          <a:xfrm>
            <a:off x="5722938" y="5002213"/>
            <a:ext cx="466725" cy="115887"/>
          </a:xfrm>
          <a:prstGeom prst="rect">
            <a:avLst/>
          </a:prstGeom>
          <a:noFill/>
        </p:spPr>
        <p:txBody>
          <a:bodyPr lIns="0" tIns="0" rIns="0" bIns="0">
            <a:spAutoFit/>
          </a:bodyPr>
          <a:lstStyle/>
          <a:p>
            <a:pPr algn="ctr">
              <a:defRPr/>
            </a:pPr>
            <a:r>
              <a:rPr lang="en-US" sz="750" b="1" dirty="0"/>
              <a:t>40</a:t>
            </a:r>
          </a:p>
        </p:txBody>
      </p:sp>
      <p:cxnSp>
        <p:nvCxnSpPr>
          <p:cNvPr id="55" name="Straight Connector 54">
            <a:extLst>
              <a:ext uri="{FF2B5EF4-FFF2-40B4-BE49-F238E27FC236}">
                <a16:creationId xmlns:a16="http://schemas.microsoft.com/office/drawing/2014/main" id="{A1B5016A-F6D0-E11E-A2C1-FE10AD854361}"/>
              </a:ext>
            </a:extLst>
          </p:cNvPr>
          <p:cNvCxnSpPr>
            <a:cxnSpLocks/>
          </p:cNvCxnSpPr>
          <p:nvPr/>
        </p:nvCxnSpPr>
        <p:spPr>
          <a:xfrm>
            <a:off x="1211263" y="4883150"/>
            <a:ext cx="0" cy="777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E249B26-B105-05B8-9FD9-BAE1C91466A7}"/>
              </a:ext>
            </a:extLst>
          </p:cNvPr>
          <p:cNvSpPr txBox="1"/>
          <p:nvPr/>
        </p:nvSpPr>
        <p:spPr>
          <a:xfrm>
            <a:off x="977900" y="5002213"/>
            <a:ext cx="466725" cy="115887"/>
          </a:xfrm>
          <a:prstGeom prst="rect">
            <a:avLst/>
          </a:prstGeom>
          <a:noFill/>
        </p:spPr>
        <p:txBody>
          <a:bodyPr lIns="0" tIns="0" rIns="0" bIns="0">
            <a:spAutoFit/>
          </a:bodyPr>
          <a:lstStyle/>
          <a:p>
            <a:pPr algn="ctr">
              <a:defRPr/>
            </a:pPr>
            <a:r>
              <a:rPr lang="en-US" sz="750" b="1" dirty="0"/>
              <a:t>0</a:t>
            </a:r>
          </a:p>
        </p:txBody>
      </p:sp>
      <p:cxnSp>
        <p:nvCxnSpPr>
          <p:cNvPr id="53" name="Straight Connector 52">
            <a:extLst>
              <a:ext uri="{FF2B5EF4-FFF2-40B4-BE49-F238E27FC236}">
                <a16:creationId xmlns:a16="http://schemas.microsoft.com/office/drawing/2014/main" id="{AE2CAA72-D965-A4B8-2AB0-E2077A1640C1}"/>
              </a:ext>
            </a:extLst>
          </p:cNvPr>
          <p:cNvCxnSpPr>
            <a:cxnSpLocks/>
          </p:cNvCxnSpPr>
          <p:nvPr/>
        </p:nvCxnSpPr>
        <p:spPr>
          <a:xfrm>
            <a:off x="2397125" y="4883150"/>
            <a:ext cx="0" cy="777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3621477-327F-8481-9ED7-5606C58E4282}"/>
              </a:ext>
            </a:extLst>
          </p:cNvPr>
          <p:cNvSpPr txBox="1"/>
          <p:nvPr/>
        </p:nvSpPr>
        <p:spPr>
          <a:xfrm>
            <a:off x="2163763" y="5002213"/>
            <a:ext cx="466725" cy="115887"/>
          </a:xfrm>
          <a:prstGeom prst="rect">
            <a:avLst/>
          </a:prstGeom>
          <a:noFill/>
        </p:spPr>
        <p:txBody>
          <a:bodyPr lIns="0" tIns="0" rIns="0" bIns="0">
            <a:spAutoFit/>
          </a:bodyPr>
          <a:lstStyle/>
          <a:p>
            <a:pPr algn="ctr">
              <a:defRPr/>
            </a:pPr>
            <a:r>
              <a:rPr lang="en-US" sz="750" b="1" dirty="0"/>
              <a:t>10</a:t>
            </a:r>
          </a:p>
        </p:txBody>
      </p:sp>
      <p:cxnSp>
        <p:nvCxnSpPr>
          <p:cNvPr id="51" name="Straight Connector 50">
            <a:extLst>
              <a:ext uri="{FF2B5EF4-FFF2-40B4-BE49-F238E27FC236}">
                <a16:creationId xmlns:a16="http://schemas.microsoft.com/office/drawing/2014/main" id="{3C0B4EDF-7161-0D1D-2BF9-B14A8A7AA224}"/>
              </a:ext>
            </a:extLst>
          </p:cNvPr>
          <p:cNvCxnSpPr>
            <a:cxnSpLocks/>
          </p:cNvCxnSpPr>
          <p:nvPr/>
        </p:nvCxnSpPr>
        <p:spPr>
          <a:xfrm>
            <a:off x="3582988" y="4883150"/>
            <a:ext cx="0" cy="777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6F1FC8F-A017-A929-DE01-B150CAD1B3CB}"/>
              </a:ext>
            </a:extLst>
          </p:cNvPr>
          <p:cNvSpPr txBox="1"/>
          <p:nvPr/>
        </p:nvSpPr>
        <p:spPr>
          <a:xfrm>
            <a:off x="3349625" y="5002213"/>
            <a:ext cx="466725" cy="115887"/>
          </a:xfrm>
          <a:prstGeom prst="rect">
            <a:avLst/>
          </a:prstGeom>
          <a:noFill/>
        </p:spPr>
        <p:txBody>
          <a:bodyPr lIns="0" tIns="0" rIns="0" bIns="0">
            <a:spAutoFit/>
          </a:bodyPr>
          <a:lstStyle/>
          <a:p>
            <a:pPr algn="ctr">
              <a:defRPr/>
            </a:pPr>
            <a:r>
              <a:rPr lang="en-US" sz="750" b="1" dirty="0"/>
              <a:t>20</a:t>
            </a:r>
          </a:p>
        </p:txBody>
      </p:sp>
      <p:cxnSp>
        <p:nvCxnSpPr>
          <p:cNvPr id="49" name="Straight Connector 48">
            <a:extLst>
              <a:ext uri="{FF2B5EF4-FFF2-40B4-BE49-F238E27FC236}">
                <a16:creationId xmlns:a16="http://schemas.microsoft.com/office/drawing/2014/main" id="{70149451-D194-96FC-616E-0E7AC3C7418D}"/>
              </a:ext>
            </a:extLst>
          </p:cNvPr>
          <p:cNvCxnSpPr>
            <a:cxnSpLocks/>
          </p:cNvCxnSpPr>
          <p:nvPr/>
        </p:nvCxnSpPr>
        <p:spPr>
          <a:xfrm>
            <a:off x="4770438" y="4883150"/>
            <a:ext cx="0" cy="777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8566E9D-A027-D260-AF2C-7B40269BCA61}"/>
              </a:ext>
            </a:extLst>
          </p:cNvPr>
          <p:cNvSpPr txBox="1"/>
          <p:nvPr/>
        </p:nvSpPr>
        <p:spPr>
          <a:xfrm>
            <a:off x="4537075" y="5002213"/>
            <a:ext cx="466725" cy="115887"/>
          </a:xfrm>
          <a:prstGeom prst="rect">
            <a:avLst/>
          </a:prstGeom>
          <a:noFill/>
        </p:spPr>
        <p:txBody>
          <a:bodyPr lIns="0" tIns="0" rIns="0" bIns="0">
            <a:spAutoFit/>
          </a:bodyPr>
          <a:lstStyle/>
          <a:p>
            <a:pPr algn="ctr">
              <a:defRPr/>
            </a:pPr>
            <a:r>
              <a:rPr lang="en-US" sz="750" b="1" dirty="0"/>
              <a:t>30</a:t>
            </a:r>
          </a:p>
        </p:txBody>
      </p:sp>
      <p:sp>
        <p:nvSpPr>
          <p:cNvPr id="22" name="TextBox 21">
            <a:extLst>
              <a:ext uri="{FF2B5EF4-FFF2-40B4-BE49-F238E27FC236}">
                <a16:creationId xmlns:a16="http://schemas.microsoft.com/office/drawing/2014/main" id="{527D226C-D2E8-011E-BBC5-6A39A1A0666B}"/>
              </a:ext>
            </a:extLst>
          </p:cNvPr>
          <p:cNvSpPr txBox="1"/>
          <p:nvPr/>
        </p:nvSpPr>
        <p:spPr>
          <a:xfrm>
            <a:off x="1104900" y="5197475"/>
            <a:ext cx="4967288" cy="254000"/>
          </a:xfrm>
          <a:prstGeom prst="rect">
            <a:avLst/>
          </a:prstGeom>
          <a:noFill/>
        </p:spPr>
        <p:txBody>
          <a:bodyPr>
            <a:spAutoFit/>
          </a:bodyPr>
          <a:lstStyle/>
          <a:p>
            <a:pPr algn="ctr">
              <a:defRPr/>
            </a:pPr>
            <a:r>
              <a:rPr lang="en-GB" sz="1050" b="1" dirty="0"/>
              <a:t>Years of follow-up</a:t>
            </a:r>
            <a:endParaRPr lang="en-US" sz="1050" b="1" baseline="-25000" dirty="0"/>
          </a:p>
        </p:txBody>
      </p:sp>
      <p:sp>
        <p:nvSpPr>
          <p:cNvPr id="23" name="TextBox 22">
            <a:extLst>
              <a:ext uri="{FF2B5EF4-FFF2-40B4-BE49-F238E27FC236}">
                <a16:creationId xmlns:a16="http://schemas.microsoft.com/office/drawing/2014/main" id="{6EDE5BD0-E137-E368-AACE-DEAB69E2E482}"/>
              </a:ext>
            </a:extLst>
          </p:cNvPr>
          <p:cNvSpPr txBox="1"/>
          <p:nvPr/>
        </p:nvSpPr>
        <p:spPr>
          <a:xfrm rot="16200000">
            <a:off x="-651669" y="3609182"/>
            <a:ext cx="2284413" cy="254000"/>
          </a:xfrm>
          <a:prstGeom prst="rect">
            <a:avLst/>
          </a:prstGeom>
          <a:noFill/>
        </p:spPr>
        <p:txBody>
          <a:bodyPr>
            <a:spAutoFit/>
          </a:bodyPr>
          <a:lstStyle/>
          <a:p>
            <a:pPr algn="ctr">
              <a:defRPr/>
            </a:pPr>
            <a:r>
              <a:rPr lang="en-GB" sz="1050" b="1" dirty="0"/>
              <a:t>Proportion alive</a:t>
            </a:r>
            <a:endParaRPr lang="en-US" sz="1050" b="1" baseline="-25000" dirty="0"/>
          </a:p>
        </p:txBody>
      </p:sp>
      <p:sp>
        <p:nvSpPr>
          <p:cNvPr id="48" name="TextBox 47">
            <a:extLst>
              <a:ext uri="{FF2B5EF4-FFF2-40B4-BE49-F238E27FC236}">
                <a16:creationId xmlns:a16="http://schemas.microsoft.com/office/drawing/2014/main" id="{3FBBBF75-C73D-4A16-471D-02F1783F8522}"/>
              </a:ext>
            </a:extLst>
          </p:cNvPr>
          <p:cNvSpPr txBox="1"/>
          <p:nvPr/>
        </p:nvSpPr>
        <p:spPr>
          <a:xfrm>
            <a:off x="111125" y="2682875"/>
            <a:ext cx="922338" cy="207963"/>
          </a:xfrm>
          <a:prstGeom prst="rect">
            <a:avLst/>
          </a:prstGeom>
          <a:noFill/>
        </p:spPr>
        <p:txBody>
          <a:bodyPr>
            <a:spAutoFit/>
          </a:bodyPr>
          <a:lstStyle/>
          <a:p>
            <a:pPr algn="r">
              <a:defRPr/>
            </a:pPr>
            <a:r>
              <a:rPr lang="en-US" sz="750" b="1" dirty="0"/>
              <a:t>1.00</a:t>
            </a:r>
          </a:p>
        </p:txBody>
      </p:sp>
      <p:cxnSp>
        <p:nvCxnSpPr>
          <p:cNvPr id="45" name="Straight Connector 44">
            <a:extLst>
              <a:ext uri="{FF2B5EF4-FFF2-40B4-BE49-F238E27FC236}">
                <a16:creationId xmlns:a16="http://schemas.microsoft.com/office/drawing/2014/main" id="{5312D0DF-CF4C-17A6-966D-5064D3E91C13}"/>
              </a:ext>
            </a:extLst>
          </p:cNvPr>
          <p:cNvCxnSpPr/>
          <p:nvPr/>
        </p:nvCxnSpPr>
        <p:spPr>
          <a:xfrm>
            <a:off x="1038225" y="4792663"/>
            <a:ext cx="825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C1F09D4-D8CF-0E41-90B8-92C9E4CD07CB}"/>
              </a:ext>
            </a:extLst>
          </p:cNvPr>
          <p:cNvSpPr txBox="1"/>
          <p:nvPr/>
        </p:nvSpPr>
        <p:spPr>
          <a:xfrm>
            <a:off x="106363" y="4694238"/>
            <a:ext cx="922337" cy="207962"/>
          </a:xfrm>
          <a:prstGeom prst="rect">
            <a:avLst/>
          </a:prstGeom>
          <a:noFill/>
        </p:spPr>
        <p:txBody>
          <a:bodyPr>
            <a:spAutoFit/>
          </a:bodyPr>
          <a:lstStyle/>
          <a:p>
            <a:pPr algn="r">
              <a:defRPr/>
            </a:pPr>
            <a:r>
              <a:rPr lang="en-US" sz="750" b="1" dirty="0"/>
              <a:t>0.00</a:t>
            </a:r>
          </a:p>
        </p:txBody>
      </p:sp>
      <p:cxnSp>
        <p:nvCxnSpPr>
          <p:cNvPr id="43" name="Straight Connector 42">
            <a:extLst>
              <a:ext uri="{FF2B5EF4-FFF2-40B4-BE49-F238E27FC236}">
                <a16:creationId xmlns:a16="http://schemas.microsoft.com/office/drawing/2014/main" id="{1EB48820-BA7A-4314-A458-4FACD9BF606F}"/>
              </a:ext>
            </a:extLst>
          </p:cNvPr>
          <p:cNvCxnSpPr/>
          <p:nvPr/>
        </p:nvCxnSpPr>
        <p:spPr>
          <a:xfrm>
            <a:off x="1028700" y="4295775"/>
            <a:ext cx="825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0895806-226B-B678-9C0B-F4583A0FE7E0}"/>
              </a:ext>
            </a:extLst>
          </p:cNvPr>
          <p:cNvSpPr txBox="1"/>
          <p:nvPr/>
        </p:nvSpPr>
        <p:spPr>
          <a:xfrm>
            <a:off x="96838" y="4197350"/>
            <a:ext cx="922337" cy="207963"/>
          </a:xfrm>
          <a:prstGeom prst="rect">
            <a:avLst/>
          </a:prstGeom>
          <a:noFill/>
        </p:spPr>
        <p:txBody>
          <a:bodyPr>
            <a:spAutoFit/>
          </a:bodyPr>
          <a:lstStyle/>
          <a:p>
            <a:pPr algn="r">
              <a:defRPr/>
            </a:pPr>
            <a:r>
              <a:rPr lang="en-US" sz="750" b="1" dirty="0"/>
              <a:t>0.25</a:t>
            </a:r>
          </a:p>
        </p:txBody>
      </p:sp>
      <p:sp>
        <p:nvSpPr>
          <p:cNvPr id="42" name="TextBox 41">
            <a:extLst>
              <a:ext uri="{FF2B5EF4-FFF2-40B4-BE49-F238E27FC236}">
                <a16:creationId xmlns:a16="http://schemas.microsoft.com/office/drawing/2014/main" id="{38E9F53B-03E0-451E-694E-581823E72799}"/>
              </a:ext>
            </a:extLst>
          </p:cNvPr>
          <p:cNvSpPr txBox="1"/>
          <p:nvPr/>
        </p:nvSpPr>
        <p:spPr>
          <a:xfrm>
            <a:off x="96838" y="3695700"/>
            <a:ext cx="922337" cy="207963"/>
          </a:xfrm>
          <a:prstGeom prst="rect">
            <a:avLst/>
          </a:prstGeom>
          <a:noFill/>
        </p:spPr>
        <p:txBody>
          <a:bodyPr>
            <a:spAutoFit/>
          </a:bodyPr>
          <a:lstStyle/>
          <a:p>
            <a:pPr algn="r">
              <a:defRPr/>
            </a:pPr>
            <a:r>
              <a:rPr lang="en-US" sz="750" b="1" dirty="0"/>
              <a:t>0.50</a:t>
            </a:r>
          </a:p>
        </p:txBody>
      </p:sp>
      <p:sp>
        <p:nvSpPr>
          <p:cNvPr id="40" name="TextBox 39">
            <a:extLst>
              <a:ext uri="{FF2B5EF4-FFF2-40B4-BE49-F238E27FC236}">
                <a16:creationId xmlns:a16="http://schemas.microsoft.com/office/drawing/2014/main" id="{5D4A1E8D-1166-E663-D604-3C1BF3B4F883}"/>
              </a:ext>
            </a:extLst>
          </p:cNvPr>
          <p:cNvSpPr txBox="1"/>
          <p:nvPr/>
        </p:nvSpPr>
        <p:spPr>
          <a:xfrm>
            <a:off x="100013" y="3195638"/>
            <a:ext cx="922337" cy="207962"/>
          </a:xfrm>
          <a:prstGeom prst="rect">
            <a:avLst/>
          </a:prstGeom>
          <a:noFill/>
        </p:spPr>
        <p:txBody>
          <a:bodyPr>
            <a:spAutoFit/>
          </a:bodyPr>
          <a:lstStyle/>
          <a:p>
            <a:pPr algn="r">
              <a:defRPr/>
            </a:pPr>
            <a:r>
              <a:rPr lang="en-US" sz="750" b="1" dirty="0"/>
              <a:t>0.75</a:t>
            </a:r>
          </a:p>
        </p:txBody>
      </p:sp>
      <p:sp>
        <p:nvSpPr>
          <p:cNvPr id="95261" name="TextBox 28">
            <a:extLst>
              <a:ext uri="{FF2B5EF4-FFF2-40B4-BE49-F238E27FC236}">
                <a16:creationId xmlns:a16="http://schemas.microsoft.com/office/drawing/2014/main" id="{8A80236C-B619-FAF4-F8F1-3650532BBBAA}"/>
              </a:ext>
            </a:extLst>
          </p:cNvPr>
          <p:cNvSpPr txBox="1">
            <a:spLocks noChangeArrowheads="1"/>
          </p:cNvSpPr>
          <p:nvPr/>
        </p:nvSpPr>
        <p:spPr bwMode="auto">
          <a:xfrm>
            <a:off x="1450975" y="4440238"/>
            <a:ext cx="107791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900">
                <a:latin typeface="Garamond" panose="02020404030301010803" pitchFamily="18" charset="0"/>
              </a:rPr>
              <a:t>Log-rank &lt;0.001</a:t>
            </a:r>
          </a:p>
        </p:txBody>
      </p:sp>
      <p:sp>
        <p:nvSpPr>
          <p:cNvPr id="95262" name="TextBox 30">
            <a:extLst>
              <a:ext uri="{FF2B5EF4-FFF2-40B4-BE49-F238E27FC236}">
                <a16:creationId xmlns:a16="http://schemas.microsoft.com/office/drawing/2014/main" id="{A44EC192-21C7-84F6-3B63-3BE1A3F1A1DB}"/>
              </a:ext>
            </a:extLst>
          </p:cNvPr>
          <p:cNvSpPr txBox="1">
            <a:spLocks noChangeArrowheads="1"/>
          </p:cNvSpPr>
          <p:nvPr/>
        </p:nvSpPr>
        <p:spPr bwMode="auto">
          <a:xfrm>
            <a:off x="4727575" y="2593975"/>
            <a:ext cx="581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900">
                <a:latin typeface="Garamond" panose="02020404030301010803" pitchFamily="18" charset="0"/>
              </a:rPr>
              <a:t>Controls</a:t>
            </a:r>
          </a:p>
          <a:p>
            <a:pPr>
              <a:spcBef>
                <a:spcPct val="0"/>
              </a:spcBef>
              <a:buSzTx/>
              <a:buFontTx/>
              <a:buNone/>
            </a:pPr>
            <a:r>
              <a:rPr lang="en-US" altLang="en-US" sz="900">
                <a:latin typeface="Garamond" panose="02020404030301010803" pitchFamily="18" charset="0"/>
              </a:rPr>
              <a:t>F1</a:t>
            </a:r>
          </a:p>
          <a:p>
            <a:pPr>
              <a:spcBef>
                <a:spcPct val="0"/>
              </a:spcBef>
              <a:buSzTx/>
              <a:buFontTx/>
              <a:buNone/>
            </a:pPr>
            <a:r>
              <a:rPr lang="en-US" altLang="en-US" sz="900">
                <a:latin typeface="Garamond" panose="02020404030301010803" pitchFamily="18" charset="0"/>
              </a:rPr>
              <a:t>F3</a:t>
            </a:r>
          </a:p>
        </p:txBody>
      </p:sp>
      <p:cxnSp>
        <p:nvCxnSpPr>
          <p:cNvPr id="34" name="Straight Connector 33">
            <a:extLst>
              <a:ext uri="{FF2B5EF4-FFF2-40B4-BE49-F238E27FC236}">
                <a16:creationId xmlns:a16="http://schemas.microsoft.com/office/drawing/2014/main" id="{17045CF9-A138-0FF6-CB84-A39C1D48C537}"/>
              </a:ext>
            </a:extLst>
          </p:cNvPr>
          <p:cNvCxnSpPr/>
          <p:nvPr/>
        </p:nvCxnSpPr>
        <p:spPr>
          <a:xfrm>
            <a:off x="5459413" y="2797175"/>
            <a:ext cx="233362" cy="0"/>
          </a:xfrm>
          <a:prstGeom prst="line">
            <a:avLst/>
          </a:prstGeom>
          <a:ln w="19050">
            <a:solidFill>
              <a:srgbClr val="CBDA00"/>
            </a:solidFill>
          </a:ln>
        </p:spPr>
        <p:style>
          <a:lnRef idx="1">
            <a:schemeClr val="accent1"/>
          </a:lnRef>
          <a:fillRef idx="0">
            <a:schemeClr val="accent1"/>
          </a:fillRef>
          <a:effectRef idx="0">
            <a:schemeClr val="accent1"/>
          </a:effectRef>
          <a:fontRef idx="minor">
            <a:schemeClr val="tx1"/>
          </a:fontRef>
        </p:style>
      </p:cxnSp>
      <p:grpSp>
        <p:nvGrpSpPr>
          <p:cNvPr id="95264" name="Group 2">
            <a:extLst>
              <a:ext uri="{FF2B5EF4-FFF2-40B4-BE49-F238E27FC236}">
                <a16:creationId xmlns:a16="http://schemas.microsoft.com/office/drawing/2014/main" id="{D78D0A09-A408-9972-E24D-B9595FE570BE}"/>
              </a:ext>
            </a:extLst>
          </p:cNvPr>
          <p:cNvGrpSpPr>
            <a:grpSpLocks/>
          </p:cNvGrpSpPr>
          <p:nvPr/>
        </p:nvGrpSpPr>
        <p:grpSpPr bwMode="auto">
          <a:xfrm>
            <a:off x="4375150" y="2663825"/>
            <a:ext cx="1347788" cy="271463"/>
            <a:chOff x="5999312" y="2605343"/>
            <a:chExt cx="1591101" cy="361176"/>
          </a:xfrm>
        </p:grpSpPr>
        <p:cxnSp>
          <p:nvCxnSpPr>
            <p:cNvPr id="36" name="Straight Connector 35">
              <a:extLst>
                <a:ext uri="{FF2B5EF4-FFF2-40B4-BE49-F238E27FC236}">
                  <a16:creationId xmlns:a16="http://schemas.microsoft.com/office/drawing/2014/main" id="{99481000-C553-10DB-5890-4977266CB027}"/>
                </a:ext>
              </a:extLst>
            </p:cNvPr>
            <p:cNvCxnSpPr/>
            <p:nvPr/>
          </p:nvCxnSpPr>
          <p:spPr>
            <a:xfrm>
              <a:off x="7277440" y="2605343"/>
              <a:ext cx="312973" cy="0"/>
            </a:xfrm>
            <a:prstGeom prst="line">
              <a:avLst/>
            </a:prstGeom>
            <a:ln w="19050">
              <a:solidFill>
                <a:srgbClr val="EF334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F44D33-2C7F-7BDA-4320-BA68B4453028}"/>
                </a:ext>
              </a:extLst>
            </p:cNvPr>
            <p:cNvCxnSpPr/>
            <p:nvPr/>
          </p:nvCxnSpPr>
          <p:spPr>
            <a:xfrm>
              <a:off x="5999312" y="2791211"/>
              <a:ext cx="312973" cy="0"/>
            </a:xfrm>
            <a:prstGeom prst="line">
              <a:avLst/>
            </a:prstGeom>
            <a:ln w="19050">
              <a:solidFill>
                <a:srgbClr val="CBDA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ACD5C09-357A-4195-3844-C636E77785D1}"/>
                </a:ext>
              </a:extLst>
            </p:cNvPr>
            <p:cNvCxnSpPr/>
            <p:nvPr/>
          </p:nvCxnSpPr>
          <p:spPr>
            <a:xfrm>
              <a:off x="7277440" y="2966519"/>
              <a:ext cx="312973" cy="0"/>
            </a:xfrm>
            <a:prstGeom prst="line">
              <a:avLst/>
            </a:prstGeom>
            <a:ln w="19050">
              <a:solidFill>
                <a:srgbClr val="858585"/>
              </a:solidFill>
              <a:prstDash val="sysDash"/>
            </a:ln>
          </p:spPr>
          <p:style>
            <a:lnRef idx="1">
              <a:schemeClr val="accent1"/>
            </a:lnRef>
            <a:fillRef idx="0">
              <a:schemeClr val="accent1"/>
            </a:fillRef>
            <a:effectRef idx="0">
              <a:schemeClr val="accent1"/>
            </a:effectRef>
            <a:fontRef idx="minor">
              <a:schemeClr val="tx1"/>
            </a:fontRef>
          </p:style>
        </p:cxnSp>
      </p:grpSp>
      <p:sp>
        <p:nvSpPr>
          <p:cNvPr id="59" name="Text Placeholder 4">
            <a:extLst>
              <a:ext uri="{FF2B5EF4-FFF2-40B4-BE49-F238E27FC236}">
                <a16:creationId xmlns:a16="http://schemas.microsoft.com/office/drawing/2014/main" id="{C0D40419-9A32-1015-E622-5845C5A6B179}"/>
              </a:ext>
            </a:extLst>
          </p:cNvPr>
          <p:cNvSpPr txBox="1">
            <a:spLocks/>
          </p:cNvSpPr>
          <p:nvPr/>
        </p:nvSpPr>
        <p:spPr>
          <a:xfrm>
            <a:off x="320675" y="5230813"/>
            <a:ext cx="3597275" cy="347662"/>
          </a:xfrm>
          <a:prstGeom prst="rect">
            <a:avLst/>
          </a:prstGeom>
        </p:spPr>
        <p:txBody>
          <a:bodyPr lIns="0" tIns="0" rIns="0" bIns="0" anchor="b">
            <a:normAutofit/>
          </a:bodyPr>
          <a:lstStyle>
            <a:lvl1pPr marL="0" indent="0" algn="l" defTabSz="914400" rtl="0" eaLnBrk="1" latinLnBrk="0" hangingPunct="1">
              <a:lnSpc>
                <a:spcPct val="90000"/>
              </a:lnSpc>
              <a:spcBef>
                <a:spcPts val="1200"/>
              </a:spcBef>
              <a:buClr>
                <a:schemeClr val="tx2"/>
              </a:buClr>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tx2"/>
              </a:buClr>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825" dirty="0"/>
              <a:t>Adapted from </a:t>
            </a:r>
            <a:r>
              <a:rPr lang="en-US" sz="825" dirty="0">
                <a:cs typeface="Arial" panose="020B0604020202020204" pitchFamily="34" charset="0"/>
              </a:rPr>
              <a:t>Hagström H et al. </a:t>
            </a:r>
            <a:r>
              <a:rPr lang="en-US" sz="825" i="1" dirty="0">
                <a:cs typeface="Arial" panose="020B0604020202020204" pitchFamily="34" charset="0"/>
              </a:rPr>
              <a:t>J Hepatol </a:t>
            </a:r>
            <a:r>
              <a:rPr lang="en-US" sz="825" dirty="0">
                <a:cs typeface="Arial" panose="020B0604020202020204" pitchFamily="34" charset="0"/>
              </a:rPr>
              <a:t>2017;67:1265</a:t>
            </a:r>
            <a:r>
              <a:rPr lang="en-GB" sz="825" dirty="0"/>
              <a:t> –1273</a:t>
            </a:r>
          </a:p>
        </p:txBody>
      </p:sp>
      <p:sp>
        <p:nvSpPr>
          <p:cNvPr id="95266" name="Text Placeholder 4">
            <a:extLst>
              <a:ext uri="{FF2B5EF4-FFF2-40B4-BE49-F238E27FC236}">
                <a16:creationId xmlns:a16="http://schemas.microsoft.com/office/drawing/2014/main" id="{F9124BB3-6EB0-F4E6-6452-747C1872A3C9}"/>
              </a:ext>
            </a:extLst>
          </p:cNvPr>
          <p:cNvSpPr txBox="1">
            <a:spLocks noChangeArrowheads="1"/>
          </p:cNvSpPr>
          <p:nvPr/>
        </p:nvSpPr>
        <p:spPr bwMode="auto">
          <a:xfrm>
            <a:off x="6864350" y="5002213"/>
            <a:ext cx="17065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
                <a:schemeClr val="tx2"/>
              </a:buClr>
              <a:buSzTx/>
              <a:buFont typeface="Arial" panose="020B0604020202020204" pitchFamily="34" charset="0"/>
              <a:buNone/>
            </a:pPr>
            <a:r>
              <a:rPr lang="en-GB" altLang="en-US" sz="900"/>
              <a:t>*From a retrospective cohort study of 646 biopsy-proven NAFLD patients, each matched to 10 controls</a:t>
            </a:r>
          </a:p>
        </p:txBody>
      </p:sp>
      <p:grpSp>
        <p:nvGrpSpPr>
          <p:cNvPr id="95267" name="Group 29">
            <a:extLst>
              <a:ext uri="{FF2B5EF4-FFF2-40B4-BE49-F238E27FC236}">
                <a16:creationId xmlns:a16="http://schemas.microsoft.com/office/drawing/2014/main" id="{59B99898-BDD2-E879-836D-14055DF24B77}"/>
              </a:ext>
            </a:extLst>
          </p:cNvPr>
          <p:cNvGrpSpPr>
            <a:grpSpLocks/>
          </p:cNvGrpSpPr>
          <p:nvPr/>
        </p:nvGrpSpPr>
        <p:grpSpPr bwMode="auto">
          <a:xfrm>
            <a:off x="1028700" y="2663825"/>
            <a:ext cx="3581400" cy="1130300"/>
            <a:chOff x="1372099" y="2409397"/>
            <a:chExt cx="4774251" cy="1507242"/>
          </a:xfrm>
        </p:grpSpPr>
        <p:cxnSp>
          <p:nvCxnSpPr>
            <p:cNvPr id="47" name="Straight Connector 46">
              <a:extLst>
                <a:ext uri="{FF2B5EF4-FFF2-40B4-BE49-F238E27FC236}">
                  <a16:creationId xmlns:a16="http://schemas.microsoft.com/office/drawing/2014/main" id="{7AA59D1F-A119-9161-3C05-04EAFB692147}"/>
                </a:ext>
              </a:extLst>
            </p:cNvPr>
            <p:cNvCxnSpPr/>
            <p:nvPr/>
          </p:nvCxnSpPr>
          <p:spPr>
            <a:xfrm>
              <a:off x="1391146" y="2566049"/>
              <a:ext cx="1100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DC1BE5C-3883-F02F-DF0C-25A4E0FC0A7F}"/>
                </a:ext>
              </a:extLst>
            </p:cNvPr>
            <p:cNvCxnSpPr/>
            <p:nvPr/>
          </p:nvCxnSpPr>
          <p:spPr>
            <a:xfrm>
              <a:off x="1372099" y="3916639"/>
              <a:ext cx="1100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6D83766-6442-A51E-B1FB-7098F3EEC8C9}"/>
                </a:ext>
              </a:extLst>
            </p:cNvPr>
            <p:cNvCxnSpPr/>
            <p:nvPr/>
          </p:nvCxnSpPr>
          <p:spPr>
            <a:xfrm>
              <a:off x="1376331" y="3249812"/>
              <a:ext cx="1100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4A5B64-724C-B640-3ADD-228FF22D3F27}"/>
                </a:ext>
              </a:extLst>
            </p:cNvPr>
            <p:cNvCxnSpPr/>
            <p:nvPr/>
          </p:nvCxnSpPr>
          <p:spPr>
            <a:xfrm>
              <a:off x="5835263" y="2409397"/>
              <a:ext cx="311087" cy="0"/>
            </a:xfrm>
            <a:prstGeom prst="line">
              <a:avLst/>
            </a:prstGeom>
            <a:ln w="19050">
              <a:solidFill>
                <a:srgbClr val="EF334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7A96AC-4D53-0933-AB90-AD793B37DF65}"/>
                </a:ext>
              </a:extLst>
            </p:cNvPr>
            <p:cNvCxnSpPr/>
            <p:nvPr/>
          </p:nvCxnSpPr>
          <p:spPr>
            <a:xfrm>
              <a:off x="5835263" y="2771390"/>
              <a:ext cx="311087" cy="0"/>
            </a:xfrm>
            <a:prstGeom prst="line">
              <a:avLst/>
            </a:prstGeom>
            <a:ln w="19050">
              <a:solidFill>
                <a:srgbClr val="858585"/>
              </a:solidFill>
            </a:ln>
          </p:spPr>
          <p:style>
            <a:lnRef idx="1">
              <a:schemeClr val="accent1"/>
            </a:lnRef>
            <a:fillRef idx="0">
              <a:schemeClr val="accent1"/>
            </a:fillRef>
            <a:effectRef idx="0">
              <a:schemeClr val="accent1"/>
            </a:effectRef>
            <a:fontRef idx="minor">
              <a:schemeClr val="tx1"/>
            </a:fontRef>
          </p:style>
        </p:cxnSp>
        <p:pic>
          <p:nvPicPr>
            <p:cNvPr id="95273" name="Picture 17">
              <a:extLst>
                <a:ext uri="{FF2B5EF4-FFF2-40B4-BE49-F238E27FC236}">
                  <a16:creationId xmlns:a16="http://schemas.microsoft.com/office/drawing/2014/main" id="{D340B6A8-DC96-A779-2CF0-C7DB5517D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8994" b="52725"/>
            <a:stretch>
              <a:fillRect/>
            </a:stretch>
          </p:blipFill>
          <p:spPr bwMode="auto">
            <a:xfrm>
              <a:off x="2538413" y="2666799"/>
              <a:ext cx="421481" cy="10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74" name="Picture 193">
              <a:extLst>
                <a:ext uri="{FF2B5EF4-FFF2-40B4-BE49-F238E27FC236}">
                  <a16:creationId xmlns:a16="http://schemas.microsoft.com/office/drawing/2014/main" id="{D15B8B15-C746-F8D0-FF5D-2733C6232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61"/>
            <a:stretch>
              <a:fillRect/>
            </a:stretch>
          </p:blipFill>
          <p:spPr bwMode="auto">
            <a:xfrm>
              <a:off x="2747963" y="2666799"/>
              <a:ext cx="819584" cy="21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a:extLst>
                <a:ext uri="{FF2B5EF4-FFF2-40B4-BE49-F238E27FC236}">
                  <a16:creationId xmlns:a16="http://schemas.microsoft.com/office/drawing/2014/main" id="{90274298-6C1C-CCB5-E63D-2CD4658DAD91}"/>
                </a:ext>
              </a:extLst>
            </p:cNvPr>
            <p:cNvCxnSpPr>
              <a:cxnSpLocks/>
            </p:cNvCxnSpPr>
            <p:nvPr/>
          </p:nvCxnSpPr>
          <p:spPr>
            <a:xfrm>
              <a:off x="3219582" y="2822196"/>
              <a:ext cx="196810" cy="3598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52FF-5267-2B72-6288-BAD486199081}"/>
              </a:ext>
            </a:extLst>
          </p:cNvPr>
          <p:cNvSpPr>
            <a:spLocks noGrp="1"/>
          </p:cNvSpPr>
          <p:nvPr>
            <p:ph type="title"/>
          </p:nvPr>
        </p:nvSpPr>
        <p:spPr>
          <a:xfrm>
            <a:off x="309563" y="692150"/>
            <a:ext cx="7975600" cy="793750"/>
          </a:xfrm>
        </p:spPr>
        <p:txBody>
          <a:bodyPr>
            <a:normAutofit fontScale="90000"/>
          </a:bodyPr>
          <a:lstStyle/>
          <a:p>
            <a:pPr>
              <a:defRPr/>
            </a:pPr>
            <a:r>
              <a:rPr lang="en-GB" dirty="0">
                <a:solidFill>
                  <a:srgbClr val="FF0000"/>
                </a:solidFill>
                <a:cs typeface="Arial" panose="020B0604020202020204" pitchFamily="34" charset="0"/>
              </a:rPr>
              <a:t>Non-invasive tests (NITs) offer alternative ways to diagnose and stage the degree of fibrosis</a:t>
            </a:r>
          </a:p>
        </p:txBody>
      </p:sp>
      <p:sp>
        <p:nvSpPr>
          <p:cNvPr id="5" name="Text Placeholder 4">
            <a:extLst>
              <a:ext uri="{FF2B5EF4-FFF2-40B4-BE49-F238E27FC236}">
                <a16:creationId xmlns:a16="http://schemas.microsoft.com/office/drawing/2014/main" id="{4F0AF9F4-1BE4-A6CF-8DB1-824F8191CC50}"/>
              </a:ext>
            </a:extLst>
          </p:cNvPr>
          <p:cNvSpPr>
            <a:spLocks noGrp="1"/>
          </p:cNvSpPr>
          <p:nvPr>
            <p:ph type="body" sz="quarter" idx="13"/>
          </p:nvPr>
        </p:nvSpPr>
        <p:spPr>
          <a:xfrm>
            <a:off x="309563" y="5319713"/>
            <a:ext cx="7346950" cy="328612"/>
          </a:xfrm>
        </p:spPr>
        <p:txBody>
          <a:bodyPr>
            <a:normAutofit fontScale="92500" lnSpcReduction="20000"/>
          </a:bodyPr>
          <a:lstStyle/>
          <a:p>
            <a:pPr>
              <a:spcBef>
                <a:spcPts val="0"/>
              </a:spcBef>
              <a:defRPr/>
            </a:pPr>
            <a:r>
              <a:rPr lang="en-GB" dirty="0">
                <a:cs typeface="Arial" panose="020B0604020202020204" pitchFamily="34" charset="0"/>
              </a:rPr>
              <a:t>NIT, non-invasive test</a:t>
            </a:r>
          </a:p>
          <a:p>
            <a:pPr>
              <a:spcBef>
                <a:spcPts val="0"/>
              </a:spcBef>
              <a:defRPr/>
            </a:pPr>
            <a:r>
              <a:rPr lang="en-GB" dirty="0">
                <a:cs typeface="Arial" panose="020B0604020202020204" pitchFamily="34" charset="0"/>
              </a:rPr>
              <a:t>1. Tapper EB et al. </a:t>
            </a:r>
            <a:r>
              <a:rPr lang="en-GB" i="1" dirty="0">
                <a:cs typeface="Arial" panose="020B0604020202020204" pitchFamily="34" charset="0"/>
              </a:rPr>
              <a:t>Am J Gastroenterol </a:t>
            </a:r>
            <a:r>
              <a:rPr lang="en-GB" dirty="0">
                <a:cs typeface="Arial" panose="020B0604020202020204" pitchFamily="34" charset="0"/>
              </a:rPr>
              <a:t>2015; doi: 10.1038/ajg.2015.241; 2. </a:t>
            </a:r>
            <a:r>
              <a:rPr lang="en-GB" dirty="0"/>
              <a:t>Lucero C et al. </a:t>
            </a:r>
            <a:r>
              <a:rPr lang="en-GB" i="1" dirty="0"/>
              <a:t>Gastroenterol Hepatol</a:t>
            </a:r>
            <a:r>
              <a:rPr lang="en-GB" dirty="0"/>
              <a:t> (N Y). 2016;12(1):33</a:t>
            </a:r>
            <a:r>
              <a:rPr lang="en-US" dirty="0">
                <a:cs typeface="Arial" panose="020B0604020202020204" pitchFamily="34" charset="0"/>
              </a:rPr>
              <a:t>–</a:t>
            </a:r>
            <a:r>
              <a:rPr lang="en-GB" dirty="0"/>
              <a:t>40;                                                                                     </a:t>
            </a:r>
            <a:r>
              <a:rPr lang="en-GB" dirty="0">
                <a:cs typeface="Arial" panose="020B0604020202020204" pitchFamily="34" charset="0"/>
              </a:rPr>
              <a:t>3. Leoni S et al. </a:t>
            </a:r>
            <a:r>
              <a:rPr lang="en-GB" i="1" dirty="0">
                <a:cs typeface="Arial" panose="020B0604020202020204" pitchFamily="34" charset="0"/>
              </a:rPr>
              <a:t>World J Gastroenterol </a:t>
            </a:r>
            <a:r>
              <a:rPr lang="en-GB" dirty="0">
                <a:cs typeface="Arial" panose="020B0604020202020204" pitchFamily="34" charset="0"/>
              </a:rPr>
              <a:t>2018; 24(30):3361</a:t>
            </a:r>
            <a:r>
              <a:rPr lang="en-US" dirty="0">
                <a:cs typeface="Arial" panose="020B0604020202020204" pitchFamily="34" charset="0"/>
              </a:rPr>
              <a:t>–</a:t>
            </a:r>
            <a:r>
              <a:rPr lang="en-GB" dirty="0">
                <a:cs typeface="Arial" panose="020B0604020202020204" pitchFamily="34" charset="0"/>
              </a:rPr>
              <a:t>3373. </a:t>
            </a:r>
          </a:p>
        </p:txBody>
      </p:sp>
      <p:sp>
        <p:nvSpPr>
          <p:cNvPr id="97283" name="TextBox 42">
            <a:extLst>
              <a:ext uri="{FF2B5EF4-FFF2-40B4-BE49-F238E27FC236}">
                <a16:creationId xmlns:a16="http://schemas.microsoft.com/office/drawing/2014/main" id="{BAA1AB3B-9862-BE7E-38DB-C597CAA8536E}"/>
              </a:ext>
            </a:extLst>
          </p:cNvPr>
          <p:cNvSpPr txBox="1">
            <a:spLocks noChangeArrowheads="1"/>
          </p:cNvSpPr>
          <p:nvPr/>
        </p:nvSpPr>
        <p:spPr bwMode="auto">
          <a:xfrm>
            <a:off x="809625" y="4389438"/>
            <a:ext cx="5730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pPr>
            <a:r>
              <a:rPr lang="en-US" altLang="en-US" sz="2000">
                <a:solidFill>
                  <a:srgbClr val="000000"/>
                </a:solidFill>
                <a:cs typeface="Arial" panose="020B0604020202020204" pitchFamily="34" charset="0"/>
              </a:rPr>
              <a:t>Use of multiple NITs are likely to be more predictive</a:t>
            </a:r>
            <a:r>
              <a:rPr lang="en-US" altLang="en-US" sz="2000" baseline="30000">
                <a:solidFill>
                  <a:srgbClr val="000000"/>
                </a:solidFill>
                <a:cs typeface="Arial" panose="020B0604020202020204" pitchFamily="34" charset="0"/>
              </a:rPr>
              <a:t>3 </a:t>
            </a:r>
          </a:p>
        </p:txBody>
      </p:sp>
      <p:sp>
        <p:nvSpPr>
          <p:cNvPr id="45" name="TextBox 44">
            <a:extLst>
              <a:ext uri="{FF2B5EF4-FFF2-40B4-BE49-F238E27FC236}">
                <a16:creationId xmlns:a16="http://schemas.microsoft.com/office/drawing/2014/main" id="{6497365C-6A33-4F2D-4582-BC96A9222A9C}"/>
              </a:ext>
            </a:extLst>
          </p:cNvPr>
          <p:cNvSpPr txBox="1"/>
          <p:nvPr/>
        </p:nvSpPr>
        <p:spPr>
          <a:xfrm>
            <a:off x="817563" y="2432050"/>
            <a:ext cx="5864225" cy="914400"/>
          </a:xfrm>
          <a:prstGeom prst="rect">
            <a:avLst/>
          </a:prstGeom>
          <a:noFill/>
        </p:spPr>
        <p:txBody>
          <a:bodyPr anchor="ctr">
            <a:spAutoFit/>
          </a:bodyPr>
          <a:lstStyle/>
          <a:p>
            <a:pPr marL="342900" indent="-342900">
              <a:buFont typeface="Arial" panose="020B0604020202020204" pitchFamily="34" charset="0"/>
              <a:buChar char="•"/>
              <a:defRPr/>
            </a:pPr>
            <a:r>
              <a:rPr lang="en-US" sz="2000" dirty="0">
                <a:solidFill>
                  <a:prstClr val="black"/>
                </a:solidFill>
                <a:latin typeface="Arial" panose="020B0604020202020204" pitchFamily="34" charset="0"/>
                <a:ea typeface="+mn-ea"/>
                <a:cs typeface="Arial" panose="020B0604020202020204" pitchFamily="34" charset="0"/>
              </a:rPr>
              <a:t>Safe and simple way to support disease monitoring over time</a:t>
            </a:r>
            <a:r>
              <a:rPr lang="en-US" sz="2000" baseline="30000" dirty="0">
                <a:solidFill>
                  <a:prstClr val="black"/>
                </a:solidFill>
                <a:latin typeface="Arial" panose="020B0604020202020204" pitchFamily="34" charset="0"/>
                <a:ea typeface="+mn-ea"/>
                <a:cs typeface="Arial" panose="020B0604020202020204" pitchFamily="34" charset="0"/>
              </a:rPr>
              <a:t>1</a:t>
            </a:r>
          </a:p>
          <a:p>
            <a:pPr>
              <a:defRPr/>
            </a:pPr>
            <a:endParaRPr lang="en-US" sz="2000" baseline="30000" dirty="0">
              <a:solidFill>
                <a:prstClr val="black"/>
              </a:solidFill>
              <a:latin typeface="Arial" panose="020B0604020202020204" pitchFamily="34" charset="0"/>
              <a:ea typeface="+mn-ea"/>
              <a:cs typeface="Arial" panose="020B0604020202020204" pitchFamily="34" charset="0"/>
            </a:endParaRPr>
          </a:p>
        </p:txBody>
      </p:sp>
      <p:sp>
        <p:nvSpPr>
          <p:cNvPr id="97285" name="Content Placeholder 6">
            <a:extLst>
              <a:ext uri="{FF2B5EF4-FFF2-40B4-BE49-F238E27FC236}">
                <a16:creationId xmlns:a16="http://schemas.microsoft.com/office/drawing/2014/main" id="{07CA7C40-6FAB-F694-97B9-15A99C9B450A}"/>
              </a:ext>
            </a:extLst>
          </p:cNvPr>
          <p:cNvSpPr txBox="1">
            <a:spLocks noChangeArrowheads="1"/>
          </p:cNvSpPr>
          <p:nvPr/>
        </p:nvSpPr>
        <p:spPr bwMode="auto">
          <a:xfrm>
            <a:off x="817563" y="2044700"/>
            <a:ext cx="74676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685800" indent="-228600" defTabSz="68580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defTabSz="6858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defTabSz="6858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defTabSz="6858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ts val="900"/>
              </a:spcBef>
              <a:buClr>
                <a:srgbClr val="CBDA00"/>
              </a:buClr>
              <a:buSzTx/>
              <a:buFont typeface="Arial" panose="020B0604020202020204" pitchFamily="34" charset="0"/>
              <a:buNone/>
            </a:pPr>
            <a:r>
              <a:rPr lang="en-US" altLang="en-US" sz="1800" b="1">
                <a:cs typeface="Arial" panose="020B0604020202020204" pitchFamily="34" charset="0"/>
              </a:rPr>
              <a:t>NITs are reproducible, widely available and relatively low cost</a:t>
            </a:r>
            <a:r>
              <a:rPr lang="en-US" altLang="en-US" sz="1800" b="1" baseline="30000">
                <a:cs typeface="Arial" panose="020B0604020202020204" pitchFamily="34" charset="0"/>
              </a:rPr>
              <a:t>1–3</a:t>
            </a:r>
          </a:p>
        </p:txBody>
      </p:sp>
      <p:pic>
        <p:nvPicPr>
          <p:cNvPr id="97286" name="Graphic 6">
            <a:extLst>
              <a:ext uri="{FF2B5EF4-FFF2-40B4-BE49-F238E27FC236}">
                <a16:creationId xmlns:a16="http://schemas.microsoft.com/office/drawing/2014/main" id="{7BF17921-9CC6-1592-EC77-335D3D77E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4873625"/>
            <a:ext cx="41433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42E4533A-A192-57A5-3808-1DF145377553}"/>
              </a:ext>
            </a:extLst>
          </p:cNvPr>
          <p:cNvSpPr txBox="1"/>
          <p:nvPr/>
        </p:nvSpPr>
        <p:spPr>
          <a:xfrm>
            <a:off x="817563" y="3387725"/>
            <a:ext cx="5864225" cy="708025"/>
          </a:xfrm>
          <a:prstGeom prst="rect">
            <a:avLst/>
          </a:prstGeom>
          <a:noFill/>
        </p:spPr>
        <p:txBody>
          <a:bodyPr anchor="ctr">
            <a:spAutoFit/>
          </a:bodyPr>
          <a:lstStyle/>
          <a:p>
            <a:pPr marL="342900" indent="-342900" defTabSz="685800" eaLnBrk="1" fontAlgn="auto" hangingPunct="1">
              <a:spcBef>
                <a:spcPts val="0"/>
              </a:spcBef>
              <a:spcAft>
                <a:spcPts val="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Identify patients with advanced fibrosis while excluding patients in early stages of fibrosis</a:t>
            </a:r>
            <a:r>
              <a:rPr lang="en-US" sz="2000" baseline="30000" dirty="0">
                <a:solidFill>
                  <a:prstClr val="black"/>
                </a:solidFill>
                <a:latin typeface="Arial" panose="020B0604020202020204" pitchFamily="34" charset="0"/>
                <a:cs typeface="Arial" panose="020B0604020202020204" pitchFamily="34" charset="0"/>
              </a:rPr>
              <a:t>2</a:t>
            </a:r>
            <a:endParaRPr lang="en-US" sz="2000" baseline="30000" dirty="0">
              <a:solidFill>
                <a:prstClr val="black"/>
              </a:solidFill>
              <a:latin typeface="Arial" panose="020B0604020202020204" pitchFamily="34" charset="0"/>
              <a:ea typeface="+mn-ea"/>
              <a:cs typeface="Arial" panose="020B0604020202020204" pitchFamily="34" charset="0"/>
            </a:endParaRPr>
          </a:p>
        </p:txBody>
      </p:sp>
      <p:sp>
        <p:nvSpPr>
          <p:cNvPr id="97288" name="Slide Number Placeholder 3">
            <a:extLst>
              <a:ext uri="{FF2B5EF4-FFF2-40B4-BE49-F238E27FC236}">
                <a16:creationId xmlns:a16="http://schemas.microsoft.com/office/drawing/2014/main" id="{36641D3B-B02F-D458-4FA8-D065FDFBE08A}"/>
              </a:ext>
            </a:extLst>
          </p:cNvPr>
          <p:cNvSpPr>
            <a:spLocks noGrp="1" noChangeArrowheads="1"/>
          </p:cNvSpPr>
          <p:nvPr>
            <p:ph type="sldNum" sz="quarter" idx="14"/>
          </p:nvPr>
        </p:nvSpPr>
        <p:spPr bwMode="auto">
          <a:xfrm>
            <a:off x="7975600" y="5691188"/>
            <a:ext cx="1023938" cy="165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defTabSz="6858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defTabSz="6858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defTabSz="6858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pPr>
            <a:fld id="{5E87D969-9A9C-5746-9068-F21985D6E13B}" type="slidenum">
              <a:rPr lang="en-GB" altLang="en-US" sz="900" smtClean="0">
                <a:solidFill>
                  <a:srgbClr val="79858D"/>
                </a:solidFill>
              </a:rPr>
              <a:pPr eaLnBrk="1" hangingPunct="1">
                <a:spcBef>
                  <a:spcPct val="0"/>
                </a:spcBef>
                <a:buSzTx/>
                <a:buFontTx/>
                <a:buNone/>
              </a:pPr>
              <a:t>31</a:t>
            </a:fld>
            <a:endParaRPr lang="en-GB" altLang="en-US" sz="900">
              <a:solidFill>
                <a:srgbClr val="79858D"/>
              </a:solidFill>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23B72C09-C639-806B-E019-695EAF5059CB}"/>
              </a:ext>
            </a:extLst>
          </p:cNvPr>
          <p:cNvSpPr>
            <a:spLocks noGrp="1"/>
          </p:cNvSpPr>
          <p:nvPr>
            <p:ph type="title"/>
          </p:nvPr>
        </p:nvSpPr>
        <p:spPr/>
        <p:txBody>
          <a:bodyPr/>
          <a:lstStyle/>
          <a:p>
            <a:pPr>
              <a:defRPr/>
            </a:pPr>
            <a:r>
              <a:rPr lang="en-GB" altLang="en-US" dirty="0">
                <a:solidFill>
                  <a:schemeClr val="tx2">
                    <a:lumMod val="60000"/>
                    <a:lumOff val="40000"/>
                  </a:schemeClr>
                </a:solidFill>
                <a:ea typeface="ＭＳ Ｐゴシック" panose="020B0600070205080204" pitchFamily="34" charset="-128"/>
              </a:rPr>
              <a:t>Recent guidelines recognize the value of NITs</a:t>
            </a:r>
          </a:p>
        </p:txBody>
      </p:sp>
      <p:sp>
        <p:nvSpPr>
          <p:cNvPr id="4" name="Slide Number Placeholder 3">
            <a:extLst>
              <a:ext uri="{FF2B5EF4-FFF2-40B4-BE49-F238E27FC236}">
                <a16:creationId xmlns:a16="http://schemas.microsoft.com/office/drawing/2014/main" id="{677FCDEE-CD41-80D0-A8E3-1F7093A0C828}"/>
              </a:ext>
            </a:extLst>
          </p:cNvPr>
          <p:cNvSpPr>
            <a:spLocks noGrp="1"/>
          </p:cNvSpPr>
          <p:nvPr>
            <p:ph type="sldNum" sz="quarter" idx="14"/>
          </p:nvPr>
        </p:nvSpPr>
        <p:spPr>
          <a:xfrm>
            <a:off x="7967663" y="5691188"/>
            <a:ext cx="1023937" cy="165100"/>
          </a:xfrm>
        </p:spPr>
        <p:txBody>
          <a:bodyPr/>
          <a:lstStyle/>
          <a:p>
            <a:pPr defTabSz="685800" eaLnBrk="1" fontAlgn="auto" hangingPunct="1">
              <a:spcBef>
                <a:spcPts val="0"/>
              </a:spcBef>
              <a:spcAft>
                <a:spcPts val="0"/>
              </a:spcAft>
              <a:defRPr/>
            </a:pPr>
            <a:r>
              <a:rPr lang="en-GB" sz="900" dirty="0">
                <a:solidFill>
                  <a:srgbClr val="79858D"/>
                </a:solidFill>
                <a:latin typeface="Arial" panose="020B0604020202020204"/>
                <a:ea typeface="+mn-ea"/>
              </a:rPr>
              <a:t>12</a:t>
            </a:r>
          </a:p>
        </p:txBody>
      </p:sp>
      <p:sp>
        <p:nvSpPr>
          <p:cNvPr id="5" name="Text Placeholder 4">
            <a:extLst>
              <a:ext uri="{FF2B5EF4-FFF2-40B4-BE49-F238E27FC236}">
                <a16:creationId xmlns:a16="http://schemas.microsoft.com/office/drawing/2014/main" id="{391B5767-4B95-73C0-F0FE-CFAC59138401}"/>
              </a:ext>
            </a:extLst>
          </p:cNvPr>
          <p:cNvSpPr>
            <a:spLocks noGrp="1"/>
          </p:cNvSpPr>
          <p:nvPr>
            <p:ph type="body" sz="quarter" idx="13"/>
          </p:nvPr>
        </p:nvSpPr>
        <p:spPr>
          <a:xfrm>
            <a:off x="2509838" y="5791200"/>
            <a:ext cx="7577137" cy="438150"/>
          </a:xfrm>
        </p:spPr>
        <p:txBody>
          <a:bodyPr/>
          <a:lstStyle/>
          <a:p>
            <a:pPr>
              <a:spcBef>
                <a:spcPts val="0"/>
              </a:spcBef>
              <a:defRPr/>
            </a:pPr>
            <a:r>
              <a:rPr lang="en-GB" dirty="0"/>
              <a:t>NAFLD, nonalcoholic fatty liver disease; NASH, nonalcoholic steatohepatitis; NIT, non-invasive test</a:t>
            </a:r>
          </a:p>
          <a:p>
            <a:pPr>
              <a:spcBef>
                <a:spcPts val="0"/>
              </a:spcBef>
              <a:defRPr/>
            </a:pPr>
            <a:r>
              <a:rPr lang="en-US" dirty="0">
                <a:cs typeface="Arial" panose="020B0604020202020204" pitchFamily="34" charset="0"/>
              </a:rPr>
              <a:t>1. </a:t>
            </a:r>
            <a:r>
              <a:rPr lang="en-GB" dirty="0"/>
              <a:t>Chalasani N et al. </a:t>
            </a:r>
            <a:r>
              <a:rPr lang="en-GB" i="1" dirty="0"/>
              <a:t>Hepatology</a:t>
            </a:r>
            <a:r>
              <a:rPr lang="en-GB" dirty="0"/>
              <a:t> 2018;67(1):328</a:t>
            </a:r>
            <a:r>
              <a:rPr lang="en-US" dirty="0">
                <a:cs typeface="Arial" panose="020B0604020202020204" pitchFamily="34" charset="0"/>
              </a:rPr>
              <a:t>–</a:t>
            </a:r>
            <a:r>
              <a:rPr lang="en-GB" dirty="0"/>
              <a:t>357</a:t>
            </a:r>
            <a:r>
              <a:rPr lang="en-US" dirty="0">
                <a:cs typeface="Arial" panose="020B0604020202020204" pitchFamily="34" charset="0"/>
              </a:rPr>
              <a:t>; 2</a:t>
            </a:r>
            <a:r>
              <a:rPr lang="en-US" dirty="0"/>
              <a:t>.</a:t>
            </a:r>
            <a:r>
              <a:rPr lang="en-US" dirty="0">
                <a:cs typeface="Arial" panose="020B0604020202020204" pitchFamily="34" charset="0"/>
              </a:rPr>
              <a:t> </a:t>
            </a:r>
            <a:r>
              <a:rPr lang="en-US" dirty="0"/>
              <a:t>EASL-ALEH. </a:t>
            </a:r>
            <a:r>
              <a:rPr lang="en-US" i="1" dirty="0"/>
              <a:t>J Hepatol </a:t>
            </a:r>
            <a:r>
              <a:rPr lang="en-US" dirty="0"/>
              <a:t>2015;63:237–264.</a:t>
            </a:r>
            <a:endParaRPr lang="en-GB" dirty="0"/>
          </a:p>
        </p:txBody>
      </p:sp>
      <p:sp>
        <p:nvSpPr>
          <p:cNvPr id="7" name="Rectangle: Rounded Corners 9">
            <a:extLst>
              <a:ext uri="{FF2B5EF4-FFF2-40B4-BE49-F238E27FC236}">
                <a16:creationId xmlns:a16="http://schemas.microsoft.com/office/drawing/2014/main" id="{ADDDC24D-E804-D554-EBC4-55950C87FF5F}"/>
              </a:ext>
            </a:extLst>
          </p:cNvPr>
          <p:cNvSpPr/>
          <p:nvPr/>
        </p:nvSpPr>
        <p:spPr>
          <a:xfrm>
            <a:off x="309563" y="4678363"/>
            <a:ext cx="8483600" cy="595312"/>
          </a:xfrm>
          <a:prstGeom prst="roundRect">
            <a:avLst>
              <a:gd name="adj" fmla="val 0"/>
            </a:avLst>
          </a:prstGeom>
          <a:solidFill>
            <a:srgbClr val="7C878E">
              <a:alpha val="30000"/>
            </a:srgbClr>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defTabSz="685800" eaLnBrk="1" fontAlgn="auto" hangingPunct="1">
              <a:spcBef>
                <a:spcPts val="0"/>
              </a:spcBef>
              <a:spcAft>
                <a:spcPts val="0"/>
              </a:spcAft>
              <a:defRPr/>
            </a:pPr>
            <a:r>
              <a:rPr lang="en-GB" sz="1500" b="1" dirty="0">
                <a:solidFill>
                  <a:prstClr val="black"/>
                </a:solidFill>
              </a:rPr>
              <a:t>NITs have prognostic value in predicting both mortality and liver-related </a:t>
            </a:r>
          </a:p>
          <a:p>
            <a:pPr algn="ctr" defTabSz="685800" eaLnBrk="1" fontAlgn="auto" hangingPunct="1">
              <a:spcBef>
                <a:spcPts val="0"/>
              </a:spcBef>
              <a:spcAft>
                <a:spcPts val="0"/>
              </a:spcAft>
              <a:defRPr/>
            </a:pPr>
            <a:r>
              <a:rPr lang="en-GB" sz="1500" b="1" dirty="0">
                <a:solidFill>
                  <a:prstClr val="black"/>
                </a:solidFill>
              </a:rPr>
              <a:t>complications in patients with NAFLD/NASH and other chronic liver diseases</a:t>
            </a:r>
            <a:r>
              <a:rPr lang="en-GB" sz="1500" b="1" baseline="30000" dirty="0">
                <a:solidFill>
                  <a:prstClr val="black"/>
                </a:solidFill>
              </a:rPr>
              <a:t>2</a:t>
            </a:r>
          </a:p>
        </p:txBody>
      </p:sp>
      <p:sp>
        <p:nvSpPr>
          <p:cNvPr id="8" name="Rectangle 7">
            <a:extLst>
              <a:ext uri="{FF2B5EF4-FFF2-40B4-BE49-F238E27FC236}">
                <a16:creationId xmlns:a16="http://schemas.microsoft.com/office/drawing/2014/main" id="{50558A98-A7E7-2B93-AD51-E3D807E49D86}"/>
              </a:ext>
            </a:extLst>
          </p:cNvPr>
          <p:cNvSpPr/>
          <p:nvPr/>
        </p:nvSpPr>
        <p:spPr>
          <a:xfrm flipV="1">
            <a:off x="309563" y="4614863"/>
            <a:ext cx="8483600" cy="66675"/>
          </a:xfrm>
          <a:prstGeom prst="rec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latin typeface="Gotham Light"/>
            </a:endParaRPr>
          </a:p>
        </p:txBody>
      </p:sp>
      <p:sp>
        <p:nvSpPr>
          <p:cNvPr id="57" name="TextBox 56">
            <a:extLst>
              <a:ext uri="{FF2B5EF4-FFF2-40B4-BE49-F238E27FC236}">
                <a16:creationId xmlns:a16="http://schemas.microsoft.com/office/drawing/2014/main" id="{9B352FC4-9D51-BBC3-7C9C-ADEBEA630D74}"/>
              </a:ext>
            </a:extLst>
          </p:cNvPr>
          <p:cNvSpPr txBox="1"/>
          <p:nvPr/>
        </p:nvSpPr>
        <p:spPr>
          <a:xfrm>
            <a:off x="4945063" y="3101975"/>
            <a:ext cx="3879850" cy="681038"/>
          </a:xfrm>
          <a:prstGeom prst="rect">
            <a:avLst/>
          </a:prstGeom>
          <a:solidFill>
            <a:srgbClr val="CBDA00"/>
          </a:solidFill>
        </p:spPr>
        <p:txBody>
          <a:bodyPr lIns="108000" tIns="108000" rIns="108000" bIns="108000">
            <a:spAutoFit/>
          </a:bodyPr>
          <a:lstStyle/>
          <a:p>
            <a:pPr defTabSz="685800" eaLnBrk="1" fontAlgn="auto" hangingPunct="1">
              <a:spcBef>
                <a:spcPts val="0"/>
              </a:spcBef>
              <a:spcAft>
                <a:spcPts val="900"/>
              </a:spcAft>
              <a:defRPr/>
            </a:pPr>
            <a:r>
              <a:rPr lang="en-GB" sz="1500" dirty="0">
                <a:solidFill>
                  <a:prstClr val="black"/>
                </a:solidFill>
                <a:latin typeface="Arial" panose="020B0604020202020204"/>
                <a:ea typeface="+mn-ea"/>
              </a:rPr>
              <a:t>“</a:t>
            </a:r>
            <a:r>
              <a:rPr lang="en-GB" sz="1500" i="1" dirty="0">
                <a:solidFill>
                  <a:prstClr val="black"/>
                </a:solidFill>
                <a:latin typeface="Arial" panose="020B0604020202020204"/>
                <a:ea typeface="+mn-ea"/>
              </a:rPr>
              <a:t>There is increasing evidence for the prognostic value of non-invasive tests</a:t>
            </a:r>
            <a:r>
              <a:rPr lang="en-GB" sz="1500" dirty="0">
                <a:solidFill>
                  <a:prstClr val="black"/>
                </a:solidFill>
                <a:latin typeface="Arial" panose="020B0604020202020204"/>
                <a:ea typeface="+mn-ea"/>
              </a:rPr>
              <a:t>”</a:t>
            </a:r>
            <a:r>
              <a:rPr lang="en-GB" sz="1500" baseline="30000" dirty="0">
                <a:solidFill>
                  <a:prstClr val="black"/>
                </a:solidFill>
                <a:latin typeface="Arial" panose="020B0604020202020204"/>
                <a:ea typeface="+mn-ea"/>
              </a:rPr>
              <a:t>2</a:t>
            </a:r>
          </a:p>
        </p:txBody>
      </p:sp>
      <p:sp>
        <p:nvSpPr>
          <p:cNvPr id="10" name="TextBox 9">
            <a:extLst>
              <a:ext uri="{FF2B5EF4-FFF2-40B4-BE49-F238E27FC236}">
                <a16:creationId xmlns:a16="http://schemas.microsoft.com/office/drawing/2014/main" id="{0E264C9C-D09D-C879-20F8-B3BF303AAB97}"/>
              </a:ext>
            </a:extLst>
          </p:cNvPr>
          <p:cNvSpPr txBox="1"/>
          <p:nvPr/>
        </p:nvSpPr>
        <p:spPr>
          <a:xfrm>
            <a:off x="469900" y="2930525"/>
            <a:ext cx="3879850" cy="1141413"/>
          </a:xfrm>
          <a:prstGeom prst="rect">
            <a:avLst/>
          </a:prstGeom>
          <a:solidFill>
            <a:srgbClr val="CBDA00"/>
          </a:solidFill>
        </p:spPr>
        <p:txBody>
          <a:bodyPr lIns="108000" tIns="108000" rIns="108000" bIns="108000">
            <a:spAutoFit/>
          </a:bodyPr>
          <a:lstStyle/>
          <a:p>
            <a:pPr defTabSz="685800" eaLnBrk="1" fontAlgn="auto" hangingPunct="1">
              <a:spcBef>
                <a:spcPts val="0"/>
              </a:spcBef>
              <a:spcAft>
                <a:spcPts val="900"/>
              </a:spcAft>
              <a:defRPr/>
            </a:pPr>
            <a:r>
              <a:rPr lang="en-GB" sz="1500" dirty="0">
                <a:solidFill>
                  <a:prstClr val="black"/>
                </a:solidFill>
                <a:latin typeface="Arial" panose="020B0604020202020204"/>
                <a:ea typeface="+mn-ea"/>
              </a:rPr>
              <a:t>“</a:t>
            </a:r>
            <a:r>
              <a:rPr lang="en-GB" sz="1500" i="1" dirty="0">
                <a:solidFill>
                  <a:prstClr val="black"/>
                </a:solidFill>
                <a:latin typeface="Arial" panose="020B0604020202020204"/>
                <a:ea typeface="+mn-ea"/>
              </a:rPr>
              <a:t>There has been significant interest in developing clinical prediction rules and noninvasive biomarkers for identifying SH [steatohepatitis]</a:t>
            </a:r>
            <a:r>
              <a:rPr lang="en-GB" sz="1500" dirty="0">
                <a:solidFill>
                  <a:prstClr val="black"/>
                </a:solidFill>
                <a:latin typeface="Arial" panose="020B0604020202020204"/>
                <a:ea typeface="+mn-ea"/>
              </a:rPr>
              <a:t>”</a:t>
            </a:r>
            <a:r>
              <a:rPr lang="en-GB" sz="1500" baseline="30000" dirty="0">
                <a:solidFill>
                  <a:prstClr val="black"/>
                </a:solidFill>
                <a:latin typeface="Arial" panose="020B0604020202020204"/>
                <a:ea typeface="+mn-ea"/>
              </a:rPr>
              <a:t>1</a:t>
            </a:r>
          </a:p>
        </p:txBody>
      </p:sp>
      <p:sp>
        <p:nvSpPr>
          <p:cNvPr id="12" name="Triangle 59">
            <a:extLst>
              <a:ext uri="{FF2B5EF4-FFF2-40B4-BE49-F238E27FC236}">
                <a16:creationId xmlns:a16="http://schemas.microsoft.com/office/drawing/2014/main" id="{72D54099-CE37-C1A2-1B3A-6963C878B8FA}"/>
              </a:ext>
            </a:extLst>
          </p:cNvPr>
          <p:cNvSpPr/>
          <p:nvPr/>
        </p:nvSpPr>
        <p:spPr>
          <a:xfrm rot="10800000">
            <a:off x="3938588" y="4054475"/>
            <a:ext cx="411162" cy="2349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3" name="Triangle 59">
            <a:extLst>
              <a:ext uri="{FF2B5EF4-FFF2-40B4-BE49-F238E27FC236}">
                <a16:creationId xmlns:a16="http://schemas.microsoft.com/office/drawing/2014/main" id="{6DF0255C-8FB1-47B0-E9DE-4834469546A1}"/>
              </a:ext>
            </a:extLst>
          </p:cNvPr>
          <p:cNvSpPr/>
          <p:nvPr/>
        </p:nvSpPr>
        <p:spPr>
          <a:xfrm rot="10800000">
            <a:off x="8404225" y="3778250"/>
            <a:ext cx="411163" cy="2349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pic>
        <p:nvPicPr>
          <p:cNvPr id="14" name="Picture 13">
            <a:extLst>
              <a:ext uri="{FF2B5EF4-FFF2-40B4-BE49-F238E27FC236}">
                <a16:creationId xmlns:a16="http://schemas.microsoft.com/office/drawing/2014/main" id="{6A48C988-41CC-F6B8-B79F-01A1085D7CC5}"/>
              </a:ext>
            </a:extLst>
          </p:cNvPr>
          <p:cNvPicPr>
            <a:picLocks noChangeAspect="1"/>
          </p:cNvPicPr>
          <p:nvPr/>
        </p:nvPicPr>
        <p:blipFill rotWithShape="1">
          <a:blip r:embed="rId3"/>
          <a:srcRect l="72653" t="19344" r="10013" b="70198"/>
          <a:stretch/>
        </p:blipFill>
        <p:spPr>
          <a:xfrm>
            <a:off x="1028123" y="1990168"/>
            <a:ext cx="2558765" cy="793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9339" name="Picture 2">
            <a:extLst>
              <a:ext uri="{FF2B5EF4-FFF2-40B4-BE49-F238E27FC236}">
                <a16:creationId xmlns:a16="http://schemas.microsoft.com/office/drawing/2014/main" id="{252A3224-E755-9BE1-4C7E-B0313B512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088" y="2030413"/>
            <a:ext cx="14811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0" name="Picture 10">
            <a:extLst>
              <a:ext uri="{FF2B5EF4-FFF2-40B4-BE49-F238E27FC236}">
                <a16:creationId xmlns:a16="http://schemas.microsoft.com/office/drawing/2014/main" id="{7D4F0A1C-F6AF-5F0B-4B83-E4283D5CAF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7013" y="1914525"/>
            <a:ext cx="15462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207E54F-576A-A1E5-F84B-0EE40EF35937}"/>
              </a:ext>
            </a:extLst>
          </p:cNvPr>
          <p:cNvSpPr>
            <a:spLocks noGrp="1"/>
          </p:cNvSpPr>
          <p:nvPr>
            <p:ph idx="1"/>
          </p:nvPr>
        </p:nvSpPr>
        <p:spPr>
          <a:xfrm>
            <a:off x="330200" y="1593850"/>
            <a:ext cx="8483600" cy="1057275"/>
          </a:xfrm>
        </p:spPr>
        <p:txBody>
          <a:bodyPr>
            <a:normAutofit lnSpcReduction="10000"/>
          </a:bodyPr>
          <a:lstStyle/>
          <a:p>
            <a:pPr>
              <a:defRPr/>
            </a:pPr>
            <a:r>
              <a:rPr lang="en-GB" sz="1500" dirty="0"/>
              <a:t>NITs use different approaches to determine liver fibrosis:</a:t>
            </a:r>
            <a:r>
              <a:rPr lang="en-GB" sz="1500" baseline="30000" dirty="0"/>
              <a:t>1</a:t>
            </a:r>
          </a:p>
          <a:p>
            <a:pPr lvl="1">
              <a:defRPr/>
            </a:pPr>
            <a:r>
              <a:rPr lang="en-GB" sz="1500" b="1" u="sng" dirty="0"/>
              <a:t>Simple </a:t>
            </a:r>
            <a:r>
              <a:rPr lang="en-GB" sz="1500" dirty="0"/>
              <a:t>and </a:t>
            </a:r>
            <a:r>
              <a:rPr lang="en-GB" sz="1500" b="1" u="sng" dirty="0"/>
              <a:t>proprietary</a:t>
            </a:r>
            <a:r>
              <a:rPr lang="en-GB" sz="1500" dirty="0"/>
              <a:t> predictive scores quantify biomarkers in serum samples that have been shown to be associated with fibrosis stage</a:t>
            </a:r>
          </a:p>
          <a:p>
            <a:pPr lvl="1">
              <a:defRPr/>
            </a:pPr>
            <a:r>
              <a:rPr lang="en-GB" sz="1500" b="1" u="sng" dirty="0"/>
              <a:t>Imaging</a:t>
            </a:r>
            <a:r>
              <a:rPr lang="en-GB" sz="1500" dirty="0"/>
              <a:t> techniques measure liver stiffness</a:t>
            </a:r>
          </a:p>
          <a:p>
            <a:pPr lvl="1">
              <a:defRPr/>
            </a:pPr>
            <a:endParaRPr lang="en-GB" sz="1500" dirty="0"/>
          </a:p>
          <a:p>
            <a:pPr marL="342900" lvl="1" indent="0">
              <a:buFont typeface="Arial" panose="020B0604020202020204" pitchFamily="34" charset="0"/>
              <a:buNone/>
              <a:defRPr/>
            </a:pPr>
            <a:endParaRPr lang="en-GB" sz="1500" dirty="0"/>
          </a:p>
          <a:p>
            <a:pPr lvl="1">
              <a:defRPr/>
            </a:pPr>
            <a:endParaRPr lang="en-GB" sz="1500" dirty="0"/>
          </a:p>
        </p:txBody>
      </p:sp>
      <p:sp>
        <p:nvSpPr>
          <p:cNvPr id="101378" name="Title 1">
            <a:extLst>
              <a:ext uri="{FF2B5EF4-FFF2-40B4-BE49-F238E27FC236}">
                <a16:creationId xmlns:a16="http://schemas.microsoft.com/office/drawing/2014/main" id="{43CA4E1D-9718-E46D-7427-11BEEF692242}"/>
              </a:ext>
            </a:extLst>
          </p:cNvPr>
          <p:cNvSpPr>
            <a:spLocks noGrp="1"/>
          </p:cNvSpPr>
          <p:nvPr>
            <p:ph type="title"/>
          </p:nvPr>
        </p:nvSpPr>
        <p:spPr/>
        <p:txBody>
          <a:bodyPr/>
          <a:lstStyle/>
          <a:p>
            <a:r>
              <a:rPr lang="en-US" altLang="en-US">
                <a:solidFill>
                  <a:srgbClr val="FF0000"/>
                </a:solidFill>
                <a:ea typeface="ＭＳ Ｐゴシック" panose="020B0600070205080204" pitchFamily="34" charset="-128"/>
              </a:rPr>
              <a:t>Commonly used NITs</a:t>
            </a:r>
            <a:endParaRPr lang="en-GB" altLang="en-US">
              <a:solidFill>
                <a:srgbClr val="FF0000"/>
              </a:solidFill>
              <a:ea typeface="ＭＳ Ｐゴシック" panose="020B0600070205080204" pitchFamily="34" charset="-128"/>
            </a:endParaRPr>
          </a:p>
        </p:txBody>
      </p:sp>
      <p:sp>
        <p:nvSpPr>
          <p:cNvPr id="101379" name="Slide Number Placeholder 3">
            <a:extLst>
              <a:ext uri="{FF2B5EF4-FFF2-40B4-BE49-F238E27FC236}">
                <a16:creationId xmlns:a16="http://schemas.microsoft.com/office/drawing/2014/main" id="{CAAB3361-D744-5F35-A686-7321EF4641F0}"/>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defTabSz="6858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defTabSz="6858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defTabSz="6858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pPr>
            <a:fld id="{5DAFAA53-CA6A-0D47-A5F5-E69959FBA91B}" type="slidenum">
              <a:rPr lang="en-GB" altLang="en-US" sz="900" smtClean="0">
                <a:solidFill>
                  <a:srgbClr val="79858D"/>
                </a:solidFill>
              </a:rPr>
              <a:pPr eaLnBrk="1" hangingPunct="1">
                <a:spcBef>
                  <a:spcPct val="0"/>
                </a:spcBef>
                <a:buSzTx/>
                <a:buFontTx/>
                <a:buNone/>
              </a:pPr>
              <a:t>33</a:t>
            </a:fld>
            <a:endParaRPr lang="en-GB" altLang="en-US" sz="900">
              <a:solidFill>
                <a:srgbClr val="79858D"/>
              </a:solidFill>
            </a:endParaRPr>
          </a:p>
        </p:txBody>
      </p:sp>
      <p:sp>
        <p:nvSpPr>
          <p:cNvPr id="5" name="Text Placeholder 4">
            <a:extLst>
              <a:ext uri="{FF2B5EF4-FFF2-40B4-BE49-F238E27FC236}">
                <a16:creationId xmlns:a16="http://schemas.microsoft.com/office/drawing/2014/main" id="{79BDC27D-0251-89E8-FCE0-7D32DCC25255}"/>
              </a:ext>
            </a:extLst>
          </p:cNvPr>
          <p:cNvSpPr>
            <a:spLocks noGrp="1"/>
          </p:cNvSpPr>
          <p:nvPr>
            <p:ph type="body" sz="quarter" idx="13"/>
          </p:nvPr>
        </p:nvSpPr>
        <p:spPr>
          <a:xfrm>
            <a:off x="309563" y="5395913"/>
            <a:ext cx="5421312" cy="460375"/>
          </a:xfrm>
        </p:spPr>
        <p:txBody>
          <a:bodyPr/>
          <a:lstStyle/>
          <a:p>
            <a:pPr>
              <a:spcBef>
                <a:spcPts val="0"/>
              </a:spcBef>
              <a:defRPr/>
            </a:pPr>
            <a:r>
              <a:rPr lang="en-US" dirty="0"/>
              <a:t>NAFLD, nonalcoholic fatty liver disease; NIT, non-invasive test</a:t>
            </a:r>
          </a:p>
          <a:p>
            <a:pPr>
              <a:spcBef>
                <a:spcPts val="0"/>
              </a:spcBef>
              <a:defRPr/>
            </a:pPr>
            <a:r>
              <a:rPr lang="en-US" dirty="0"/>
              <a:t>1.</a:t>
            </a:r>
            <a:r>
              <a:rPr lang="en-GB" dirty="0"/>
              <a:t> </a:t>
            </a:r>
            <a:r>
              <a:rPr lang="en-US" dirty="0"/>
              <a:t>EASL. </a:t>
            </a:r>
            <a:r>
              <a:rPr lang="en-US" i="1" dirty="0"/>
              <a:t>J Hepatol </a:t>
            </a:r>
            <a:r>
              <a:rPr lang="en-US" dirty="0"/>
              <a:t>2015;63:237–264; </a:t>
            </a:r>
            <a:r>
              <a:rPr lang="en-GB" dirty="0"/>
              <a:t>2. Alkhouri N et al. </a:t>
            </a:r>
            <a:r>
              <a:rPr lang="en-GB" i="1" dirty="0"/>
              <a:t>Gastroenterol Hepatol</a:t>
            </a:r>
            <a:r>
              <a:rPr lang="en-GB" dirty="0"/>
              <a:t> (NY) 2012;8(10): 661–668; 3. Atay K et al. </a:t>
            </a:r>
            <a:r>
              <a:rPr lang="en-GB" i="1" dirty="0"/>
              <a:t>Biomedical Research </a:t>
            </a:r>
            <a:r>
              <a:rPr lang="en-GB" dirty="0"/>
              <a:t>2017;28(2):565–570; 4. Chalasani N et al. </a:t>
            </a:r>
            <a:r>
              <a:rPr lang="en-GB" i="1" dirty="0"/>
              <a:t>Hepatology</a:t>
            </a:r>
            <a:r>
              <a:rPr lang="en-GB" dirty="0"/>
              <a:t> 2018;67(1):328</a:t>
            </a:r>
            <a:r>
              <a:rPr lang="en-US" dirty="0">
                <a:cs typeface="Arial" panose="020B0604020202020204" pitchFamily="34" charset="0"/>
              </a:rPr>
              <a:t>–</a:t>
            </a:r>
            <a:r>
              <a:rPr lang="en-GB" dirty="0"/>
              <a:t>357.</a:t>
            </a:r>
          </a:p>
        </p:txBody>
      </p:sp>
      <p:sp>
        <p:nvSpPr>
          <p:cNvPr id="12" name="Text Placeholder 10">
            <a:extLst>
              <a:ext uri="{FF2B5EF4-FFF2-40B4-BE49-F238E27FC236}">
                <a16:creationId xmlns:a16="http://schemas.microsoft.com/office/drawing/2014/main" id="{8A3A4B4A-3BB0-3410-D372-E4C4E79D2B7E}"/>
              </a:ext>
            </a:extLst>
          </p:cNvPr>
          <p:cNvSpPr txBox="1">
            <a:spLocks/>
          </p:cNvSpPr>
          <p:nvPr/>
        </p:nvSpPr>
        <p:spPr>
          <a:xfrm>
            <a:off x="3832225" y="5476875"/>
            <a:ext cx="4937125" cy="498475"/>
          </a:xfrm>
          <a:prstGeom prst="rect">
            <a:avLst/>
          </a:prstGeom>
        </p:spPr>
        <p:txBody>
          <a:bodyPr lIns="0" tIns="0" rIns="0" bIns="0" anchor="b">
            <a:normAutofit/>
          </a:bodyPr>
          <a:lstStyle>
            <a:lvl1pPr marL="0" indent="0" algn="l" defTabSz="914400" rtl="0" eaLnBrk="1" latinLnBrk="0" hangingPunct="1">
              <a:lnSpc>
                <a:spcPct val="90000"/>
              </a:lnSpc>
              <a:spcBef>
                <a:spcPts val="1200"/>
              </a:spcBef>
              <a:buClr>
                <a:schemeClr val="tx2"/>
              </a:buClr>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tx2"/>
              </a:buClr>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defRPr/>
            </a:pPr>
            <a:r>
              <a:rPr lang="en-US" sz="750" dirty="0">
                <a:cs typeface="Arial" panose="020B0604020202020204" pitchFamily="34" charset="0"/>
              </a:rPr>
              <a:t>ELF</a:t>
            </a:r>
            <a:r>
              <a:rPr lang="en-US" sz="750" baseline="30000" dirty="0">
                <a:solidFill>
                  <a:schemeClr val="dk1"/>
                </a:solidFill>
              </a:rPr>
              <a:t>TM</a:t>
            </a:r>
            <a:r>
              <a:rPr lang="en-US" sz="750" dirty="0">
                <a:solidFill>
                  <a:schemeClr val="dk1"/>
                </a:solidFill>
              </a:rPr>
              <a:t> is a trademark of Siemens Healthineers</a:t>
            </a:r>
          </a:p>
          <a:p>
            <a:pPr algn="r">
              <a:lnSpc>
                <a:spcPct val="100000"/>
              </a:lnSpc>
              <a:spcBef>
                <a:spcPts val="0"/>
              </a:spcBef>
              <a:defRPr/>
            </a:pPr>
            <a:r>
              <a:rPr lang="en-US" sz="750" dirty="0">
                <a:solidFill>
                  <a:schemeClr val="dk1"/>
                </a:solidFill>
                <a:cs typeface="Arial" panose="020B0604020202020204" pitchFamily="34" charset="0"/>
              </a:rPr>
              <a:t>FibroScan</a:t>
            </a:r>
            <a:r>
              <a:rPr lang="en-US" sz="750" baseline="30000" dirty="0">
                <a:solidFill>
                  <a:schemeClr val="dk1"/>
                </a:solidFill>
                <a:cs typeface="Arial" panose="020B0604020202020204" pitchFamily="34" charset="0"/>
              </a:rPr>
              <a:t>®</a:t>
            </a:r>
            <a:r>
              <a:rPr lang="en-US" sz="750" dirty="0">
                <a:solidFill>
                  <a:schemeClr val="dk1"/>
                </a:solidFill>
                <a:cs typeface="Arial" panose="020B0604020202020204" pitchFamily="34" charset="0"/>
              </a:rPr>
              <a:t> is a registered trademark of </a:t>
            </a:r>
            <a:r>
              <a:rPr lang="en-US" sz="750" dirty="0">
                <a:solidFill>
                  <a:schemeClr val="dk1"/>
                </a:solidFill>
              </a:rPr>
              <a:t>EchoSens</a:t>
            </a:r>
            <a:r>
              <a:rPr lang="en-US" sz="750" baseline="30000" dirty="0">
                <a:solidFill>
                  <a:schemeClr val="dk1"/>
                </a:solidFill>
              </a:rPr>
              <a:t>TM</a:t>
            </a:r>
            <a:r>
              <a:rPr lang="en-US" sz="750" dirty="0">
                <a:solidFill>
                  <a:schemeClr val="dk1"/>
                </a:solidFill>
              </a:rPr>
              <a:t>, Paris</a:t>
            </a:r>
            <a:endParaRPr lang="en-US" sz="750" baseline="30000" dirty="0">
              <a:solidFill>
                <a:schemeClr val="dk1"/>
              </a:solidFill>
            </a:endParaRPr>
          </a:p>
          <a:p>
            <a:pPr algn="r">
              <a:lnSpc>
                <a:spcPct val="100000"/>
              </a:lnSpc>
              <a:spcBef>
                <a:spcPts val="0"/>
              </a:spcBef>
              <a:defRPr/>
            </a:pPr>
            <a:r>
              <a:rPr lang="en-US" sz="750" dirty="0">
                <a:solidFill>
                  <a:schemeClr val="dk1"/>
                </a:solidFill>
              </a:rPr>
              <a:t>FibroSure</a:t>
            </a:r>
            <a:r>
              <a:rPr lang="en-US" sz="750" baseline="30000" dirty="0">
                <a:solidFill>
                  <a:schemeClr val="dk1"/>
                </a:solidFill>
              </a:rPr>
              <a:t>®</a:t>
            </a:r>
            <a:r>
              <a:rPr lang="en-US" sz="750" dirty="0">
                <a:solidFill>
                  <a:schemeClr val="dk1"/>
                </a:solidFill>
              </a:rPr>
              <a:t> is distributed by LabCorp in the US</a:t>
            </a:r>
          </a:p>
          <a:p>
            <a:pPr algn="r">
              <a:lnSpc>
                <a:spcPct val="100000"/>
              </a:lnSpc>
              <a:spcBef>
                <a:spcPts val="0"/>
              </a:spcBef>
              <a:defRPr/>
            </a:pPr>
            <a:r>
              <a:rPr lang="en-US" sz="750" b="1" dirty="0">
                <a:solidFill>
                  <a:schemeClr val="dk1"/>
                </a:solidFill>
                <a:cs typeface="Arial" panose="020B0604020202020204" pitchFamily="34" charset="0"/>
              </a:rPr>
              <a:t>List of NITs provided above is not exhaustive </a:t>
            </a:r>
            <a:endParaRPr lang="en-US" sz="750" b="1" dirty="0">
              <a:cs typeface="Arial" panose="020B0604020202020204" pitchFamily="34" charset="0"/>
            </a:endParaRPr>
          </a:p>
        </p:txBody>
      </p:sp>
      <p:sp>
        <p:nvSpPr>
          <p:cNvPr id="9" name="Rectangle: Rounded Corners 9">
            <a:extLst>
              <a:ext uri="{FF2B5EF4-FFF2-40B4-BE49-F238E27FC236}">
                <a16:creationId xmlns:a16="http://schemas.microsoft.com/office/drawing/2014/main" id="{881FF3CA-78E8-9D53-364C-F8356F222EB9}"/>
              </a:ext>
            </a:extLst>
          </p:cNvPr>
          <p:cNvSpPr/>
          <p:nvPr/>
        </p:nvSpPr>
        <p:spPr>
          <a:xfrm>
            <a:off x="3176588" y="3711575"/>
            <a:ext cx="2681287" cy="1252538"/>
          </a:xfrm>
          <a:prstGeom prst="roundRect">
            <a:avLst>
              <a:gd name="adj" fmla="val 0"/>
            </a:avLst>
          </a:prstGeom>
          <a:solidFill>
            <a:srgbClr val="EF3340">
              <a:alpha val="30000"/>
            </a:srgbClr>
          </a:solidFill>
          <a:ln w="25400">
            <a:noFill/>
          </a:ln>
        </p:spPr>
        <p:style>
          <a:lnRef idx="1">
            <a:schemeClr val="accent1"/>
          </a:lnRef>
          <a:fillRef idx="2">
            <a:schemeClr val="accent1"/>
          </a:fillRef>
          <a:effectRef idx="1">
            <a:schemeClr val="accent1"/>
          </a:effectRef>
          <a:fontRef idx="minor">
            <a:schemeClr val="dk1"/>
          </a:fontRef>
        </p:style>
        <p:txBody>
          <a:bodyPr lIns="81000" tIns="81000" rIns="81000" bIns="81000"/>
          <a:lstStyle/>
          <a:p>
            <a:pPr marL="171450" indent="-171450">
              <a:spcBef>
                <a:spcPts val="900"/>
              </a:spcBef>
              <a:buClr>
                <a:srgbClr val="EF3340"/>
              </a:buClr>
              <a:buSzPct val="150000"/>
              <a:buFont typeface="Arial" panose="020B0604020202020204" pitchFamily="34" charset="0"/>
              <a:buChar char="•"/>
              <a:defRPr/>
            </a:pPr>
            <a:r>
              <a:rPr lang="en-US" sz="1200" dirty="0"/>
              <a:t>FibroSure</a:t>
            </a:r>
            <a:r>
              <a:rPr lang="en-US" sz="1200" baseline="30000" dirty="0"/>
              <a:t>®</a:t>
            </a:r>
          </a:p>
          <a:p>
            <a:pPr marL="171450" indent="-171450">
              <a:spcBef>
                <a:spcPts val="900"/>
              </a:spcBef>
              <a:buClr>
                <a:srgbClr val="EF3340"/>
              </a:buClr>
              <a:buSzPct val="150000"/>
              <a:buFont typeface="Arial" panose="020B0604020202020204" pitchFamily="34" charset="0"/>
              <a:buChar char="•"/>
              <a:defRPr/>
            </a:pPr>
            <a:r>
              <a:rPr lang="en-GB" sz="1200" dirty="0">
                <a:solidFill>
                  <a:prstClr val="black"/>
                </a:solidFill>
                <a:cs typeface="Arial" panose="020B0604020202020204" pitchFamily="34" charset="0"/>
              </a:rPr>
              <a:t>Enhanced Liver Fibrosis (ELF</a:t>
            </a:r>
            <a:r>
              <a:rPr lang="en-GB" sz="1200" baseline="30000" dirty="0">
                <a:solidFill>
                  <a:prstClr val="black"/>
                </a:solidFill>
                <a:cs typeface="Arial" panose="020B0604020202020204" pitchFamily="34" charset="0"/>
              </a:rPr>
              <a:t>TM</a:t>
            </a:r>
            <a:r>
              <a:rPr lang="en-GB" sz="1200" dirty="0">
                <a:solidFill>
                  <a:prstClr val="black"/>
                </a:solidFill>
                <a:cs typeface="Arial" panose="020B0604020202020204" pitchFamily="34" charset="0"/>
              </a:rPr>
              <a:t>)</a:t>
            </a:r>
            <a:r>
              <a:rPr lang="en-GB" sz="1200" baseline="30000" dirty="0">
                <a:solidFill>
                  <a:prstClr val="black"/>
                </a:solidFill>
                <a:cs typeface="Arial" panose="020B0604020202020204" pitchFamily="34" charset="0"/>
              </a:rPr>
              <a:t>2 – </a:t>
            </a:r>
            <a:r>
              <a:rPr lang="en-GB" sz="1050" dirty="0"/>
              <a:t>(not commercially available in the US)</a:t>
            </a:r>
            <a:endParaRPr lang="en-US" sz="1050" baseline="30000" dirty="0">
              <a:solidFill>
                <a:prstClr val="black"/>
              </a:solidFill>
              <a:cs typeface="Arial" panose="020B0604020202020204" pitchFamily="34" charset="0"/>
            </a:endParaRPr>
          </a:p>
          <a:p>
            <a:pPr marL="171450" indent="-171450">
              <a:spcBef>
                <a:spcPts val="900"/>
              </a:spcBef>
              <a:buClr>
                <a:srgbClr val="EF3340"/>
              </a:buClr>
              <a:buSzPct val="150000"/>
              <a:buFont typeface="Arial" panose="020B0604020202020204" pitchFamily="34" charset="0"/>
              <a:buChar char="•"/>
              <a:defRPr/>
            </a:pPr>
            <a:endParaRPr lang="en-US" sz="1200" baseline="30000" dirty="0"/>
          </a:p>
        </p:txBody>
      </p:sp>
      <p:sp>
        <p:nvSpPr>
          <p:cNvPr id="10" name="Rectangle: Rounded Corners 9">
            <a:extLst>
              <a:ext uri="{FF2B5EF4-FFF2-40B4-BE49-F238E27FC236}">
                <a16:creationId xmlns:a16="http://schemas.microsoft.com/office/drawing/2014/main" id="{B77A1D06-B716-DF2E-3BF3-72105863D030}"/>
              </a:ext>
            </a:extLst>
          </p:cNvPr>
          <p:cNvSpPr/>
          <p:nvPr/>
        </p:nvSpPr>
        <p:spPr>
          <a:xfrm>
            <a:off x="365125" y="3708400"/>
            <a:ext cx="2681288" cy="1255713"/>
          </a:xfrm>
          <a:prstGeom prst="roundRect">
            <a:avLst>
              <a:gd name="adj" fmla="val 0"/>
            </a:avLst>
          </a:prstGeom>
          <a:solidFill>
            <a:srgbClr val="7C878E">
              <a:alpha val="30000"/>
            </a:srgbClr>
          </a:solidFill>
          <a:ln w="25400">
            <a:noFill/>
          </a:ln>
        </p:spPr>
        <p:style>
          <a:lnRef idx="1">
            <a:schemeClr val="accent1"/>
          </a:lnRef>
          <a:fillRef idx="2">
            <a:schemeClr val="accent1"/>
          </a:fillRef>
          <a:effectRef idx="1">
            <a:schemeClr val="accent1"/>
          </a:effectRef>
          <a:fontRef idx="minor">
            <a:schemeClr val="dk1"/>
          </a:fontRef>
        </p:style>
        <p:txBody>
          <a:bodyPr lIns="81000" tIns="81000" rIns="81000" bIns="81000"/>
          <a:lstStyle/>
          <a:p>
            <a:pPr marL="214313" indent="-214313" defTabSz="685800" eaLnBrk="1" fontAlgn="auto" hangingPunct="1">
              <a:spcBef>
                <a:spcPts val="900"/>
              </a:spcBef>
              <a:spcAft>
                <a:spcPts val="0"/>
              </a:spcAft>
              <a:buClr>
                <a:srgbClr val="7C878E"/>
              </a:buClr>
              <a:buSzPct val="150000"/>
              <a:buFont typeface="Arial" panose="020B0604020202020204" pitchFamily="34" charset="0"/>
              <a:buChar char="•"/>
              <a:defRPr/>
            </a:pPr>
            <a:r>
              <a:rPr lang="en-GB" sz="1200" dirty="0">
                <a:solidFill>
                  <a:prstClr val="black"/>
                </a:solidFill>
                <a:cs typeface="Arial" panose="020B0604020202020204" pitchFamily="34" charset="0"/>
              </a:rPr>
              <a:t>NAFLD fibrosis score</a:t>
            </a:r>
            <a:r>
              <a:rPr lang="en-GB" sz="1200" baseline="30000" dirty="0">
                <a:solidFill>
                  <a:prstClr val="black"/>
                </a:solidFill>
                <a:cs typeface="Arial" panose="020B0604020202020204" pitchFamily="34" charset="0"/>
              </a:rPr>
              <a:t>2</a:t>
            </a:r>
          </a:p>
          <a:p>
            <a:pPr marL="214313" indent="-214313" defTabSz="685800" eaLnBrk="1" fontAlgn="auto" hangingPunct="1">
              <a:spcBef>
                <a:spcPts val="900"/>
              </a:spcBef>
              <a:spcAft>
                <a:spcPts val="0"/>
              </a:spcAft>
              <a:buClr>
                <a:srgbClr val="7C878E"/>
              </a:buClr>
              <a:buSzPct val="150000"/>
              <a:buFont typeface="Arial" panose="020B0604020202020204" pitchFamily="34" charset="0"/>
              <a:buChar char="•"/>
              <a:defRPr/>
            </a:pPr>
            <a:r>
              <a:rPr lang="en-GB" sz="1200" dirty="0">
                <a:solidFill>
                  <a:prstClr val="black"/>
                </a:solidFill>
                <a:cs typeface="Arial" panose="020B0604020202020204" pitchFamily="34" charset="0"/>
              </a:rPr>
              <a:t>Fibrosis-4 (FIB-4)</a:t>
            </a:r>
            <a:r>
              <a:rPr lang="en-GB" sz="1200" baseline="30000" dirty="0">
                <a:solidFill>
                  <a:prstClr val="black"/>
                </a:solidFill>
                <a:cs typeface="Arial" panose="020B0604020202020204" pitchFamily="34" charset="0"/>
              </a:rPr>
              <a:t>2</a:t>
            </a:r>
          </a:p>
          <a:p>
            <a:pPr marL="214313" indent="-214313" defTabSz="685800" eaLnBrk="1" fontAlgn="auto" hangingPunct="1">
              <a:spcBef>
                <a:spcPts val="900"/>
              </a:spcBef>
              <a:spcAft>
                <a:spcPts val="0"/>
              </a:spcAft>
              <a:buClr>
                <a:srgbClr val="7C878E"/>
              </a:buClr>
              <a:buSzPct val="150000"/>
              <a:buFont typeface="Arial" panose="020B0604020202020204" pitchFamily="34" charset="0"/>
              <a:buChar char="•"/>
              <a:defRPr/>
            </a:pPr>
            <a:r>
              <a:rPr lang="en-GB" sz="1200" dirty="0">
                <a:solidFill>
                  <a:prstClr val="black"/>
                </a:solidFill>
                <a:cs typeface="Arial" panose="020B0604020202020204" pitchFamily="34" charset="0"/>
              </a:rPr>
              <a:t>Aspartate aminotransferase/platelet ratio index (APRI)</a:t>
            </a:r>
            <a:r>
              <a:rPr lang="en-GB" sz="1200" baseline="30000" dirty="0">
                <a:solidFill>
                  <a:prstClr val="black"/>
                </a:solidFill>
                <a:cs typeface="Arial" panose="020B0604020202020204" pitchFamily="34" charset="0"/>
              </a:rPr>
              <a:t>3</a:t>
            </a:r>
          </a:p>
          <a:p>
            <a:pPr marL="214313" indent="-214313" defTabSz="685800" eaLnBrk="1" fontAlgn="auto" hangingPunct="1">
              <a:spcBef>
                <a:spcPts val="900"/>
              </a:spcBef>
              <a:spcAft>
                <a:spcPts val="0"/>
              </a:spcAft>
              <a:buClr>
                <a:srgbClr val="7C878E"/>
              </a:buClr>
              <a:buSzPct val="150000"/>
              <a:buFont typeface="Arial" panose="020B0604020202020204" pitchFamily="34" charset="0"/>
              <a:buChar char="•"/>
              <a:defRPr/>
            </a:pPr>
            <a:endParaRPr lang="en-GB" sz="1350" dirty="0">
              <a:solidFill>
                <a:prstClr val="black"/>
              </a:solidFill>
              <a:cs typeface="Arial" panose="020B0604020202020204" pitchFamily="34" charset="0"/>
            </a:endParaRPr>
          </a:p>
        </p:txBody>
      </p:sp>
      <p:sp>
        <p:nvSpPr>
          <p:cNvPr id="11" name="Rectangle: Rounded Corners 9">
            <a:extLst>
              <a:ext uri="{FF2B5EF4-FFF2-40B4-BE49-F238E27FC236}">
                <a16:creationId xmlns:a16="http://schemas.microsoft.com/office/drawing/2014/main" id="{CC4240FE-E9FD-27AC-DCC0-CDF773202AEF}"/>
              </a:ext>
            </a:extLst>
          </p:cNvPr>
          <p:cNvSpPr/>
          <p:nvPr/>
        </p:nvSpPr>
        <p:spPr>
          <a:xfrm>
            <a:off x="365125" y="3395663"/>
            <a:ext cx="2681288" cy="312737"/>
          </a:xfrm>
          <a:prstGeom prst="roundRect">
            <a:avLst>
              <a:gd name="adj" fmla="val 0"/>
            </a:avLst>
          </a:prstGeom>
          <a:solidFill>
            <a:srgbClr val="7C878E"/>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defTabSz="685800" eaLnBrk="1" fontAlgn="auto" hangingPunct="1">
              <a:spcAft>
                <a:spcPts val="0"/>
              </a:spcAft>
              <a:buClr>
                <a:srgbClr val="7C878E"/>
              </a:buClr>
              <a:buSzPct val="150000"/>
              <a:buFont typeface="Arial" panose="020B0604020202020204" pitchFamily="34" charset="0"/>
              <a:buChar char="•"/>
              <a:defRPr/>
            </a:pPr>
            <a:r>
              <a:rPr lang="en-GB" sz="1200" b="1" dirty="0">
                <a:solidFill>
                  <a:prstClr val="white"/>
                </a:solidFill>
                <a:cs typeface="Arial" panose="020B0604020202020204" pitchFamily="34" charset="0"/>
              </a:rPr>
              <a:t>Simple scores</a:t>
            </a:r>
            <a:endParaRPr lang="en-GB" sz="1200" b="1" baseline="30000" dirty="0">
              <a:solidFill>
                <a:prstClr val="white"/>
              </a:solidFill>
              <a:cs typeface="Arial" panose="020B0604020202020204" pitchFamily="34" charset="0"/>
            </a:endParaRPr>
          </a:p>
        </p:txBody>
      </p:sp>
      <p:sp>
        <p:nvSpPr>
          <p:cNvPr id="13" name="Rectangle: Rounded Corners 9">
            <a:extLst>
              <a:ext uri="{FF2B5EF4-FFF2-40B4-BE49-F238E27FC236}">
                <a16:creationId xmlns:a16="http://schemas.microsoft.com/office/drawing/2014/main" id="{882A1D41-9EF3-66E9-8C9D-6820F8E8E258}"/>
              </a:ext>
            </a:extLst>
          </p:cNvPr>
          <p:cNvSpPr/>
          <p:nvPr/>
        </p:nvSpPr>
        <p:spPr>
          <a:xfrm>
            <a:off x="3176588" y="3395663"/>
            <a:ext cx="2681287" cy="312737"/>
          </a:xfrm>
          <a:prstGeom prst="roundRect">
            <a:avLst>
              <a:gd name="adj" fmla="val 0"/>
            </a:avLst>
          </a:prstGeom>
          <a:solidFill>
            <a:srgbClr val="EF3340"/>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defTabSz="685800" eaLnBrk="1" fontAlgn="auto" hangingPunct="1">
              <a:spcBef>
                <a:spcPts val="0"/>
              </a:spcBef>
              <a:spcAft>
                <a:spcPts val="0"/>
              </a:spcAft>
              <a:defRPr/>
            </a:pPr>
            <a:r>
              <a:rPr lang="en-US" sz="1200" b="1" kern="0" dirty="0">
                <a:solidFill>
                  <a:prstClr val="white"/>
                </a:solidFill>
                <a:cs typeface="Arial" panose="020B0604020202020204" pitchFamily="34" charset="0"/>
              </a:rPr>
              <a:t>Proprietary predictive scores</a:t>
            </a:r>
          </a:p>
        </p:txBody>
      </p:sp>
      <p:sp>
        <p:nvSpPr>
          <p:cNvPr id="14" name="Rectangle: Rounded Corners 9">
            <a:extLst>
              <a:ext uri="{FF2B5EF4-FFF2-40B4-BE49-F238E27FC236}">
                <a16:creationId xmlns:a16="http://schemas.microsoft.com/office/drawing/2014/main" id="{0E4FC475-D2E5-F61F-4A38-3725FF31B1C2}"/>
              </a:ext>
            </a:extLst>
          </p:cNvPr>
          <p:cNvSpPr/>
          <p:nvPr/>
        </p:nvSpPr>
        <p:spPr>
          <a:xfrm>
            <a:off x="5988050" y="3714750"/>
            <a:ext cx="2781300" cy="1249363"/>
          </a:xfrm>
          <a:prstGeom prst="roundRect">
            <a:avLst>
              <a:gd name="adj" fmla="val 0"/>
            </a:avLst>
          </a:prstGeom>
          <a:solidFill>
            <a:schemeClr val="accent1">
              <a:lumMod val="20000"/>
              <a:lumOff val="80000"/>
              <a:alpha val="30000"/>
            </a:schemeClr>
          </a:solidFill>
          <a:ln w="25400">
            <a:noFill/>
          </a:ln>
        </p:spPr>
        <p:style>
          <a:lnRef idx="1">
            <a:schemeClr val="accent1"/>
          </a:lnRef>
          <a:fillRef idx="2">
            <a:schemeClr val="accent1"/>
          </a:fillRef>
          <a:effectRef idx="1">
            <a:schemeClr val="accent1"/>
          </a:effectRef>
          <a:fontRef idx="minor">
            <a:schemeClr val="dk1"/>
          </a:fontRef>
        </p:style>
        <p:txBody>
          <a:bodyPr lIns="81000" tIns="81000" rIns="81000" bIns="81000"/>
          <a:lstStyle/>
          <a:p>
            <a:pPr marL="171450" indent="-171450">
              <a:spcBef>
                <a:spcPts val="900"/>
              </a:spcBef>
              <a:buClr>
                <a:srgbClr val="CBDA00"/>
              </a:buClr>
              <a:buSzPct val="150000"/>
              <a:buFont typeface="Arial" panose="020B0604020202020204" pitchFamily="34" charset="0"/>
              <a:buChar char="•"/>
              <a:defRPr/>
            </a:pPr>
            <a:r>
              <a:rPr lang="en-GB" sz="1200" dirty="0">
                <a:solidFill>
                  <a:prstClr val="black"/>
                </a:solidFill>
              </a:rPr>
              <a:t>Transient elastography               (e.g. FibroScan</a:t>
            </a:r>
            <a:r>
              <a:rPr lang="en-GB" sz="1200" baseline="30000" dirty="0">
                <a:solidFill>
                  <a:prstClr val="black"/>
                </a:solidFill>
              </a:rPr>
              <a:t>®</a:t>
            </a:r>
            <a:r>
              <a:rPr lang="en-GB" sz="1200" dirty="0">
                <a:solidFill>
                  <a:prstClr val="black"/>
                </a:solidFill>
              </a:rPr>
              <a:t>)</a:t>
            </a:r>
            <a:r>
              <a:rPr lang="en-GB" sz="1200" baseline="30000" dirty="0">
                <a:solidFill>
                  <a:prstClr val="black"/>
                </a:solidFill>
              </a:rPr>
              <a:t>2</a:t>
            </a:r>
          </a:p>
          <a:p>
            <a:pPr marL="171450" indent="-171450">
              <a:spcBef>
                <a:spcPts val="900"/>
              </a:spcBef>
              <a:buClr>
                <a:srgbClr val="CBDA00"/>
              </a:buClr>
              <a:buSzPct val="150000"/>
              <a:buFont typeface="Arial" panose="020B0604020202020204" pitchFamily="34" charset="0"/>
              <a:buChar char="•"/>
              <a:defRPr/>
            </a:pPr>
            <a:r>
              <a:rPr lang="en-GB" sz="1200" dirty="0">
                <a:solidFill>
                  <a:prstClr val="black"/>
                </a:solidFill>
              </a:rPr>
              <a:t>Magnetic resonance elastography (MRE)</a:t>
            </a:r>
            <a:r>
              <a:rPr lang="en-GB" sz="1200" baseline="30000" dirty="0">
                <a:solidFill>
                  <a:prstClr val="black"/>
                </a:solidFill>
              </a:rPr>
              <a:t>4</a:t>
            </a:r>
          </a:p>
        </p:txBody>
      </p:sp>
      <p:sp>
        <p:nvSpPr>
          <p:cNvPr id="15" name="Rectangle: Rounded Corners 9">
            <a:extLst>
              <a:ext uri="{FF2B5EF4-FFF2-40B4-BE49-F238E27FC236}">
                <a16:creationId xmlns:a16="http://schemas.microsoft.com/office/drawing/2014/main" id="{7A0D385E-E978-430F-2EA3-401AEEEE5334}"/>
              </a:ext>
            </a:extLst>
          </p:cNvPr>
          <p:cNvSpPr/>
          <p:nvPr/>
        </p:nvSpPr>
        <p:spPr>
          <a:xfrm>
            <a:off x="5988050" y="3395663"/>
            <a:ext cx="2781300" cy="312737"/>
          </a:xfrm>
          <a:prstGeom prst="roundRect">
            <a:avLst>
              <a:gd name="adj" fmla="val 0"/>
            </a:avLst>
          </a:prstGeom>
          <a:solidFill>
            <a:schemeClr val="tx2"/>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defTabSz="685800" eaLnBrk="1" fontAlgn="auto" hangingPunct="1">
              <a:spcBef>
                <a:spcPts val="0"/>
              </a:spcBef>
              <a:spcAft>
                <a:spcPts val="0"/>
              </a:spcAft>
              <a:defRPr/>
            </a:pPr>
            <a:r>
              <a:rPr lang="en-US" sz="1200" b="1" kern="0" dirty="0">
                <a:solidFill>
                  <a:schemeClr val="tx1"/>
                </a:solidFill>
                <a:cs typeface="Arial" panose="020B0604020202020204" pitchFamily="34" charset="0"/>
              </a:rPr>
              <a:t>Imaging</a:t>
            </a:r>
            <a:endParaRPr lang="en-US" sz="1200" b="1" kern="0" baseline="30000" dirty="0">
              <a:solidFill>
                <a:schemeClr val="tx1"/>
              </a:solidFill>
              <a:cs typeface="Arial" panose="020B0604020202020204" pitchFamily="34" charset="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hidden="1">
            <a:extLst>
              <a:ext uri="{FF2B5EF4-FFF2-40B4-BE49-F238E27FC236}">
                <a16:creationId xmlns:a16="http://schemas.microsoft.com/office/drawing/2014/main" id="{9128A037-DC77-B5C9-885C-400B07FFD9C1}"/>
              </a:ext>
            </a:extLst>
          </p:cNvPr>
          <p:cNvSpPr>
            <a:spLocks noGrp="1"/>
          </p:cNvSpPr>
          <p:nvPr>
            <p:ph type="title"/>
          </p:nvPr>
        </p:nvSpPr>
        <p:spPr/>
        <p:txBody>
          <a:bodyPr/>
          <a:lstStyle/>
          <a:p>
            <a:r>
              <a:rPr lang="en-US" altLang="en-US" sz="2800">
                <a:ea typeface="ＭＳ Ｐゴシック" panose="020B0600070205080204" pitchFamily="34" charset="-128"/>
              </a:rPr>
              <a:t>Serum-Based Single Tests for Identifying Patients With NAFLD at Increased Risk for Worse Outcomes</a:t>
            </a:r>
          </a:p>
        </p:txBody>
      </p:sp>
      <p:pic>
        <p:nvPicPr>
          <p:cNvPr id="103426" name="Picture 2">
            <a:extLst>
              <a:ext uri="{FF2B5EF4-FFF2-40B4-BE49-F238E27FC236}">
                <a16:creationId xmlns:a16="http://schemas.microsoft.com/office/drawing/2014/main" id="{FF97339A-A4F4-2188-B1E3-3CD25E773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FE3A5567-4FD3-5730-7606-57A2072B4EAB}"/>
              </a:ext>
            </a:extLst>
          </p:cNvPr>
          <p:cNvSpPr>
            <a:spLocks noGrp="1"/>
          </p:cNvSpPr>
          <p:nvPr>
            <p:ph type="title"/>
          </p:nvPr>
        </p:nvSpPr>
        <p:spPr>
          <a:xfrm>
            <a:off x="309563" y="1009650"/>
            <a:ext cx="8012112" cy="793750"/>
          </a:xfrm>
        </p:spPr>
        <p:txBody>
          <a:bodyPr/>
          <a:lstStyle/>
          <a:p>
            <a:r>
              <a:rPr lang="en-GB" altLang="en-US">
                <a:ea typeface="ＭＳ Ｐゴシック" panose="020B0600070205080204" pitchFamily="34" charset="-128"/>
              </a:rPr>
              <a:t>Fibrosis 4 </a:t>
            </a:r>
            <a:r>
              <a:rPr lang="en-GB" altLang="en-US">
                <a:solidFill>
                  <a:srgbClr val="FF0000"/>
                </a:solidFill>
                <a:ea typeface="ＭＳ Ｐゴシック" panose="020B0600070205080204" pitchFamily="34" charset="-128"/>
              </a:rPr>
              <a:t>(FIB-4) </a:t>
            </a:r>
            <a:r>
              <a:rPr lang="en-GB" altLang="en-US">
                <a:ea typeface="ＭＳ Ｐゴシック" panose="020B0600070205080204" pitchFamily="34" charset="-128"/>
              </a:rPr>
              <a:t>is easily accessible and can be easily calculated with a simple blood test and online calculators</a:t>
            </a:r>
            <a:r>
              <a:rPr lang="en-GB" altLang="en-US" baseline="30000">
                <a:ea typeface="ＭＳ Ｐゴシック" panose="020B0600070205080204" pitchFamily="34" charset="-128"/>
              </a:rPr>
              <a:t>1</a:t>
            </a:r>
            <a:endParaRPr lang="en-GB" altLang="en-US">
              <a:ea typeface="ＭＳ Ｐゴシック" panose="020B0600070205080204" pitchFamily="34" charset="-128"/>
            </a:endParaRPr>
          </a:p>
        </p:txBody>
      </p:sp>
      <p:sp>
        <p:nvSpPr>
          <p:cNvPr id="104450" name="Slide Number Placeholder 3">
            <a:extLst>
              <a:ext uri="{FF2B5EF4-FFF2-40B4-BE49-F238E27FC236}">
                <a16:creationId xmlns:a16="http://schemas.microsoft.com/office/drawing/2014/main" id="{1C346190-181B-C26E-F95F-6C02628B36CD}"/>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6C1FFFF8-F717-2B43-AC5D-0EDAF1727F49}" type="slidenum">
              <a:rPr lang="en-GB" altLang="en-US" sz="1200" smtClean="0">
                <a:solidFill>
                  <a:srgbClr val="9BBB59"/>
                </a:solidFill>
              </a:rPr>
              <a:pPr>
                <a:spcBef>
                  <a:spcPct val="0"/>
                </a:spcBef>
                <a:buSzTx/>
                <a:buFontTx/>
                <a:buNone/>
              </a:pPr>
              <a:t>35</a:t>
            </a:fld>
            <a:endParaRPr lang="en-GB" altLang="en-US" sz="1200">
              <a:solidFill>
                <a:srgbClr val="9BBB59"/>
              </a:solidFill>
            </a:endParaRPr>
          </a:p>
        </p:txBody>
      </p:sp>
      <p:sp>
        <p:nvSpPr>
          <p:cNvPr id="9" name="Text Placeholder 8">
            <a:extLst>
              <a:ext uri="{FF2B5EF4-FFF2-40B4-BE49-F238E27FC236}">
                <a16:creationId xmlns:a16="http://schemas.microsoft.com/office/drawing/2014/main" id="{507B207A-51BE-D5BD-707C-F1D16EE978B5}"/>
              </a:ext>
            </a:extLst>
          </p:cNvPr>
          <p:cNvSpPr>
            <a:spLocks noGrp="1"/>
          </p:cNvSpPr>
          <p:nvPr>
            <p:ph type="body" sz="quarter" idx="13"/>
          </p:nvPr>
        </p:nvSpPr>
        <p:spPr>
          <a:xfrm>
            <a:off x="850900" y="5446713"/>
            <a:ext cx="7577138" cy="438150"/>
          </a:xfrm>
        </p:spPr>
        <p:txBody>
          <a:bodyPr/>
          <a:lstStyle/>
          <a:p>
            <a:pPr>
              <a:spcBef>
                <a:spcPts val="0"/>
              </a:spcBef>
              <a:defRPr/>
            </a:pPr>
            <a:r>
              <a:rPr lang="en-GB" dirty="0"/>
              <a:t>FIB-4, fibrosis-4</a:t>
            </a:r>
          </a:p>
          <a:p>
            <a:pPr>
              <a:spcBef>
                <a:spcPts val="0"/>
              </a:spcBef>
              <a:defRPr/>
            </a:pPr>
            <a:r>
              <a:rPr lang="en-GB" dirty="0"/>
              <a:t>1. Fibrosis-4 calculator. Available from: </a:t>
            </a:r>
            <a:r>
              <a:rPr lang="en-GB" dirty="0">
                <a:hlinkClick r:id="rId3"/>
              </a:rPr>
              <a:t>https://www.mdcalc.com/fibrosis-4-fib-4-index-liver-fibrosis</a:t>
            </a:r>
            <a:r>
              <a:rPr lang="en-GB" dirty="0"/>
              <a:t>. (Accessed June 2019); 2. Alkhouri N et al. </a:t>
            </a:r>
            <a:r>
              <a:rPr lang="en-GB" i="1" dirty="0"/>
              <a:t>Gastroenterol Hepatol</a:t>
            </a:r>
            <a:r>
              <a:rPr lang="en-GB" dirty="0"/>
              <a:t> (NY) 2012;8(10): 661–668. </a:t>
            </a:r>
          </a:p>
        </p:txBody>
      </p:sp>
      <p:pic>
        <p:nvPicPr>
          <p:cNvPr id="104452" name="Picture 7">
            <a:extLst>
              <a:ext uri="{FF2B5EF4-FFF2-40B4-BE49-F238E27FC236}">
                <a16:creationId xmlns:a16="http://schemas.microsoft.com/office/drawing/2014/main" id="{67A604B2-DF5E-CF7D-D44F-301A2B5BADC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9238" y="4308475"/>
            <a:ext cx="1789112"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Box 31">
            <a:extLst>
              <a:ext uri="{FF2B5EF4-FFF2-40B4-BE49-F238E27FC236}">
                <a16:creationId xmlns:a16="http://schemas.microsoft.com/office/drawing/2014/main" id="{F84737FB-5D54-9474-5746-AFA7D72DEF04}"/>
              </a:ext>
            </a:extLst>
          </p:cNvPr>
          <p:cNvSpPr txBox="1">
            <a:spLocks noChangeArrowheads="1"/>
          </p:cNvSpPr>
          <p:nvPr/>
        </p:nvSpPr>
        <p:spPr bwMode="auto">
          <a:xfrm>
            <a:off x="4595813" y="4746625"/>
            <a:ext cx="2022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1800" b="1">
                <a:latin typeface="Garamond" panose="02020404030301010803" pitchFamily="18" charset="0"/>
              </a:rPr>
              <a:t>Online Calculators</a:t>
            </a:r>
          </a:p>
          <a:p>
            <a:pPr algn="ctr">
              <a:spcBef>
                <a:spcPct val="0"/>
              </a:spcBef>
              <a:buSzTx/>
              <a:buFontTx/>
              <a:buNone/>
            </a:pPr>
            <a:r>
              <a:rPr lang="en-US" altLang="en-US" sz="1800" b="1">
                <a:latin typeface="Garamond" panose="02020404030301010803" pitchFamily="18" charset="0"/>
              </a:rPr>
              <a:t>Available</a:t>
            </a:r>
          </a:p>
        </p:txBody>
      </p:sp>
      <p:sp>
        <p:nvSpPr>
          <p:cNvPr id="104454" name="TextBox 36">
            <a:extLst>
              <a:ext uri="{FF2B5EF4-FFF2-40B4-BE49-F238E27FC236}">
                <a16:creationId xmlns:a16="http://schemas.microsoft.com/office/drawing/2014/main" id="{29E644E2-3773-AC40-0050-DFC875C0CEFA}"/>
              </a:ext>
            </a:extLst>
          </p:cNvPr>
          <p:cNvSpPr txBox="1">
            <a:spLocks noChangeArrowheads="1"/>
          </p:cNvSpPr>
          <p:nvPr/>
        </p:nvSpPr>
        <p:spPr bwMode="auto">
          <a:xfrm>
            <a:off x="576263" y="3194050"/>
            <a:ext cx="147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2400">
                <a:latin typeface="Garamond" panose="02020404030301010803" pitchFamily="18" charset="0"/>
              </a:rPr>
              <a:t>FIB-4 = </a:t>
            </a:r>
          </a:p>
        </p:txBody>
      </p:sp>
      <p:pic>
        <p:nvPicPr>
          <p:cNvPr id="104455" name="Picture 5">
            <a:extLst>
              <a:ext uri="{FF2B5EF4-FFF2-40B4-BE49-F238E27FC236}">
                <a16:creationId xmlns:a16="http://schemas.microsoft.com/office/drawing/2014/main" id="{822A3007-762B-08A9-E67A-4EAA40B18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9463" y="2692400"/>
            <a:ext cx="54673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CE9D463C-6F69-43D1-C6B1-D35C460590E2}"/>
              </a:ext>
            </a:extLst>
          </p:cNvPr>
          <p:cNvSpPr>
            <a:spLocks noGrp="1"/>
          </p:cNvSpPr>
          <p:nvPr>
            <p:ph type="title"/>
          </p:nvPr>
        </p:nvSpPr>
        <p:spPr/>
        <p:txBody>
          <a:bodyPr/>
          <a:lstStyle/>
          <a:p>
            <a:r>
              <a:rPr lang="en-GB" altLang="en-US" sz="4000">
                <a:solidFill>
                  <a:srgbClr val="FF0000"/>
                </a:solidFill>
                <a:ea typeface="ＭＳ Ｐゴシック" panose="020B0600070205080204" pitchFamily="34" charset="-128"/>
              </a:rPr>
              <a:t>Fibrosis stage measured by </a:t>
            </a:r>
            <a:br>
              <a:rPr lang="en-GB" altLang="en-US" sz="4000">
                <a:solidFill>
                  <a:srgbClr val="FF0000"/>
                </a:solidFill>
                <a:ea typeface="ＭＳ Ｐゴシック" panose="020B0600070205080204" pitchFamily="34" charset="-128"/>
              </a:rPr>
            </a:br>
            <a:r>
              <a:rPr lang="en-GB" altLang="en-US" sz="4000">
                <a:solidFill>
                  <a:srgbClr val="FF0000"/>
                </a:solidFill>
                <a:ea typeface="ＭＳ Ｐゴシック" panose="020B0600070205080204" pitchFamily="34" charset="-128"/>
              </a:rPr>
              <a:t>Transient Elastography is predictive of mortality</a:t>
            </a:r>
          </a:p>
        </p:txBody>
      </p:sp>
      <p:sp>
        <p:nvSpPr>
          <p:cNvPr id="106498" name="Slide Number Placeholder 3">
            <a:extLst>
              <a:ext uri="{FF2B5EF4-FFF2-40B4-BE49-F238E27FC236}">
                <a16:creationId xmlns:a16="http://schemas.microsoft.com/office/drawing/2014/main" id="{7426C9C6-9451-C53D-27BE-61F8E595741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BFECB0EA-F06A-2545-AEDD-FB4BC8A7DA03}" type="slidenum">
              <a:rPr lang="en-GB" altLang="en-US" sz="1200" smtClean="0">
                <a:solidFill>
                  <a:srgbClr val="9BBB59"/>
                </a:solidFill>
              </a:rPr>
              <a:pPr>
                <a:spcBef>
                  <a:spcPct val="0"/>
                </a:spcBef>
                <a:buSzTx/>
                <a:buFontTx/>
                <a:buNone/>
              </a:pPr>
              <a:t>36</a:t>
            </a:fld>
            <a:endParaRPr lang="en-GB" altLang="en-US" sz="1200">
              <a:solidFill>
                <a:srgbClr val="9BBB59"/>
              </a:solidFill>
            </a:endParaRPr>
          </a:p>
        </p:txBody>
      </p:sp>
      <p:sp>
        <p:nvSpPr>
          <p:cNvPr id="5" name="Text Placeholder 4">
            <a:extLst>
              <a:ext uri="{FF2B5EF4-FFF2-40B4-BE49-F238E27FC236}">
                <a16:creationId xmlns:a16="http://schemas.microsoft.com/office/drawing/2014/main" id="{BE42710F-A35F-1E8D-90F6-AADBE0BF56A5}"/>
              </a:ext>
            </a:extLst>
          </p:cNvPr>
          <p:cNvSpPr>
            <a:spLocks noGrp="1"/>
          </p:cNvSpPr>
          <p:nvPr>
            <p:ph type="body" sz="quarter" idx="13"/>
          </p:nvPr>
        </p:nvSpPr>
        <p:spPr>
          <a:xfrm>
            <a:off x="3063875" y="6137275"/>
            <a:ext cx="7577138" cy="438150"/>
          </a:xfrm>
        </p:spPr>
        <p:txBody>
          <a:bodyPr/>
          <a:lstStyle/>
          <a:p>
            <a:pPr>
              <a:spcBef>
                <a:spcPts val="0"/>
              </a:spcBef>
              <a:defRPr/>
            </a:pPr>
            <a:r>
              <a:rPr lang="en-GB" dirty="0"/>
              <a:t>1. Boursier J et al. </a:t>
            </a:r>
            <a:r>
              <a:rPr lang="en-GB" i="1" dirty="0"/>
              <a:t>J Hepatol </a:t>
            </a:r>
            <a:r>
              <a:rPr lang="en-GB" dirty="0"/>
              <a:t>2016;65(3):570–578; 2. </a:t>
            </a:r>
            <a:r>
              <a:rPr lang="en-US" dirty="0">
                <a:cs typeface="Arial" panose="020B0604020202020204" pitchFamily="34" charset="0"/>
              </a:rPr>
              <a:t>Hagström H et al. </a:t>
            </a:r>
            <a:r>
              <a:rPr lang="en-US" i="1" dirty="0">
                <a:cs typeface="Arial" panose="020B0604020202020204" pitchFamily="34" charset="0"/>
              </a:rPr>
              <a:t>J Hepatol </a:t>
            </a:r>
            <a:r>
              <a:rPr lang="en-US" dirty="0">
                <a:cs typeface="Arial" panose="020B0604020202020204" pitchFamily="34" charset="0"/>
              </a:rPr>
              <a:t>2017;67:1265</a:t>
            </a:r>
            <a:r>
              <a:rPr lang="en-GB" dirty="0"/>
              <a:t> –1273.</a:t>
            </a:r>
          </a:p>
        </p:txBody>
      </p:sp>
      <p:sp>
        <p:nvSpPr>
          <p:cNvPr id="106500" name="TextBox 8">
            <a:extLst>
              <a:ext uri="{FF2B5EF4-FFF2-40B4-BE49-F238E27FC236}">
                <a16:creationId xmlns:a16="http://schemas.microsoft.com/office/drawing/2014/main" id="{642ECFC3-11EF-ED5F-6824-C540C6E934F5}"/>
              </a:ext>
            </a:extLst>
          </p:cNvPr>
          <p:cNvSpPr txBox="1">
            <a:spLocks noChangeArrowheads="1"/>
          </p:cNvSpPr>
          <p:nvPr/>
        </p:nvSpPr>
        <p:spPr bwMode="auto">
          <a:xfrm>
            <a:off x="1012825" y="1954213"/>
            <a:ext cx="7177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GB" altLang="en-US" sz="1800" b="1">
                <a:latin typeface="Garamond" panose="02020404030301010803" pitchFamily="18" charset="0"/>
              </a:rPr>
              <a:t>Cumulative probability of death is related to Transient Elastography score and is similar to the predictive value of liver biopsy</a:t>
            </a:r>
            <a:r>
              <a:rPr lang="en-GB" altLang="en-US" sz="1800" b="1" baseline="30000">
                <a:latin typeface="Garamond" panose="02020404030301010803" pitchFamily="18" charset="0"/>
              </a:rPr>
              <a:t>1,2</a:t>
            </a:r>
          </a:p>
        </p:txBody>
      </p:sp>
      <p:sp>
        <p:nvSpPr>
          <p:cNvPr id="106501" name="Text Placeholder 4">
            <a:extLst>
              <a:ext uri="{FF2B5EF4-FFF2-40B4-BE49-F238E27FC236}">
                <a16:creationId xmlns:a16="http://schemas.microsoft.com/office/drawing/2014/main" id="{3ED76FAD-516C-B892-811D-918AB86A87A5}"/>
              </a:ext>
            </a:extLst>
          </p:cNvPr>
          <p:cNvSpPr txBox="1">
            <a:spLocks noChangeArrowheads="1"/>
          </p:cNvSpPr>
          <p:nvPr/>
        </p:nvSpPr>
        <p:spPr bwMode="auto">
          <a:xfrm>
            <a:off x="414338" y="5072063"/>
            <a:ext cx="34242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
                <a:schemeClr val="tx2"/>
              </a:buClr>
              <a:buSzTx/>
              <a:buFont typeface="Arial" panose="020B0604020202020204" pitchFamily="34" charset="0"/>
              <a:buNone/>
            </a:pPr>
            <a:r>
              <a:rPr lang="en-GB" altLang="en-US" sz="900"/>
              <a:t>Adapted from Boursier J et al. </a:t>
            </a:r>
            <a:r>
              <a:rPr lang="en-GB" altLang="en-US" sz="900" i="1"/>
              <a:t>J Hepatol </a:t>
            </a:r>
            <a:r>
              <a:rPr lang="en-GB" altLang="en-US" sz="900"/>
              <a:t>2016;65(3):570–578</a:t>
            </a:r>
          </a:p>
        </p:txBody>
      </p:sp>
      <p:sp>
        <p:nvSpPr>
          <p:cNvPr id="106502" name="Text Placeholder 4">
            <a:extLst>
              <a:ext uri="{FF2B5EF4-FFF2-40B4-BE49-F238E27FC236}">
                <a16:creationId xmlns:a16="http://schemas.microsoft.com/office/drawing/2014/main" id="{13BB2394-C38B-E7A4-7DB4-6216771ED005}"/>
              </a:ext>
            </a:extLst>
          </p:cNvPr>
          <p:cNvSpPr txBox="1">
            <a:spLocks noChangeArrowheads="1"/>
          </p:cNvSpPr>
          <p:nvPr/>
        </p:nvSpPr>
        <p:spPr bwMode="auto">
          <a:xfrm>
            <a:off x="4735513" y="5067300"/>
            <a:ext cx="342423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
                <a:schemeClr val="tx2"/>
              </a:buClr>
              <a:buSzTx/>
              <a:buFont typeface="Arial" panose="020B0604020202020204" pitchFamily="34" charset="0"/>
              <a:buNone/>
            </a:pPr>
            <a:r>
              <a:rPr lang="en-GB" altLang="en-US" sz="900"/>
              <a:t>Adapted from </a:t>
            </a:r>
            <a:r>
              <a:rPr lang="en-US" altLang="en-US" sz="900">
                <a:cs typeface="Arial" panose="020B0604020202020204" pitchFamily="34" charset="0"/>
              </a:rPr>
              <a:t>Hagström H et al. </a:t>
            </a:r>
            <a:r>
              <a:rPr lang="en-US" altLang="en-US" sz="900" i="1">
                <a:cs typeface="Arial" panose="020B0604020202020204" pitchFamily="34" charset="0"/>
              </a:rPr>
              <a:t>J Hepatol </a:t>
            </a:r>
            <a:r>
              <a:rPr lang="en-US" altLang="en-US" sz="900">
                <a:cs typeface="Arial" panose="020B0604020202020204" pitchFamily="34" charset="0"/>
              </a:rPr>
              <a:t>2017;67:1265</a:t>
            </a:r>
            <a:r>
              <a:rPr lang="en-GB" altLang="en-US" sz="900">
                <a:cs typeface="Arial" panose="020B0604020202020204" pitchFamily="34" charset="0"/>
              </a:rPr>
              <a:t> –1273</a:t>
            </a:r>
          </a:p>
        </p:txBody>
      </p:sp>
      <p:grpSp>
        <p:nvGrpSpPr>
          <p:cNvPr id="106503" name="Group 117">
            <a:extLst>
              <a:ext uri="{FF2B5EF4-FFF2-40B4-BE49-F238E27FC236}">
                <a16:creationId xmlns:a16="http://schemas.microsoft.com/office/drawing/2014/main" id="{54524163-0D8B-7AFE-CD6E-94AC5F1EDCCB}"/>
              </a:ext>
            </a:extLst>
          </p:cNvPr>
          <p:cNvGrpSpPr>
            <a:grpSpLocks/>
          </p:cNvGrpSpPr>
          <p:nvPr/>
        </p:nvGrpSpPr>
        <p:grpSpPr bwMode="auto">
          <a:xfrm>
            <a:off x="204788" y="2838450"/>
            <a:ext cx="4108450" cy="2293938"/>
            <a:chOff x="7701675" y="2048270"/>
            <a:chExt cx="4510687" cy="3058186"/>
          </a:xfrm>
        </p:grpSpPr>
        <p:cxnSp>
          <p:nvCxnSpPr>
            <p:cNvPr id="119" name="Straight Connector 118">
              <a:extLst>
                <a:ext uri="{FF2B5EF4-FFF2-40B4-BE49-F238E27FC236}">
                  <a16:creationId xmlns:a16="http://schemas.microsoft.com/office/drawing/2014/main" id="{34DA206D-A30A-37BD-821B-D15E4010AD9D}"/>
                </a:ext>
              </a:extLst>
            </p:cNvPr>
            <p:cNvCxnSpPr>
              <a:cxnSpLocks/>
            </p:cNvCxnSpPr>
            <p:nvPr/>
          </p:nvCxnSpPr>
          <p:spPr>
            <a:xfrm>
              <a:off x="8552222" y="4606988"/>
              <a:ext cx="24871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BDC997A-A51A-8B90-8DF0-CD7ECDB5B399}"/>
                </a:ext>
              </a:extLst>
            </p:cNvPr>
            <p:cNvCxnSpPr>
              <a:cxnSpLocks/>
            </p:cNvCxnSpPr>
            <p:nvPr/>
          </p:nvCxnSpPr>
          <p:spPr>
            <a:xfrm>
              <a:off x="8553964" y="2105413"/>
              <a:ext cx="0" cy="25121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512" name="Group 120">
              <a:extLst>
                <a:ext uri="{FF2B5EF4-FFF2-40B4-BE49-F238E27FC236}">
                  <a16:creationId xmlns:a16="http://schemas.microsoft.com/office/drawing/2014/main" id="{7DFB6B3B-80E2-3421-43E9-3FEFCD35BB1A}"/>
                </a:ext>
              </a:extLst>
            </p:cNvPr>
            <p:cNvGrpSpPr>
              <a:grpSpLocks/>
            </p:cNvGrpSpPr>
            <p:nvPr/>
          </p:nvGrpSpPr>
          <p:grpSpPr bwMode="auto">
            <a:xfrm>
              <a:off x="7701675" y="2048270"/>
              <a:ext cx="854271" cy="246222"/>
              <a:chOff x="4597998" y="2199254"/>
              <a:chExt cx="854271" cy="226245"/>
            </a:xfrm>
          </p:grpSpPr>
          <p:cxnSp>
            <p:nvCxnSpPr>
              <p:cNvPr id="169" name="Straight Connector 168">
                <a:extLst>
                  <a:ext uri="{FF2B5EF4-FFF2-40B4-BE49-F238E27FC236}">
                    <a16:creationId xmlns:a16="http://schemas.microsoft.com/office/drawing/2014/main" id="{D81BB325-2D4C-0984-E6EA-165A085512C6}"/>
                  </a:ext>
                </a:extLst>
              </p:cNvPr>
              <p:cNvCxnSpPr/>
              <p:nvPr/>
            </p:nvCxnSpPr>
            <p:spPr>
              <a:xfrm>
                <a:off x="5380570" y="2310101"/>
                <a:ext cx="714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561" name="TextBox 169">
                <a:extLst>
                  <a:ext uri="{FF2B5EF4-FFF2-40B4-BE49-F238E27FC236}">
                    <a16:creationId xmlns:a16="http://schemas.microsoft.com/office/drawing/2014/main" id="{A2350964-29F4-085C-D06A-1E713D92A808}"/>
                  </a:ext>
                </a:extLst>
              </p:cNvPr>
              <p:cNvSpPr txBox="1">
                <a:spLocks noChangeArrowheads="1"/>
              </p:cNvSpPr>
              <p:nvPr/>
            </p:nvSpPr>
            <p:spPr bwMode="auto">
              <a:xfrm>
                <a:off x="4597998" y="2199254"/>
                <a:ext cx="809550" cy="22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r">
                  <a:spcBef>
                    <a:spcPct val="0"/>
                  </a:spcBef>
                  <a:buSzTx/>
                  <a:buFontTx/>
                  <a:buNone/>
                </a:pPr>
                <a:r>
                  <a:rPr lang="en-US" altLang="en-US" sz="600" b="1">
                    <a:latin typeface="Garamond" panose="02020404030301010803" pitchFamily="18" charset="0"/>
                  </a:rPr>
                  <a:t>1.0</a:t>
                </a:r>
              </a:p>
            </p:txBody>
          </p:sp>
        </p:grpSp>
        <p:sp>
          <p:nvSpPr>
            <p:cNvPr id="122" name="TextBox 121">
              <a:extLst>
                <a:ext uri="{FF2B5EF4-FFF2-40B4-BE49-F238E27FC236}">
                  <a16:creationId xmlns:a16="http://schemas.microsoft.com/office/drawing/2014/main" id="{AEA8D8B1-A523-E2FA-ED39-06FD45257A07}"/>
                </a:ext>
              </a:extLst>
            </p:cNvPr>
            <p:cNvSpPr txBox="1"/>
            <p:nvPr/>
          </p:nvSpPr>
          <p:spPr>
            <a:xfrm rot="16200000">
              <a:off x="6785778" y="3235689"/>
              <a:ext cx="2488876" cy="228324"/>
            </a:xfrm>
            <a:prstGeom prst="rect">
              <a:avLst/>
            </a:prstGeom>
            <a:noFill/>
          </p:spPr>
          <p:txBody>
            <a:bodyPr>
              <a:spAutoFit/>
            </a:bodyPr>
            <a:lstStyle/>
            <a:p>
              <a:pPr algn="ctr">
                <a:defRPr/>
              </a:pPr>
              <a:r>
                <a:rPr lang="en-GB" sz="750" b="1" dirty="0"/>
                <a:t>Overall survival</a:t>
              </a:r>
              <a:endParaRPr lang="en-US" sz="750" b="1" baseline="-25000" dirty="0"/>
            </a:p>
          </p:txBody>
        </p:sp>
        <p:sp>
          <p:nvSpPr>
            <p:cNvPr id="123" name="TextBox 122">
              <a:extLst>
                <a:ext uri="{FF2B5EF4-FFF2-40B4-BE49-F238E27FC236}">
                  <a16:creationId xmlns:a16="http://schemas.microsoft.com/office/drawing/2014/main" id="{4BFB306E-D2BC-5A51-65F0-DCBEFB90B495}"/>
                </a:ext>
              </a:extLst>
            </p:cNvPr>
            <p:cNvSpPr txBox="1"/>
            <p:nvPr/>
          </p:nvSpPr>
          <p:spPr>
            <a:xfrm>
              <a:off x="8557450" y="4829208"/>
              <a:ext cx="2481924" cy="277248"/>
            </a:xfrm>
            <a:prstGeom prst="rect">
              <a:avLst/>
            </a:prstGeom>
            <a:noFill/>
          </p:spPr>
          <p:txBody>
            <a:bodyPr>
              <a:spAutoFit/>
            </a:bodyPr>
            <a:lstStyle/>
            <a:p>
              <a:pPr algn="ctr">
                <a:defRPr/>
              </a:pPr>
              <a:r>
                <a:rPr lang="en-GB" sz="750" b="1" dirty="0"/>
                <a:t>Follow-up (years)</a:t>
              </a:r>
              <a:endParaRPr lang="en-US" sz="750" b="1" baseline="-25000" dirty="0"/>
            </a:p>
          </p:txBody>
        </p:sp>
        <p:grpSp>
          <p:nvGrpSpPr>
            <p:cNvPr id="106515" name="Group 123">
              <a:extLst>
                <a:ext uri="{FF2B5EF4-FFF2-40B4-BE49-F238E27FC236}">
                  <a16:creationId xmlns:a16="http://schemas.microsoft.com/office/drawing/2014/main" id="{5096EB94-A67B-2A53-02C2-AF97C9FFA130}"/>
                </a:ext>
              </a:extLst>
            </p:cNvPr>
            <p:cNvGrpSpPr>
              <a:grpSpLocks/>
            </p:cNvGrpSpPr>
            <p:nvPr/>
          </p:nvGrpSpPr>
          <p:grpSpPr bwMode="auto">
            <a:xfrm>
              <a:off x="7701675" y="4362204"/>
              <a:ext cx="854271" cy="246222"/>
              <a:chOff x="4597998" y="2199254"/>
              <a:chExt cx="854271" cy="226245"/>
            </a:xfrm>
          </p:grpSpPr>
          <p:cxnSp>
            <p:nvCxnSpPr>
              <p:cNvPr id="167" name="Straight Connector 166">
                <a:extLst>
                  <a:ext uri="{FF2B5EF4-FFF2-40B4-BE49-F238E27FC236}">
                    <a16:creationId xmlns:a16="http://schemas.microsoft.com/office/drawing/2014/main" id="{66AB79F5-9243-B872-DED8-127C79985584}"/>
                  </a:ext>
                </a:extLst>
              </p:cNvPr>
              <p:cNvCxnSpPr/>
              <p:nvPr/>
            </p:nvCxnSpPr>
            <p:spPr>
              <a:xfrm>
                <a:off x="5380570" y="2309441"/>
                <a:ext cx="714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559" name="TextBox 167">
                <a:extLst>
                  <a:ext uri="{FF2B5EF4-FFF2-40B4-BE49-F238E27FC236}">
                    <a16:creationId xmlns:a16="http://schemas.microsoft.com/office/drawing/2014/main" id="{87CF3132-D43D-101A-E574-D79B914CFF8B}"/>
                  </a:ext>
                </a:extLst>
              </p:cNvPr>
              <p:cNvSpPr txBox="1">
                <a:spLocks noChangeArrowheads="1"/>
              </p:cNvSpPr>
              <p:nvPr/>
            </p:nvSpPr>
            <p:spPr bwMode="auto">
              <a:xfrm>
                <a:off x="4597998" y="2199254"/>
                <a:ext cx="809550" cy="22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r">
                  <a:spcBef>
                    <a:spcPct val="0"/>
                  </a:spcBef>
                  <a:buSzTx/>
                  <a:buFontTx/>
                  <a:buNone/>
                </a:pPr>
                <a:r>
                  <a:rPr lang="en-US" altLang="en-US" sz="600" b="1">
                    <a:latin typeface="Garamond" panose="02020404030301010803" pitchFamily="18" charset="0"/>
                  </a:rPr>
                  <a:t>0.0</a:t>
                </a:r>
              </a:p>
            </p:txBody>
          </p:sp>
        </p:grpSp>
        <p:grpSp>
          <p:nvGrpSpPr>
            <p:cNvPr id="106516" name="Group 124">
              <a:extLst>
                <a:ext uri="{FF2B5EF4-FFF2-40B4-BE49-F238E27FC236}">
                  <a16:creationId xmlns:a16="http://schemas.microsoft.com/office/drawing/2014/main" id="{A5CB2D72-7C9D-8B9F-608F-A0FE51B01B0E}"/>
                </a:ext>
              </a:extLst>
            </p:cNvPr>
            <p:cNvGrpSpPr>
              <a:grpSpLocks/>
            </p:cNvGrpSpPr>
            <p:nvPr/>
          </p:nvGrpSpPr>
          <p:grpSpPr bwMode="auto">
            <a:xfrm>
              <a:off x="7701675" y="3899418"/>
              <a:ext cx="854271" cy="246222"/>
              <a:chOff x="4597998" y="2199254"/>
              <a:chExt cx="854271" cy="226245"/>
            </a:xfrm>
          </p:grpSpPr>
          <p:cxnSp>
            <p:nvCxnSpPr>
              <p:cNvPr id="165" name="Straight Connector 164">
                <a:extLst>
                  <a:ext uri="{FF2B5EF4-FFF2-40B4-BE49-F238E27FC236}">
                    <a16:creationId xmlns:a16="http://schemas.microsoft.com/office/drawing/2014/main" id="{FD650CE1-17FC-731F-6249-DCFA3333BDEF}"/>
                  </a:ext>
                </a:extLst>
              </p:cNvPr>
              <p:cNvCxnSpPr/>
              <p:nvPr/>
            </p:nvCxnSpPr>
            <p:spPr>
              <a:xfrm>
                <a:off x="5380570" y="2310738"/>
                <a:ext cx="714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557" name="TextBox 165">
                <a:extLst>
                  <a:ext uri="{FF2B5EF4-FFF2-40B4-BE49-F238E27FC236}">
                    <a16:creationId xmlns:a16="http://schemas.microsoft.com/office/drawing/2014/main" id="{B170615B-62F4-E308-8226-64461011B0F6}"/>
                  </a:ext>
                </a:extLst>
              </p:cNvPr>
              <p:cNvSpPr txBox="1">
                <a:spLocks noChangeArrowheads="1"/>
              </p:cNvSpPr>
              <p:nvPr/>
            </p:nvSpPr>
            <p:spPr bwMode="auto">
              <a:xfrm>
                <a:off x="4597998" y="2199254"/>
                <a:ext cx="809550" cy="22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r">
                  <a:spcBef>
                    <a:spcPct val="0"/>
                  </a:spcBef>
                  <a:buSzTx/>
                  <a:buFontTx/>
                  <a:buNone/>
                </a:pPr>
                <a:r>
                  <a:rPr lang="en-US" altLang="en-US" sz="600" b="1">
                    <a:latin typeface="Garamond" panose="02020404030301010803" pitchFamily="18" charset="0"/>
                  </a:rPr>
                  <a:t>0.2</a:t>
                </a:r>
              </a:p>
            </p:txBody>
          </p:sp>
        </p:grpSp>
        <p:grpSp>
          <p:nvGrpSpPr>
            <p:cNvPr id="106517" name="Group 125">
              <a:extLst>
                <a:ext uri="{FF2B5EF4-FFF2-40B4-BE49-F238E27FC236}">
                  <a16:creationId xmlns:a16="http://schemas.microsoft.com/office/drawing/2014/main" id="{78F773A1-D2D9-2C20-BF70-C533603C1594}"/>
                </a:ext>
              </a:extLst>
            </p:cNvPr>
            <p:cNvGrpSpPr>
              <a:grpSpLocks/>
            </p:cNvGrpSpPr>
            <p:nvPr/>
          </p:nvGrpSpPr>
          <p:grpSpPr bwMode="auto">
            <a:xfrm>
              <a:off x="7701675" y="3436631"/>
              <a:ext cx="854271" cy="246222"/>
              <a:chOff x="4597998" y="2199254"/>
              <a:chExt cx="854271" cy="226245"/>
            </a:xfrm>
          </p:grpSpPr>
          <p:cxnSp>
            <p:nvCxnSpPr>
              <p:cNvPr id="163" name="Straight Connector 162">
                <a:extLst>
                  <a:ext uri="{FF2B5EF4-FFF2-40B4-BE49-F238E27FC236}">
                    <a16:creationId xmlns:a16="http://schemas.microsoft.com/office/drawing/2014/main" id="{C028A1C7-C785-A471-C91B-2E591DC48AD4}"/>
                  </a:ext>
                </a:extLst>
              </p:cNvPr>
              <p:cNvCxnSpPr/>
              <p:nvPr/>
            </p:nvCxnSpPr>
            <p:spPr>
              <a:xfrm>
                <a:off x="5380570" y="2310094"/>
                <a:ext cx="714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555" name="TextBox 163">
                <a:extLst>
                  <a:ext uri="{FF2B5EF4-FFF2-40B4-BE49-F238E27FC236}">
                    <a16:creationId xmlns:a16="http://schemas.microsoft.com/office/drawing/2014/main" id="{D3699A87-0EBB-B65E-31F4-89FB6096DD9B}"/>
                  </a:ext>
                </a:extLst>
              </p:cNvPr>
              <p:cNvSpPr txBox="1">
                <a:spLocks noChangeArrowheads="1"/>
              </p:cNvSpPr>
              <p:nvPr/>
            </p:nvSpPr>
            <p:spPr bwMode="auto">
              <a:xfrm>
                <a:off x="4597998" y="2199254"/>
                <a:ext cx="809550" cy="22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r">
                  <a:spcBef>
                    <a:spcPct val="0"/>
                  </a:spcBef>
                  <a:buSzTx/>
                  <a:buFontTx/>
                  <a:buNone/>
                </a:pPr>
                <a:r>
                  <a:rPr lang="en-US" altLang="en-US" sz="600" b="1">
                    <a:latin typeface="Garamond" panose="02020404030301010803" pitchFamily="18" charset="0"/>
                  </a:rPr>
                  <a:t>0.4</a:t>
                </a:r>
              </a:p>
            </p:txBody>
          </p:sp>
        </p:grpSp>
        <p:grpSp>
          <p:nvGrpSpPr>
            <p:cNvPr id="106518" name="Group 126">
              <a:extLst>
                <a:ext uri="{FF2B5EF4-FFF2-40B4-BE49-F238E27FC236}">
                  <a16:creationId xmlns:a16="http://schemas.microsoft.com/office/drawing/2014/main" id="{6187E9ED-058C-85EE-F5AA-E94B50143B42}"/>
                </a:ext>
              </a:extLst>
            </p:cNvPr>
            <p:cNvGrpSpPr>
              <a:grpSpLocks/>
            </p:cNvGrpSpPr>
            <p:nvPr/>
          </p:nvGrpSpPr>
          <p:grpSpPr bwMode="auto">
            <a:xfrm>
              <a:off x="7701675" y="2973844"/>
              <a:ext cx="854271" cy="246222"/>
              <a:chOff x="4597998" y="2199254"/>
              <a:chExt cx="854271" cy="226245"/>
            </a:xfrm>
          </p:grpSpPr>
          <p:cxnSp>
            <p:nvCxnSpPr>
              <p:cNvPr id="161" name="Straight Connector 160">
                <a:extLst>
                  <a:ext uri="{FF2B5EF4-FFF2-40B4-BE49-F238E27FC236}">
                    <a16:creationId xmlns:a16="http://schemas.microsoft.com/office/drawing/2014/main" id="{FB161262-8012-9AB5-527A-699A8024213B}"/>
                  </a:ext>
                </a:extLst>
              </p:cNvPr>
              <p:cNvCxnSpPr/>
              <p:nvPr/>
            </p:nvCxnSpPr>
            <p:spPr>
              <a:xfrm>
                <a:off x="5380570" y="2309447"/>
                <a:ext cx="714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553" name="TextBox 161">
                <a:extLst>
                  <a:ext uri="{FF2B5EF4-FFF2-40B4-BE49-F238E27FC236}">
                    <a16:creationId xmlns:a16="http://schemas.microsoft.com/office/drawing/2014/main" id="{A76B29EF-D8A5-3FC5-ACB6-E2CEB74CD5A7}"/>
                  </a:ext>
                </a:extLst>
              </p:cNvPr>
              <p:cNvSpPr txBox="1">
                <a:spLocks noChangeArrowheads="1"/>
              </p:cNvSpPr>
              <p:nvPr/>
            </p:nvSpPr>
            <p:spPr bwMode="auto">
              <a:xfrm>
                <a:off x="4597998" y="2199254"/>
                <a:ext cx="809550" cy="22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r">
                  <a:spcBef>
                    <a:spcPct val="0"/>
                  </a:spcBef>
                  <a:buSzTx/>
                  <a:buFontTx/>
                  <a:buNone/>
                </a:pPr>
                <a:r>
                  <a:rPr lang="en-US" altLang="en-US" sz="600" b="1">
                    <a:latin typeface="Garamond" panose="02020404030301010803" pitchFamily="18" charset="0"/>
                  </a:rPr>
                  <a:t>0.6</a:t>
                </a:r>
              </a:p>
            </p:txBody>
          </p:sp>
        </p:grpSp>
        <p:grpSp>
          <p:nvGrpSpPr>
            <p:cNvPr id="106519" name="Group 127">
              <a:extLst>
                <a:ext uri="{FF2B5EF4-FFF2-40B4-BE49-F238E27FC236}">
                  <a16:creationId xmlns:a16="http://schemas.microsoft.com/office/drawing/2014/main" id="{8CAC7708-12A3-7924-0F57-E51E1D96C448}"/>
                </a:ext>
              </a:extLst>
            </p:cNvPr>
            <p:cNvGrpSpPr>
              <a:grpSpLocks/>
            </p:cNvGrpSpPr>
            <p:nvPr/>
          </p:nvGrpSpPr>
          <p:grpSpPr bwMode="auto">
            <a:xfrm>
              <a:off x="7701675" y="2511057"/>
              <a:ext cx="854271" cy="246222"/>
              <a:chOff x="4597998" y="2199254"/>
              <a:chExt cx="854271" cy="226245"/>
            </a:xfrm>
          </p:grpSpPr>
          <p:cxnSp>
            <p:nvCxnSpPr>
              <p:cNvPr id="159" name="Straight Connector 158">
                <a:extLst>
                  <a:ext uri="{FF2B5EF4-FFF2-40B4-BE49-F238E27FC236}">
                    <a16:creationId xmlns:a16="http://schemas.microsoft.com/office/drawing/2014/main" id="{A7F67F5A-82F8-CA1B-17C0-3D45F09C6818}"/>
                  </a:ext>
                </a:extLst>
              </p:cNvPr>
              <p:cNvCxnSpPr/>
              <p:nvPr/>
            </p:nvCxnSpPr>
            <p:spPr>
              <a:xfrm>
                <a:off x="5380570" y="2310747"/>
                <a:ext cx="714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551" name="TextBox 159">
                <a:extLst>
                  <a:ext uri="{FF2B5EF4-FFF2-40B4-BE49-F238E27FC236}">
                    <a16:creationId xmlns:a16="http://schemas.microsoft.com/office/drawing/2014/main" id="{13913781-0821-3539-DB02-DEA2BFA18F36}"/>
                  </a:ext>
                </a:extLst>
              </p:cNvPr>
              <p:cNvSpPr txBox="1">
                <a:spLocks noChangeArrowheads="1"/>
              </p:cNvSpPr>
              <p:nvPr/>
            </p:nvSpPr>
            <p:spPr bwMode="auto">
              <a:xfrm>
                <a:off x="4597998" y="2199254"/>
                <a:ext cx="809550" cy="22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r">
                  <a:spcBef>
                    <a:spcPct val="0"/>
                  </a:spcBef>
                  <a:buSzTx/>
                  <a:buFontTx/>
                  <a:buNone/>
                </a:pPr>
                <a:r>
                  <a:rPr lang="en-US" altLang="en-US" sz="600" b="1">
                    <a:latin typeface="Garamond" panose="02020404030301010803" pitchFamily="18" charset="0"/>
                  </a:rPr>
                  <a:t>0.8</a:t>
                </a:r>
              </a:p>
            </p:txBody>
          </p:sp>
        </p:grpSp>
        <p:grpSp>
          <p:nvGrpSpPr>
            <p:cNvPr id="106520" name="Group 128">
              <a:extLst>
                <a:ext uri="{FF2B5EF4-FFF2-40B4-BE49-F238E27FC236}">
                  <a16:creationId xmlns:a16="http://schemas.microsoft.com/office/drawing/2014/main" id="{DC8BACA5-F01F-CBC1-4F04-5F5A9C25D461}"/>
                </a:ext>
              </a:extLst>
            </p:cNvPr>
            <p:cNvGrpSpPr>
              <a:grpSpLocks/>
            </p:cNvGrpSpPr>
            <p:nvPr/>
          </p:nvGrpSpPr>
          <p:grpSpPr bwMode="auto">
            <a:xfrm>
              <a:off x="10635665" y="4616599"/>
              <a:ext cx="409277" cy="211646"/>
              <a:chOff x="2831438" y="4135767"/>
              <a:chExt cx="409277" cy="194475"/>
            </a:xfrm>
          </p:grpSpPr>
          <p:cxnSp>
            <p:nvCxnSpPr>
              <p:cNvPr id="157" name="Straight Connector 156">
                <a:extLst>
                  <a:ext uri="{FF2B5EF4-FFF2-40B4-BE49-F238E27FC236}">
                    <a16:creationId xmlns:a16="http://schemas.microsoft.com/office/drawing/2014/main" id="{9692E6B4-942C-7564-2BD9-FFB6F74E3E24}"/>
                  </a:ext>
                </a:extLst>
              </p:cNvPr>
              <p:cNvCxnSpPr>
                <a:cxnSpLocks/>
              </p:cNvCxnSpPr>
              <p:nvPr/>
            </p:nvCxnSpPr>
            <p:spPr>
              <a:xfrm>
                <a:off x="3036453" y="4136659"/>
                <a:ext cx="0" cy="680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549" name="TextBox 157">
                <a:extLst>
                  <a:ext uri="{FF2B5EF4-FFF2-40B4-BE49-F238E27FC236}">
                    <a16:creationId xmlns:a16="http://schemas.microsoft.com/office/drawing/2014/main" id="{6532BDFC-C56D-F8D7-AC0B-328B7155A926}"/>
                  </a:ext>
                </a:extLst>
              </p:cNvPr>
              <p:cNvSpPr txBox="1">
                <a:spLocks noChangeArrowheads="1"/>
              </p:cNvSpPr>
              <p:nvPr/>
            </p:nvSpPr>
            <p:spPr bwMode="auto">
              <a:xfrm>
                <a:off x="2831438" y="4217120"/>
                <a:ext cx="409277" cy="1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600" b="1">
                    <a:latin typeface="Garamond" panose="02020404030301010803" pitchFamily="18" charset="0"/>
                  </a:rPr>
                  <a:t>10</a:t>
                </a:r>
              </a:p>
            </p:txBody>
          </p:sp>
        </p:grpSp>
        <p:grpSp>
          <p:nvGrpSpPr>
            <p:cNvPr id="106521" name="Group 129">
              <a:extLst>
                <a:ext uri="{FF2B5EF4-FFF2-40B4-BE49-F238E27FC236}">
                  <a16:creationId xmlns:a16="http://schemas.microsoft.com/office/drawing/2014/main" id="{8CA7689B-856E-4DE9-F965-0BF3E3C7F014}"/>
                </a:ext>
              </a:extLst>
            </p:cNvPr>
            <p:cNvGrpSpPr>
              <a:grpSpLocks/>
            </p:cNvGrpSpPr>
            <p:nvPr/>
          </p:nvGrpSpPr>
          <p:grpSpPr bwMode="auto">
            <a:xfrm>
              <a:off x="10204137" y="4606996"/>
              <a:ext cx="409277" cy="211646"/>
              <a:chOff x="2831438" y="4135767"/>
              <a:chExt cx="409277" cy="194475"/>
            </a:xfrm>
          </p:grpSpPr>
          <p:cxnSp>
            <p:nvCxnSpPr>
              <p:cNvPr id="155" name="Straight Connector 154">
                <a:extLst>
                  <a:ext uri="{FF2B5EF4-FFF2-40B4-BE49-F238E27FC236}">
                    <a16:creationId xmlns:a16="http://schemas.microsoft.com/office/drawing/2014/main" id="{CE3D29B5-A396-73A1-12C5-68BD70162910}"/>
                  </a:ext>
                </a:extLst>
              </p:cNvPr>
              <p:cNvCxnSpPr>
                <a:cxnSpLocks/>
              </p:cNvCxnSpPr>
              <p:nvPr/>
            </p:nvCxnSpPr>
            <p:spPr>
              <a:xfrm>
                <a:off x="3037480" y="4135760"/>
                <a:ext cx="0" cy="680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547" name="TextBox 155">
                <a:extLst>
                  <a:ext uri="{FF2B5EF4-FFF2-40B4-BE49-F238E27FC236}">
                    <a16:creationId xmlns:a16="http://schemas.microsoft.com/office/drawing/2014/main" id="{59D350E4-F14D-98E4-3CBF-70303DB28F4E}"/>
                  </a:ext>
                </a:extLst>
              </p:cNvPr>
              <p:cNvSpPr txBox="1">
                <a:spLocks noChangeArrowheads="1"/>
              </p:cNvSpPr>
              <p:nvPr/>
            </p:nvSpPr>
            <p:spPr bwMode="auto">
              <a:xfrm>
                <a:off x="2831438" y="4217120"/>
                <a:ext cx="409277" cy="1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600" b="1">
                    <a:latin typeface="Garamond" panose="02020404030301010803" pitchFamily="18" charset="0"/>
                  </a:rPr>
                  <a:t>8</a:t>
                </a:r>
              </a:p>
            </p:txBody>
          </p:sp>
        </p:grpSp>
        <p:grpSp>
          <p:nvGrpSpPr>
            <p:cNvPr id="106522" name="Group 130">
              <a:extLst>
                <a:ext uri="{FF2B5EF4-FFF2-40B4-BE49-F238E27FC236}">
                  <a16:creationId xmlns:a16="http://schemas.microsoft.com/office/drawing/2014/main" id="{8C7F3DE9-CACD-C5C7-7695-28838381F339}"/>
                </a:ext>
              </a:extLst>
            </p:cNvPr>
            <p:cNvGrpSpPr>
              <a:grpSpLocks/>
            </p:cNvGrpSpPr>
            <p:nvPr/>
          </p:nvGrpSpPr>
          <p:grpSpPr bwMode="auto">
            <a:xfrm>
              <a:off x="9772609" y="4606996"/>
              <a:ext cx="409277" cy="211646"/>
              <a:chOff x="2831438" y="4135767"/>
              <a:chExt cx="409277" cy="194475"/>
            </a:xfrm>
          </p:grpSpPr>
          <p:cxnSp>
            <p:nvCxnSpPr>
              <p:cNvPr id="153" name="Straight Connector 152">
                <a:extLst>
                  <a:ext uri="{FF2B5EF4-FFF2-40B4-BE49-F238E27FC236}">
                    <a16:creationId xmlns:a16="http://schemas.microsoft.com/office/drawing/2014/main" id="{A8E355D7-FF67-DB17-C4F3-C719537621BC}"/>
                  </a:ext>
                </a:extLst>
              </p:cNvPr>
              <p:cNvCxnSpPr>
                <a:cxnSpLocks/>
              </p:cNvCxnSpPr>
              <p:nvPr/>
            </p:nvCxnSpPr>
            <p:spPr>
              <a:xfrm>
                <a:off x="3036763" y="4135760"/>
                <a:ext cx="0" cy="680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545" name="TextBox 153">
                <a:extLst>
                  <a:ext uri="{FF2B5EF4-FFF2-40B4-BE49-F238E27FC236}">
                    <a16:creationId xmlns:a16="http://schemas.microsoft.com/office/drawing/2014/main" id="{75809C3B-76D1-BD59-996E-CE10BEC0F3AF}"/>
                  </a:ext>
                </a:extLst>
              </p:cNvPr>
              <p:cNvSpPr txBox="1">
                <a:spLocks noChangeArrowheads="1"/>
              </p:cNvSpPr>
              <p:nvPr/>
            </p:nvSpPr>
            <p:spPr bwMode="auto">
              <a:xfrm>
                <a:off x="2831438" y="4217120"/>
                <a:ext cx="409277" cy="1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600" b="1">
                    <a:latin typeface="Garamond" panose="02020404030301010803" pitchFamily="18" charset="0"/>
                  </a:rPr>
                  <a:t>6</a:t>
                </a:r>
              </a:p>
            </p:txBody>
          </p:sp>
        </p:grpSp>
        <p:grpSp>
          <p:nvGrpSpPr>
            <p:cNvPr id="106523" name="Group 131">
              <a:extLst>
                <a:ext uri="{FF2B5EF4-FFF2-40B4-BE49-F238E27FC236}">
                  <a16:creationId xmlns:a16="http://schemas.microsoft.com/office/drawing/2014/main" id="{49397649-9E4A-FBE4-C8A3-FA28391F452F}"/>
                </a:ext>
              </a:extLst>
            </p:cNvPr>
            <p:cNvGrpSpPr>
              <a:grpSpLocks/>
            </p:cNvGrpSpPr>
            <p:nvPr/>
          </p:nvGrpSpPr>
          <p:grpSpPr bwMode="auto">
            <a:xfrm>
              <a:off x="9341081" y="4606996"/>
              <a:ext cx="409277" cy="211646"/>
              <a:chOff x="2831438" y="4135767"/>
              <a:chExt cx="409277" cy="194475"/>
            </a:xfrm>
          </p:grpSpPr>
          <p:cxnSp>
            <p:nvCxnSpPr>
              <p:cNvPr id="151" name="Straight Connector 150">
                <a:extLst>
                  <a:ext uri="{FF2B5EF4-FFF2-40B4-BE49-F238E27FC236}">
                    <a16:creationId xmlns:a16="http://schemas.microsoft.com/office/drawing/2014/main" id="{F5E52951-EEE4-FB9D-3944-25F9A7DC1EBF}"/>
                  </a:ext>
                </a:extLst>
              </p:cNvPr>
              <p:cNvCxnSpPr>
                <a:cxnSpLocks/>
              </p:cNvCxnSpPr>
              <p:nvPr/>
            </p:nvCxnSpPr>
            <p:spPr>
              <a:xfrm>
                <a:off x="3036046" y="4135760"/>
                <a:ext cx="0" cy="680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543" name="TextBox 151">
                <a:extLst>
                  <a:ext uri="{FF2B5EF4-FFF2-40B4-BE49-F238E27FC236}">
                    <a16:creationId xmlns:a16="http://schemas.microsoft.com/office/drawing/2014/main" id="{0D665BF0-8198-F04B-8CAD-0A1E04FE6632}"/>
                  </a:ext>
                </a:extLst>
              </p:cNvPr>
              <p:cNvSpPr txBox="1">
                <a:spLocks noChangeArrowheads="1"/>
              </p:cNvSpPr>
              <p:nvPr/>
            </p:nvSpPr>
            <p:spPr bwMode="auto">
              <a:xfrm>
                <a:off x="2831438" y="4217120"/>
                <a:ext cx="409277" cy="1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600" b="1">
                    <a:latin typeface="Garamond" panose="02020404030301010803" pitchFamily="18" charset="0"/>
                  </a:rPr>
                  <a:t>4</a:t>
                </a:r>
              </a:p>
            </p:txBody>
          </p:sp>
        </p:grpSp>
        <p:grpSp>
          <p:nvGrpSpPr>
            <p:cNvPr id="106524" name="Group 132">
              <a:extLst>
                <a:ext uri="{FF2B5EF4-FFF2-40B4-BE49-F238E27FC236}">
                  <a16:creationId xmlns:a16="http://schemas.microsoft.com/office/drawing/2014/main" id="{FC1C8673-E596-CB25-8AA2-D93437D9DA9C}"/>
                </a:ext>
              </a:extLst>
            </p:cNvPr>
            <p:cNvGrpSpPr>
              <a:grpSpLocks/>
            </p:cNvGrpSpPr>
            <p:nvPr/>
          </p:nvGrpSpPr>
          <p:grpSpPr bwMode="auto">
            <a:xfrm>
              <a:off x="8909553" y="4606996"/>
              <a:ext cx="409277" cy="211646"/>
              <a:chOff x="2831438" y="4135767"/>
              <a:chExt cx="409277" cy="194475"/>
            </a:xfrm>
          </p:grpSpPr>
          <p:cxnSp>
            <p:nvCxnSpPr>
              <p:cNvPr id="149" name="Straight Connector 148">
                <a:extLst>
                  <a:ext uri="{FF2B5EF4-FFF2-40B4-BE49-F238E27FC236}">
                    <a16:creationId xmlns:a16="http://schemas.microsoft.com/office/drawing/2014/main" id="{E5E63057-D7F3-C57C-0FAF-36CD4972B390}"/>
                  </a:ext>
                </a:extLst>
              </p:cNvPr>
              <p:cNvCxnSpPr>
                <a:cxnSpLocks/>
              </p:cNvCxnSpPr>
              <p:nvPr/>
            </p:nvCxnSpPr>
            <p:spPr>
              <a:xfrm>
                <a:off x="3037071" y="4135760"/>
                <a:ext cx="0" cy="680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541" name="TextBox 149">
                <a:extLst>
                  <a:ext uri="{FF2B5EF4-FFF2-40B4-BE49-F238E27FC236}">
                    <a16:creationId xmlns:a16="http://schemas.microsoft.com/office/drawing/2014/main" id="{A6C0FA5F-B253-9B14-4883-AFDF3589D0DE}"/>
                  </a:ext>
                </a:extLst>
              </p:cNvPr>
              <p:cNvSpPr txBox="1">
                <a:spLocks noChangeArrowheads="1"/>
              </p:cNvSpPr>
              <p:nvPr/>
            </p:nvSpPr>
            <p:spPr bwMode="auto">
              <a:xfrm>
                <a:off x="2831438" y="4217120"/>
                <a:ext cx="409277" cy="1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600" b="1">
                    <a:latin typeface="Garamond" panose="02020404030301010803" pitchFamily="18" charset="0"/>
                  </a:rPr>
                  <a:t>2</a:t>
                </a:r>
              </a:p>
            </p:txBody>
          </p:sp>
        </p:grpSp>
        <p:grpSp>
          <p:nvGrpSpPr>
            <p:cNvPr id="106525" name="Group 133">
              <a:extLst>
                <a:ext uri="{FF2B5EF4-FFF2-40B4-BE49-F238E27FC236}">
                  <a16:creationId xmlns:a16="http://schemas.microsoft.com/office/drawing/2014/main" id="{16114787-370E-334D-F7E3-2FA94A790334}"/>
                </a:ext>
              </a:extLst>
            </p:cNvPr>
            <p:cNvGrpSpPr>
              <a:grpSpLocks/>
            </p:cNvGrpSpPr>
            <p:nvPr/>
          </p:nvGrpSpPr>
          <p:grpSpPr bwMode="auto">
            <a:xfrm>
              <a:off x="8478025" y="4606995"/>
              <a:ext cx="409277" cy="211646"/>
              <a:chOff x="2831438" y="4135767"/>
              <a:chExt cx="409277" cy="194475"/>
            </a:xfrm>
          </p:grpSpPr>
          <p:cxnSp>
            <p:nvCxnSpPr>
              <p:cNvPr id="147" name="Straight Connector 146">
                <a:extLst>
                  <a:ext uri="{FF2B5EF4-FFF2-40B4-BE49-F238E27FC236}">
                    <a16:creationId xmlns:a16="http://schemas.microsoft.com/office/drawing/2014/main" id="{C56092EE-D668-6797-9FDD-44CB8E3F9FB1}"/>
                  </a:ext>
                </a:extLst>
              </p:cNvPr>
              <p:cNvCxnSpPr>
                <a:cxnSpLocks/>
              </p:cNvCxnSpPr>
              <p:nvPr/>
            </p:nvCxnSpPr>
            <p:spPr>
              <a:xfrm>
                <a:off x="3036353" y="4135761"/>
                <a:ext cx="0" cy="680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539" name="TextBox 147">
                <a:extLst>
                  <a:ext uri="{FF2B5EF4-FFF2-40B4-BE49-F238E27FC236}">
                    <a16:creationId xmlns:a16="http://schemas.microsoft.com/office/drawing/2014/main" id="{524D2C33-B33A-BDA5-C2A7-761D0DCD466B}"/>
                  </a:ext>
                </a:extLst>
              </p:cNvPr>
              <p:cNvSpPr txBox="1">
                <a:spLocks noChangeArrowheads="1"/>
              </p:cNvSpPr>
              <p:nvPr/>
            </p:nvSpPr>
            <p:spPr bwMode="auto">
              <a:xfrm>
                <a:off x="2831438" y="4217120"/>
                <a:ext cx="409277" cy="1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600" b="1">
                    <a:latin typeface="Garamond" panose="02020404030301010803" pitchFamily="18" charset="0"/>
                  </a:rPr>
                  <a:t>0</a:t>
                </a:r>
              </a:p>
            </p:txBody>
          </p:sp>
        </p:grpSp>
        <p:sp>
          <p:nvSpPr>
            <p:cNvPr id="135" name="TextBox 134">
              <a:extLst>
                <a:ext uri="{FF2B5EF4-FFF2-40B4-BE49-F238E27FC236}">
                  <a16:creationId xmlns:a16="http://schemas.microsoft.com/office/drawing/2014/main" id="{8E03B025-A598-61A9-2D97-B70A0BE783E3}"/>
                </a:ext>
              </a:extLst>
            </p:cNvPr>
            <p:cNvSpPr txBox="1"/>
            <p:nvPr/>
          </p:nvSpPr>
          <p:spPr>
            <a:xfrm>
              <a:off x="11126520" y="2105413"/>
              <a:ext cx="1085842" cy="861371"/>
            </a:xfrm>
            <a:prstGeom prst="rect">
              <a:avLst/>
            </a:prstGeom>
            <a:noFill/>
          </p:spPr>
          <p:txBody>
            <a:bodyPr lIns="0" tIns="0" rIns="0" bIns="0">
              <a:spAutoFit/>
            </a:bodyPr>
            <a:lstStyle/>
            <a:p>
              <a:pPr>
                <a:defRPr/>
              </a:pPr>
              <a:r>
                <a:rPr lang="en-US" sz="600" dirty="0"/>
                <a:t>LSM fibrosis classification:</a:t>
              </a:r>
            </a:p>
            <a:p>
              <a:pPr marL="108000">
                <a:defRPr/>
              </a:pPr>
              <a:r>
                <a:rPr lang="en-US" sz="600" dirty="0"/>
                <a:t>LSM</a:t>
              </a:r>
              <a:r>
                <a:rPr lang="en-US" sz="600" baseline="-25000" dirty="0"/>
                <a:t>1</a:t>
              </a:r>
              <a:r>
                <a:rPr lang="en-US" sz="600" dirty="0"/>
                <a:t> (F0/1)</a:t>
              </a:r>
            </a:p>
            <a:p>
              <a:pPr marL="108000">
                <a:defRPr/>
              </a:pPr>
              <a:r>
                <a:rPr lang="en-US" sz="600" dirty="0"/>
                <a:t>LSM</a:t>
              </a:r>
              <a:r>
                <a:rPr lang="en-US" sz="600" baseline="-25000" dirty="0"/>
                <a:t>3</a:t>
              </a:r>
              <a:r>
                <a:rPr lang="en-US" sz="600" dirty="0"/>
                <a:t> (F1/2)</a:t>
              </a:r>
            </a:p>
            <a:p>
              <a:pPr marL="108000">
                <a:defRPr/>
              </a:pPr>
              <a:r>
                <a:rPr lang="en-US" sz="600" dirty="0"/>
                <a:t>LSM</a:t>
              </a:r>
              <a:r>
                <a:rPr lang="en-US" sz="600" baseline="-25000" dirty="0"/>
                <a:t>4</a:t>
              </a:r>
              <a:r>
                <a:rPr lang="en-US" sz="600" dirty="0"/>
                <a:t> (F2/3)</a:t>
              </a:r>
            </a:p>
            <a:p>
              <a:pPr marL="108000">
                <a:defRPr/>
              </a:pPr>
              <a:r>
                <a:rPr lang="en-US" sz="600" dirty="0"/>
                <a:t>LSM</a:t>
              </a:r>
              <a:r>
                <a:rPr lang="en-US" sz="600" baseline="-25000" dirty="0"/>
                <a:t>6</a:t>
              </a:r>
              <a:r>
                <a:rPr lang="en-US" sz="600" dirty="0"/>
                <a:t> (F3/4)</a:t>
              </a:r>
            </a:p>
            <a:p>
              <a:pPr marL="108000">
                <a:defRPr/>
              </a:pPr>
              <a:r>
                <a:rPr lang="en-US" sz="600" dirty="0"/>
                <a:t>LSM</a:t>
              </a:r>
              <a:r>
                <a:rPr lang="en-US" sz="600" baseline="-25000" dirty="0"/>
                <a:t>7</a:t>
              </a:r>
              <a:r>
                <a:rPr lang="en-US" sz="600" dirty="0"/>
                <a:t> (F4)</a:t>
              </a:r>
            </a:p>
            <a:p>
              <a:pPr>
                <a:defRPr/>
              </a:pPr>
              <a:endParaRPr lang="en-US" sz="600" dirty="0"/>
            </a:p>
          </p:txBody>
        </p:sp>
        <p:sp>
          <p:nvSpPr>
            <p:cNvPr id="136" name="Freeform 29">
              <a:extLst>
                <a:ext uri="{FF2B5EF4-FFF2-40B4-BE49-F238E27FC236}">
                  <a16:creationId xmlns:a16="http://schemas.microsoft.com/office/drawing/2014/main" id="{2341924A-EF9D-7611-EB6A-966D15AD8F5F}"/>
                </a:ext>
              </a:extLst>
            </p:cNvPr>
            <p:cNvSpPr/>
            <p:nvPr/>
          </p:nvSpPr>
          <p:spPr>
            <a:xfrm>
              <a:off x="8686426" y="2154090"/>
              <a:ext cx="2119395" cy="188359"/>
            </a:xfrm>
            <a:custGeom>
              <a:avLst/>
              <a:gdLst>
                <a:gd name="connsiteX0" fmla="*/ 0 w 2120265"/>
                <a:gd name="connsiteY0" fmla="*/ 0 h 188595"/>
                <a:gd name="connsiteX1" fmla="*/ 480060 w 2120265"/>
                <a:gd name="connsiteY1" fmla="*/ 0 h 188595"/>
                <a:gd name="connsiteX2" fmla="*/ 480060 w 2120265"/>
                <a:gd name="connsiteY2" fmla="*/ 28575 h 188595"/>
                <a:gd name="connsiteX3" fmla="*/ 531495 w 2120265"/>
                <a:gd name="connsiteY3" fmla="*/ 28575 h 188595"/>
                <a:gd name="connsiteX4" fmla="*/ 531495 w 2120265"/>
                <a:gd name="connsiteY4" fmla="*/ 80010 h 188595"/>
                <a:gd name="connsiteX5" fmla="*/ 1154430 w 2120265"/>
                <a:gd name="connsiteY5" fmla="*/ 80010 h 188595"/>
                <a:gd name="connsiteX6" fmla="*/ 1154430 w 2120265"/>
                <a:gd name="connsiteY6" fmla="*/ 80010 h 188595"/>
                <a:gd name="connsiteX7" fmla="*/ 1154430 w 2120265"/>
                <a:gd name="connsiteY7" fmla="*/ 108585 h 188595"/>
                <a:gd name="connsiteX8" fmla="*/ 1394460 w 2120265"/>
                <a:gd name="connsiteY8" fmla="*/ 108585 h 188595"/>
                <a:gd name="connsiteX9" fmla="*/ 1394460 w 2120265"/>
                <a:gd name="connsiteY9" fmla="*/ 188595 h 188595"/>
                <a:gd name="connsiteX10" fmla="*/ 2120265 w 2120265"/>
                <a:gd name="connsiteY10" fmla="*/ 188595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0265" h="188595">
                  <a:moveTo>
                    <a:pt x="0" y="0"/>
                  </a:moveTo>
                  <a:lnTo>
                    <a:pt x="480060" y="0"/>
                  </a:lnTo>
                  <a:lnTo>
                    <a:pt x="480060" y="28575"/>
                  </a:lnTo>
                  <a:lnTo>
                    <a:pt x="531495" y="28575"/>
                  </a:lnTo>
                  <a:lnTo>
                    <a:pt x="531495" y="80010"/>
                  </a:lnTo>
                  <a:lnTo>
                    <a:pt x="1154430" y="80010"/>
                  </a:lnTo>
                  <a:lnTo>
                    <a:pt x="1154430" y="80010"/>
                  </a:lnTo>
                  <a:lnTo>
                    <a:pt x="1154430" y="108585"/>
                  </a:lnTo>
                  <a:lnTo>
                    <a:pt x="1394460" y="108585"/>
                  </a:lnTo>
                  <a:lnTo>
                    <a:pt x="1394460" y="188595"/>
                  </a:lnTo>
                  <a:lnTo>
                    <a:pt x="2120265" y="188595"/>
                  </a:lnTo>
                </a:path>
              </a:pathLst>
            </a:custGeom>
            <a:noFill/>
            <a:ln>
              <a:solidFill>
                <a:srgbClr val="CBD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7" name="Freeform 30">
              <a:extLst>
                <a:ext uri="{FF2B5EF4-FFF2-40B4-BE49-F238E27FC236}">
                  <a16:creationId xmlns:a16="http://schemas.microsoft.com/office/drawing/2014/main" id="{778FFE8A-A194-405A-0979-1C9D08C76DB1}"/>
                </a:ext>
              </a:extLst>
            </p:cNvPr>
            <p:cNvSpPr/>
            <p:nvPr/>
          </p:nvSpPr>
          <p:spPr>
            <a:xfrm>
              <a:off x="8696884" y="2175253"/>
              <a:ext cx="2110681" cy="319576"/>
            </a:xfrm>
            <a:custGeom>
              <a:avLst/>
              <a:gdLst>
                <a:gd name="connsiteX0" fmla="*/ 2111375 w 2111375"/>
                <a:gd name="connsiteY0" fmla="*/ 320675 h 320675"/>
                <a:gd name="connsiteX1" fmla="*/ 1822450 w 2111375"/>
                <a:gd name="connsiteY1" fmla="*/ 320675 h 320675"/>
                <a:gd name="connsiteX2" fmla="*/ 1822450 w 2111375"/>
                <a:gd name="connsiteY2" fmla="*/ 254000 h 320675"/>
                <a:gd name="connsiteX3" fmla="*/ 1673225 w 2111375"/>
                <a:gd name="connsiteY3" fmla="*/ 254000 h 320675"/>
                <a:gd name="connsiteX4" fmla="*/ 1673225 w 2111375"/>
                <a:gd name="connsiteY4" fmla="*/ 187325 h 320675"/>
                <a:gd name="connsiteX5" fmla="*/ 965200 w 2111375"/>
                <a:gd name="connsiteY5" fmla="*/ 187325 h 320675"/>
                <a:gd name="connsiteX6" fmla="*/ 965200 w 2111375"/>
                <a:gd name="connsiteY6" fmla="*/ 187325 h 320675"/>
                <a:gd name="connsiteX7" fmla="*/ 965200 w 2111375"/>
                <a:gd name="connsiteY7" fmla="*/ 187325 h 320675"/>
                <a:gd name="connsiteX8" fmla="*/ 965200 w 2111375"/>
                <a:gd name="connsiteY8" fmla="*/ 187325 h 320675"/>
                <a:gd name="connsiteX9" fmla="*/ 965200 w 2111375"/>
                <a:gd name="connsiteY9" fmla="*/ 152400 h 320675"/>
                <a:gd name="connsiteX10" fmla="*/ 831850 w 2111375"/>
                <a:gd name="connsiteY10" fmla="*/ 152400 h 320675"/>
                <a:gd name="connsiteX11" fmla="*/ 831850 w 2111375"/>
                <a:gd name="connsiteY11" fmla="*/ 127000 h 320675"/>
                <a:gd name="connsiteX12" fmla="*/ 749300 w 2111375"/>
                <a:gd name="connsiteY12" fmla="*/ 127000 h 320675"/>
                <a:gd name="connsiteX13" fmla="*/ 749300 w 2111375"/>
                <a:gd name="connsiteY13" fmla="*/ 95250 h 320675"/>
                <a:gd name="connsiteX14" fmla="*/ 692150 w 2111375"/>
                <a:gd name="connsiteY14" fmla="*/ 95250 h 320675"/>
                <a:gd name="connsiteX15" fmla="*/ 692150 w 2111375"/>
                <a:gd name="connsiteY15" fmla="*/ 60325 h 320675"/>
                <a:gd name="connsiteX16" fmla="*/ 558800 w 2111375"/>
                <a:gd name="connsiteY16" fmla="*/ 60325 h 320675"/>
                <a:gd name="connsiteX17" fmla="*/ 558800 w 2111375"/>
                <a:gd name="connsiteY17" fmla="*/ 60325 h 320675"/>
                <a:gd name="connsiteX18" fmla="*/ 558800 w 2111375"/>
                <a:gd name="connsiteY18" fmla="*/ 60325 h 320675"/>
                <a:gd name="connsiteX19" fmla="*/ 558800 w 2111375"/>
                <a:gd name="connsiteY19" fmla="*/ 41275 h 320675"/>
                <a:gd name="connsiteX20" fmla="*/ 371475 w 2111375"/>
                <a:gd name="connsiteY20" fmla="*/ 41275 h 320675"/>
                <a:gd name="connsiteX21" fmla="*/ 371475 w 2111375"/>
                <a:gd name="connsiteY21" fmla="*/ 41275 h 320675"/>
                <a:gd name="connsiteX22" fmla="*/ 371475 w 2111375"/>
                <a:gd name="connsiteY22" fmla="*/ 12700 h 320675"/>
                <a:gd name="connsiteX23" fmla="*/ 60325 w 2111375"/>
                <a:gd name="connsiteY23" fmla="*/ 12700 h 320675"/>
                <a:gd name="connsiteX24" fmla="*/ 60325 w 2111375"/>
                <a:gd name="connsiteY24" fmla="*/ 12700 h 320675"/>
                <a:gd name="connsiteX25" fmla="*/ 60325 w 2111375"/>
                <a:gd name="connsiteY25" fmla="*/ 0 h 320675"/>
                <a:gd name="connsiteX26" fmla="*/ 0 w 2111375"/>
                <a:gd name="connsiteY26"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11375" h="320675">
                  <a:moveTo>
                    <a:pt x="2111375" y="320675"/>
                  </a:moveTo>
                  <a:lnTo>
                    <a:pt x="1822450" y="320675"/>
                  </a:lnTo>
                  <a:lnTo>
                    <a:pt x="1822450" y="254000"/>
                  </a:lnTo>
                  <a:lnTo>
                    <a:pt x="1673225" y="254000"/>
                  </a:lnTo>
                  <a:lnTo>
                    <a:pt x="1673225" y="187325"/>
                  </a:lnTo>
                  <a:lnTo>
                    <a:pt x="965200" y="187325"/>
                  </a:lnTo>
                  <a:lnTo>
                    <a:pt x="965200" y="187325"/>
                  </a:lnTo>
                  <a:lnTo>
                    <a:pt x="965200" y="187325"/>
                  </a:lnTo>
                  <a:lnTo>
                    <a:pt x="965200" y="187325"/>
                  </a:lnTo>
                  <a:lnTo>
                    <a:pt x="965200" y="152400"/>
                  </a:lnTo>
                  <a:lnTo>
                    <a:pt x="831850" y="152400"/>
                  </a:lnTo>
                  <a:lnTo>
                    <a:pt x="831850" y="127000"/>
                  </a:lnTo>
                  <a:lnTo>
                    <a:pt x="749300" y="127000"/>
                  </a:lnTo>
                  <a:lnTo>
                    <a:pt x="749300" y="95250"/>
                  </a:lnTo>
                  <a:lnTo>
                    <a:pt x="692150" y="95250"/>
                  </a:lnTo>
                  <a:lnTo>
                    <a:pt x="692150" y="60325"/>
                  </a:lnTo>
                  <a:lnTo>
                    <a:pt x="558800" y="60325"/>
                  </a:lnTo>
                  <a:lnTo>
                    <a:pt x="558800" y="60325"/>
                  </a:lnTo>
                  <a:lnTo>
                    <a:pt x="558800" y="60325"/>
                  </a:lnTo>
                  <a:lnTo>
                    <a:pt x="558800" y="41275"/>
                  </a:lnTo>
                  <a:lnTo>
                    <a:pt x="371475" y="41275"/>
                  </a:lnTo>
                  <a:lnTo>
                    <a:pt x="371475" y="41275"/>
                  </a:lnTo>
                  <a:lnTo>
                    <a:pt x="371475" y="12700"/>
                  </a:lnTo>
                  <a:lnTo>
                    <a:pt x="60325" y="12700"/>
                  </a:lnTo>
                  <a:lnTo>
                    <a:pt x="60325" y="12700"/>
                  </a:lnTo>
                  <a:lnTo>
                    <a:pt x="60325" y="0"/>
                  </a:lnTo>
                  <a:lnTo>
                    <a:pt x="0" y="0"/>
                  </a:lnTo>
                </a:path>
              </a:pathLst>
            </a:custGeom>
            <a:noFill/>
            <a:ln>
              <a:solidFill>
                <a:srgbClr val="F33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8" name="Freeform 32">
              <a:extLst>
                <a:ext uri="{FF2B5EF4-FFF2-40B4-BE49-F238E27FC236}">
                  <a16:creationId xmlns:a16="http://schemas.microsoft.com/office/drawing/2014/main" id="{13BCB211-207E-E2C8-88CE-FC92408918CC}"/>
                </a:ext>
              </a:extLst>
            </p:cNvPr>
            <p:cNvSpPr/>
            <p:nvPr/>
          </p:nvSpPr>
          <p:spPr>
            <a:xfrm>
              <a:off x="8693398" y="2215466"/>
              <a:ext cx="2108938" cy="552377"/>
            </a:xfrm>
            <a:custGeom>
              <a:avLst/>
              <a:gdLst>
                <a:gd name="connsiteX0" fmla="*/ 2108200 w 2108200"/>
                <a:gd name="connsiteY0" fmla="*/ 552450 h 552450"/>
                <a:gd name="connsiteX1" fmla="*/ 1377950 w 2108200"/>
                <a:gd name="connsiteY1" fmla="*/ 552450 h 552450"/>
                <a:gd name="connsiteX2" fmla="*/ 1377950 w 2108200"/>
                <a:gd name="connsiteY2" fmla="*/ 501650 h 552450"/>
                <a:gd name="connsiteX3" fmla="*/ 1225550 w 2108200"/>
                <a:gd name="connsiteY3" fmla="*/ 501650 h 552450"/>
                <a:gd name="connsiteX4" fmla="*/ 1225550 w 2108200"/>
                <a:gd name="connsiteY4" fmla="*/ 454025 h 552450"/>
                <a:gd name="connsiteX5" fmla="*/ 1187450 w 2108200"/>
                <a:gd name="connsiteY5" fmla="*/ 454025 h 552450"/>
                <a:gd name="connsiteX6" fmla="*/ 1187450 w 2108200"/>
                <a:gd name="connsiteY6" fmla="*/ 412750 h 552450"/>
                <a:gd name="connsiteX7" fmla="*/ 1108075 w 2108200"/>
                <a:gd name="connsiteY7" fmla="*/ 412750 h 552450"/>
                <a:gd name="connsiteX8" fmla="*/ 1108075 w 2108200"/>
                <a:gd name="connsiteY8" fmla="*/ 377825 h 552450"/>
                <a:gd name="connsiteX9" fmla="*/ 1025525 w 2108200"/>
                <a:gd name="connsiteY9" fmla="*/ 377825 h 552450"/>
                <a:gd name="connsiteX10" fmla="*/ 1025525 w 2108200"/>
                <a:gd name="connsiteY10" fmla="*/ 346075 h 552450"/>
                <a:gd name="connsiteX11" fmla="*/ 974725 w 2108200"/>
                <a:gd name="connsiteY11" fmla="*/ 346075 h 552450"/>
                <a:gd name="connsiteX12" fmla="*/ 974725 w 2108200"/>
                <a:gd name="connsiteY12" fmla="*/ 311150 h 552450"/>
                <a:gd name="connsiteX13" fmla="*/ 939800 w 2108200"/>
                <a:gd name="connsiteY13" fmla="*/ 311150 h 552450"/>
                <a:gd name="connsiteX14" fmla="*/ 939800 w 2108200"/>
                <a:gd name="connsiteY14" fmla="*/ 282575 h 552450"/>
                <a:gd name="connsiteX15" fmla="*/ 803275 w 2108200"/>
                <a:gd name="connsiteY15" fmla="*/ 282575 h 552450"/>
                <a:gd name="connsiteX16" fmla="*/ 803275 w 2108200"/>
                <a:gd name="connsiteY16" fmla="*/ 254000 h 552450"/>
                <a:gd name="connsiteX17" fmla="*/ 768350 w 2108200"/>
                <a:gd name="connsiteY17" fmla="*/ 254000 h 552450"/>
                <a:gd name="connsiteX18" fmla="*/ 768350 w 2108200"/>
                <a:gd name="connsiteY18" fmla="*/ 206375 h 552450"/>
                <a:gd name="connsiteX19" fmla="*/ 711200 w 2108200"/>
                <a:gd name="connsiteY19" fmla="*/ 206375 h 552450"/>
                <a:gd name="connsiteX20" fmla="*/ 711200 w 2108200"/>
                <a:gd name="connsiteY20" fmla="*/ 142875 h 552450"/>
                <a:gd name="connsiteX21" fmla="*/ 609600 w 2108200"/>
                <a:gd name="connsiteY21" fmla="*/ 142875 h 552450"/>
                <a:gd name="connsiteX22" fmla="*/ 609600 w 2108200"/>
                <a:gd name="connsiteY22" fmla="*/ 107950 h 552450"/>
                <a:gd name="connsiteX23" fmla="*/ 536575 w 2108200"/>
                <a:gd name="connsiteY23" fmla="*/ 107950 h 552450"/>
                <a:gd name="connsiteX24" fmla="*/ 536575 w 2108200"/>
                <a:gd name="connsiteY24" fmla="*/ 79375 h 552450"/>
                <a:gd name="connsiteX25" fmla="*/ 393700 w 2108200"/>
                <a:gd name="connsiteY25" fmla="*/ 79375 h 552450"/>
                <a:gd name="connsiteX26" fmla="*/ 393700 w 2108200"/>
                <a:gd name="connsiteY26" fmla="*/ 53975 h 552450"/>
                <a:gd name="connsiteX27" fmla="*/ 355600 w 2108200"/>
                <a:gd name="connsiteY27" fmla="*/ 53975 h 552450"/>
                <a:gd name="connsiteX28" fmla="*/ 355600 w 2108200"/>
                <a:gd name="connsiteY28" fmla="*/ 0 h 552450"/>
                <a:gd name="connsiteX29" fmla="*/ 0 w 2108200"/>
                <a:gd name="connsiteY29"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08200" h="552450">
                  <a:moveTo>
                    <a:pt x="2108200" y="552450"/>
                  </a:moveTo>
                  <a:lnTo>
                    <a:pt x="1377950" y="552450"/>
                  </a:lnTo>
                  <a:lnTo>
                    <a:pt x="1377950" y="501650"/>
                  </a:lnTo>
                  <a:lnTo>
                    <a:pt x="1225550" y="501650"/>
                  </a:lnTo>
                  <a:lnTo>
                    <a:pt x="1225550" y="454025"/>
                  </a:lnTo>
                  <a:lnTo>
                    <a:pt x="1187450" y="454025"/>
                  </a:lnTo>
                  <a:lnTo>
                    <a:pt x="1187450" y="412750"/>
                  </a:lnTo>
                  <a:lnTo>
                    <a:pt x="1108075" y="412750"/>
                  </a:lnTo>
                  <a:lnTo>
                    <a:pt x="1108075" y="377825"/>
                  </a:lnTo>
                  <a:lnTo>
                    <a:pt x="1025525" y="377825"/>
                  </a:lnTo>
                  <a:lnTo>
                    <a:pt x="1025525" y="346075"/>
                  </a:lnTo>
                  <a:lnTo>
                    <a:pt x="974725" y="346075"/>
                  </a:lnTo>
                  <a:lnTo>
                    <a:pt x="974725" y="311150"/>
                  </a:lnTo>
                  <a:lnTo>
                    <a:pt x="939800" y="311150"/>
                  </a:lnTo>
                  <a:lnTo>
                    <a:pt x="939800" y="282575"/>
                  </a:lnTo>
                  <a:lnTo>
                    <a:pt x="803275" y="282575"/>
                  </a:lnTo>
                  <a:lnTo>
                    <a:pt x="803275" y="254000"/>
                  </a:lnTo>
                  <a:lnTo>
                    <a:pt x="768350" y="254000"/>
                  </a:lnTo>
                  <a:lnTo>
                    <a:pt x="768350" y="206375"/>
                  </a:lnTo>
                  <a:lnTo>
                    <a:pt x="711200" y="206375"/>
                  </a:lnTo>
                  <a:lnTo>
                    <a:pt x="711200" y="142875"/>
                  </a:lnTo>
                  <a:lnTo>
                    <a:pt x="609600" y="142875"/>
                  </a:lnTo>
                  <a:lnTo>
                    <a:pt x="609600" y="107950"/>
                  </a:lnTo>
                  <a:lnTo>
                    <a:pt x="536575" y="107950"/>
                  </a:lnTo>
                  <a:lnTo>
                    <a:pt x="536575" y="79375"/>
                  </a:lnTo>
                  <a:lnTo>
                    <a:pt x="393700" y="79375"/>
                  </a:lnTo>
                  <a:lnTo>
                    <a:pt x="393700" y="53975"/>
                  </a:lnTo>
                  <a:lnTo>
                    <a:pt x="355600" y="53975"/>
                  </a:lnTo>
                  <a:lnTo>
                    <a:pt x="355600" y="0"/>
                  </a:lnTo>
                  <a:lnTo>
                    <a:pt x="0" y="0"/>
                  </a:lnTo>
                </a:path>
              </a:pathLst>
            </a:custGeom>
            <a:no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9" name="Freeform 33">
              <a:extLst>
                <a:ext uri="{FF2B5EF4-FFF2-40B4-BE49-F238E27FC236}">
                  <a16:creationId xmlns:a16="http://schemas.microsoft.com/office/drawing/2014/main" id="{A21833D0-CB9A-FADD-9695-51CBA0D9884B}"/>
                </a:ext>
              </a:extLst>
            </p:cNvPr>
            <p:cNvSpPr/>
            <p:nvPr/>
          </p:nvSpPr>
          <p:spPr>
            <a:xfrm>
              <a:off x="8693398" y="2215466"/>
              <a:ext cx="2110681" cy="1140734"/>
            </a:xfrm>
            <a:custGeom>
              <a:avLst/>
              <a:gdLst>
                <a:gd name="connsiteX0" fmla="*/ 2111375 w 2111375"/>
                <a:gd name="connsiteY0" fmla="*/ 1139825 h 1139825"/>
                <a:gd name="connsiteX1" fmla="*/ 1565275 w 2111375"/>
                <a:gd name="connsiteY1" fmla="*/ 1139825 h 1139825"/>
                <a:gd name="connsiteX2" fmla="*/ 1565275 w 2111375"/>
                <a:gd name="connsiteY2" fmla="*/ 1012825 h 1139825"/>
                <a:gd name="connsiteX3" fmla="*/ 1495425 w 2111375"/>
                <a:gd name="connsiteY3" fmla="*/ 1012825 h 1139825"/>
                <a:gd name="connsiteX4" fmla="*/ 1495425 w 2111375"/>
                <a:gd name="connsiteY4" fmla="*/ 904875 h 1139825"/>
                <a:gd name="connsiteX5" fmla="*/ 1352550 w 2111375"/>
                <a:gd name="connsiteY5" fmla="*/ 904875 h 1139825"/>
                <a:gd name="connsiteX6" fmla="*/ 1352550 w 2111375"/>
                <a:gd name="connsiteY6" fmla="*/ 825500 h 1139825"/>
                <a:gd name="connsiteX7" fmla="*/ 1273175 w 2111375"/>
                <a:gd name="connsiteY7" fmla="*/ 825500 h 1139825"/>
                <a:gd name="connsiteX8" fmla="*/ 1273175 w 2111375"/>
                <a:gd name="connsiteY8" fmla="*/ 736600 h 1139825"/>
                <a:gd name="connsiteX9" fmla="*/ 1206500 w 2111375"/>
                <a:gd name="connsiteY9" fmla="*/ 736600 h 1139825"/>
                <a:gd name="connsiteX10" fmla="*/ 1206500 w 2111375"/>
                <a:gd name="connsiteY10" fmla="*/ 669925 h 1139825"/>
                <a:gd name="connsiteX11" fmla="*/ 1057275 w 2111375"/>
                <a:gd name="connsiteY11" fmla="*/ 669925 h 1139825"/>
                <a:gd name="connsiteX12" fmla="*/ 1057275 w 2111375"/>
                <a:gd name="connsiteY12" fmla="*/ 555625 h 1139825"/>
                <a:gd name="connsiteX13" fmla="*/ 1022350 w 2111375"/>
                <a:gd name="connsiteY13" fmla="*/ 555625 h 1139825"/>
                <a:gd name="connsiteX14" fmla="*/ 1022350 w 2111375"/>
                <a:gd name="connsiteY14" fmla="*/ 498475 h 1139825"/>
                <a:gd name="connsiteX15" fmla="*/ 885825 w 2111375"/>
                <a:gd name="connsiteY15" fmla="*/ 498475 h 1139825"/>
                <a:gd name="connsiteX16" fmla="*/ 885825 w 2111375"/>
                <a:gd name="connsiteY16" fmla="*/ 444500 h 1139825"/>
                <a:gd name="connsiteX17" fmla="*/ 774700 w 2111375"/>
                <a:gd name="connsiteY17" fmla="*/ 444500 h 1139825"/>
                <a:gd name="connsiteX18" fmla="*/ 774700 w 2111375"/>
                <a:gd name="connsiteY18" fmla="*/ 387350 h 1139825"/>
                <a:gd name="connsiteX19" fmla="*/ 631825 w 2111375"/>
                <a:gd name="connsiteY19" fmla="*/ 387350 h 1139825"/>
                <a:gd name="connsiteX20" fmla="*/ 631825 w 2111375"/>
                <a:gd name="connsiteY20" fmla="*/ 330200 h 1139825"/>
                <a:gd name="connsiteX21" fmla="*/ 593725 w 2111375"/>
                <a:gd name="connsiteY21" fmla="*/ 330200 h 1139825"/>
                <a:gd name="connsiteX22" fmla="*/ 593725 w 2111375"/>
                <a:gd name="connsiteY22" fmla="*/ 276225 h 1139825"/>
                <a:gd name="connsiteX23" fmla="*/ 561975 w 2111375"/>
                <a:gd name="connsiteY23" fmla="*/ 276225 h 1139825"/>
                <a:gd name="connsiteX24" fmla="*/ 561975 w 2111375"/>
                <a:gd name="connsiteY24" fmla="*/ 219075 h 1139825"/>
                <a:gd name="connsiteX25" fmla="*/ 482600 w 2111375"/>
                <a:gd name="connsiteY25" fmla="*/ 219075 h 1139825"/>
                <a:gd name="connsiteX26" fmla="*/ 482600 w 2111375"/>
                <a:gd name="connsiteY26" fmla="*/ 165100 h 1139825"/>
                <a:gd name="connsiteX27" fmla="*/ 441325 w 2111375"/>
                <a:gd name="connsiteY27" fmla="*/ 165100 h 1139825"/>
                <a:gd name="connsiteX28" fmla="*/ 441325 w 2111375"/>
                <a:gd name="connsiteY28" fmla="*/ 111125 h 1139825"/>
                <a:gd name="connsiteX29" fmla="*/ 400050 w 2111375"/>
                <a:gd name="connsiteY29" fmla="*/ 111125 h 1139825"/>
                <a:gd name="connsiteX30" fmla="*/ 400050 w 2111375"/>
                <a:gd name="connsiteY30" fmla="*/ 82550 h 1139825"/>
                <a:gd name="connsiteX31" fmla="*/ 400050 w 2111375"/>
                <a:gd name="connsiteY31" fmla="*/ 50800 h 1139825"/>
                <a:gd name="connsiteX32" fmla="*/ 349250 w 2111375"/>
                <a:gd name="connsiteY32" fmla="*/ 50800 h 1139825"/>
                <a:gd name="connsiteX33" fmla="*/ 349250 w 2111375"/>
                <a:gd name="connsiteY33" fmla="*/ 0 h 1139825"/>
                <a:gd name="connsiteX34" fmla="*/ 0 w 2111375"/>
                <a:gd name="connsiteY34" fmla="*/ 0 h 11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1375" h="1139825">
                  <a:moveTo>
                    <a:pt x="2111375" y="1139825"/>
                  </a:moveTo>
                  <a:lnTo>
                    <a:pt x="1565275" y="1139825"/>
                  </a:lnTo>
                  <a:lnTo>
                    <a:pt x="1565275" y="1012825"/>
                  </a:lnTo>
                  <a:lnTo>
                    <a:pt x="1495425" y="1012825"/>
                  </a:lnTo>
                  <a:lnTo>
                    <a:pt x="1495425" y="904875"/>
                  </a:lnTo>
                  <a:lnTo>
                    <a:pt x="1352550" y="904875"/>
                  </a:lnTo>
                  <a:lnTo>
                    <a:pt x="1352550" y="825500"/>
                  </a:lnTo>
                  <a:lnTo>
                    <a:pt x="1273175" y="825500"/>
                  </a:lnTo>
                  <a:lnTo>
                    <a:pt x="1273175" y="736600"/>
                  </a:lnTo>
                  <a:lnTo>
                    <a:pt x="1206500" y="736600"/>
                  </a:lnTo>
                  <a:lnTo>
                    <a:pt x="1206500" y="669925"/>
                  </a:lnTo>
                  <a:lnTo>
                    <a:pt x="1057275" y="669925"/>
                  </a:lnTo>
                  <a:lnTo>
                    <a:pt x="1057275" y="555625"/>
                  </a:lnTo>
                  <a:lnTo>
                    <a:pt x="1022350" y="555625"/>
                  </a:lnTo>
                  <a:lnTo>
                    <a:pt x="1022350" y="498475"/>
                  </a:lnTo>
                  <a:lnTo>
                    <a:pt x="885825" y="498475"/>
                  </a:lnTo>
                  <a:lnTo>
                    <a:pt x="885825" y="444500"/>
                  </a:lnTo>
                  <a:lnTo>
                    <a:pt x="774700" y="444500"/>
                  </a:lnTo>
                  <a:lnTo>
                    <a:pt x="774700" y="387350"/>
                  </a:lnTo>
                  <a:lnTo>
                    <a:pt x="631825" y="387350"/>
                  </a:lnTo>
                  <a:lnTo>
                    <a:pt x="631825" y="330200"/>
                  </a:lnTo>
                  <a:lnTo>
                    <a:pt x="593725" y="330200"/>
                  </a:lnTo>
                  <a:lnTo>
                    <a:pt x="593725" y="276225"/>
                  </a:lnTo>
                  <a:lnTo>
                    <a:pt x="561975" y="276225"/>
                  </a:lnTo>
                  <a:lnTo>
                    <a:pt x="561975" y="219075"/>
                  </a:lnTo>
                  <a:lnTo>
                    <a:pt x="482600" y="219075"/>
                  </a:lnTo>
                  <a:lnTo>
                    <a:pt x="482600" y="165100"/>
                  </a:lnTo>
                  <a:lnTo>
                    <a:pt x="441325" y="165100"/>
                  </a:lnTo>
                  <a:lnTo>
                    <a:pt x="441325" y="111125"/>
                  </a:lnTo>
                  <a:lnTo>
                    <a:pt x="400050" y="111125"/>
                  </a:lnTo>
                  <a:lnTo>
                    <a:pt x="400050" y="82550"/>
                  </a:lnTo>
                  <a:lnTo>
                    <a:pt x="400050" y="50800"/>
                  </a:lnTo>
                  <a:lnTo>
                    <a:pt x="349250" y="50800"/>
                  </a:lnTo>
                  <a:lnTo>
                    <a:pt x="349250" y="0"/>
                  </a:lnTo>
                  <a:lnTo>
                    <a:pt x="0" y="0"/>
                  </a:lnTo>
                </a:path>
              </a:pathLst>
            </a:cu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0" name="Freeform 35">
              <a:extLst>
                <a:ext uri="{FF2B5EF4-FFF2-40B4-BE49-F238E27FC236}">
                  <a16:creationId xmlns:a16="http://schemas.microsoft.com/office/drawing/2014/main" id="{30191A72-12E0-90E4-BB8E-FB2BD1BC70A4}"/>
                </a:ext>
              </a:extLst>
            </p:cNvPr>
            <p:cNvSpPr/>
            <p:nvPr/>
          </p:nvSpPr>
          <p:spPr>
            <a:xfrm>
              <a:off x="8709085" y="2149857"/>
              <a:ext cx="2051421" cy="1602109"/>
            </a:xfrm>
            <a:custGeom>
              <a:avLst/>
              <a:gdLst>
                <a:gd name="connsiteX0" fmla="*/ 2051050 w 2051050"/>
                <a:gd name="connsiteY0" fmla="*/ 1603375 h 1603375"/>
                <a:gd name="connsiteX1" fmla="*/ 1298575 w 2051050"/>
                <a:gd name="connsiteY1" fmla="*/ 1603375 h 1603375"/>
                <a:gd name="connsiteX2" fmla="*/ 1298575 w 2051050"/>
                <a:gd name="connsiteY2" fmla="*/ 1466850 h 1603375"/>
                <a:gd name="connsiteX3" fmla="*/ 1184275 w 2051050"/>
                <a:gd name="connsiteY3" fmla="*/ 1466850 h 1603375"/>
                <a:gd name="connsiteX4" fmla="*/ 1184275 w 2051050"/>
                <a:gd name="connsiteY4" fmla="*/ 1257300 h 1603375"/>
                <a:gd name="connsiteX5" fmla="*/ 1006475 w 2051050"/>
                <a:gd name="connsiteY5" fmla="*/ 1257300 h 1603375"/>
                <a:gd name="connsiteX6" fmla="*/ 1006475 w 2051050"/>
                <a:gd name="connsiteY6" fmla="*/ 1168400 h 1603375"/>
                <a:gd name="connsiteX7" fmla="*/ 974725 w 2051050"/>
                <a:gd name="connsiteY7" fmla="*/ 1168400 h 1603375"/>
                <a:gd name="connsiteX8" fmla="*/ 974725 w 2051050"/>
                <a:gd name="connsiteY8" fmla="*/ 1085850 h 1603375"/>
                <a:gd name="connsiteX9" fmla="*/ 803275 w 2051050"/>
                <a:gd name="connsiteY9" fmla="*/ 1085850 h 1603375"/>
                <a:gd name="connsiteX10" fmla="*/ 803275 w 2051050"/>
                <a:gd name="connsiteY10" fmla="*/ 1012825 h 1603375"/>
                <a:gd name="connsiteX11" fmla="*/ 409575 w 2051050"/>
                <a:gd name="connsiteY11" fmla="*/ 1012825 h 1603375"/>
                <a:gd name="connsiteX12" fmla="*/ 409575 w 2051050"/>
                <a:gd name="connsiteY12" fmla="*/ 923925 h 1603375"/>
                <a:gd name="connsiteX13" fmla="*/ 257175 w 2051050"/>
                <a:gd name="connsiteY13" fmla="*/ 923925 h 1603375"/>
                <a:gd name="connsiteX14" fmla="*/ 257175 w 2051050"/>
                <a:gd name="connsiteY14" fmla="*/ 844550 h 1603375"/>
                <a:gd name="connsiteX15" fmla="*/ 196850 w 2051050"/>
                <a:gd name="connsiteY15" fmla="*/ 844550 h 1603375"/>
                <a:gd name="connsiteX16" fmla="*/ 196850 w 2051050"/>
                <a:gd name="connsiteY16" fmla="*/ 758825 h 1603375"/>
                <a:gd name="connsiteX17" fmla="*/ 168275 w 2051050"/>
                <a:gd name="connsiteY17" fmla="*/ 758825 h 1603375"/>
                <a:gd name="connsiteX18" fmla="*/ 168275 w 2051050"/>
                <a:gd name="connsiteY18" fmla="*/ 590550 h 1603375"/>
                <a:gd name="connsiteX19" fmla="*/ 123825 w 2051050"/>
                <a:gd name="connsiteY19" fmla="*/ 590550 h 1603375"/>
                <a:gd name="connsiteX20" fmla="*/ 123825 w 2051050"/>
                <a:gd name="connsiteY20" fmla="*/ 511175 h 1603375"/>
                <a:gd name="connsiteX21" fmla="*/ 104775 w 2051050"/>
                <a:gd name="connsiteY21" fmla="*/ 511175 h 1603375"/>
                <a:gd name="connsiteX22" fmla="*/ 104775 w 2051050"/>
                <a:gd name="connsiteY22" fmla="*/ 434975 h 1603375"/>
                <a:gd name="connsiteX23" fmla="*/ 44450 w 2051050"/>
                <a:gd name="connsiteY23" fmla="*/ 434975 h 1603375"/>
                <a:gd name="connsiteX24" fmla="*/ 44450 w 2051050"/>
                <a:gd name="connsiteY24" fmla="*/ 336550 h 1603375"/>
                <a:gd name="connsiteX25" fmla="*/ 44450 w 2051050"/>
                <a:gd name="connsiteY25" fmla="*/ 336550 h 1603375"/>
                <a:gd name="connsiteX26" fmla="*/ 0 w 2051050"/>
                <a:gd name="connsiteY26" fmla="*/ 336550 h 1603375"/>
                <a:gd name="connsiteX27" fmla="*/ 0 w 2051050"/>
                <a:gd name="connsiteY27" fmla="*/ 263525 h 1603375"/>
                <a:gd name="connsiteX28" fmla="*/ 0 w 2051050"/>
                <a:gd name="connsiteY28" fmla="*/ 263525 h 1603375"/>
                <a:gd name="connsiteX29" fmla="*/ 0 w 2051050"/>
                <a:gd name="connsiteY29" fmla="*/ 263525 h 1603375"/>
                <a:gd name="connsiteX30" fmla="*/ 0 w 2051050"/>
                <a:gd name="connsiteY30" fmla="*/ 263525 h 1603375"/>
                <a:gd name="connsiteX31" fmla="*/ 0 w 2051050"/>
                <a:gd name="connsiteY31" fmla="*/ 263525 h 1603375"/>
                <a:gd name="connsiteX32" fmla="*/ 0 w 2051050"/>
                <a:gd name="connsiteY32" fmla="*/ 0 h 160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51050" h="1603375">
                  <a:moveTo>
                    <a:pt x="2051050" y="1603375"/>
                  </a:moveTo>
                  <a:lnTo>
                    <a:pt x="1298575" y="1603375"/>
                  </a:lnTo>
                  <a:lnTo>
                    <a:pt x="1298575" y="1466850"/>
                  </a:lnTo>
                  <a:lnTo>
                    <a:pt x="1184275" y="1466850"/>
                  </a:lnTo>
                  <a:lnTo>
                    <a:pt x="1184275" y="1257300"/>
                  </a:lnTo>
                  <a:lnTo>
                    <a:pt x="1006475" y="1257300"/>
                  </a:lnTo>
                  <a:lnTo>
                    <a:pt x="1006475" y="1168400"/>
                  </a:lnTo>
                  <a:lnTo>
                    <a:pt x="974725" y="1168400"/>
                  </a:lnTo>
                  <a:lnTo>
                    <a:pt x="974725" y="1085850"/>
                  </a:lnTo>
                  <a:lnTo>
                    <a:pt x="803275" y="1085850"/>
                  </a:lnTo>
                  <a:lnTo>
                    <a:pt x="803275" y="1012825"/>
                  </a:lnTo>
                  <a:lnTo>
                    <a:pt x="409575" y="1012825"/>
                  </a:lnTo>
                  <a:lnTo>
                    <a:pt x="409575" y="923925"/>
                  </a:lnTo>
                  <a:lnTo>
                    <a:pt x="257175" y="923925"/>
                  </a:lnTo>
                  <a:lnTo>
                    <a:pt x="257175" y="844550"/>
                  </a:lnTo>
                  <a:lnTo>
                    <a:pt x="196850" y="844550"/>
                  </a:lnTo>
                  <a:lnTo>
                    <a:pt x="196850" y="758825"/>
                  </a:lnTo>
                  <a:lnTo>
                    <a:pt x="168275" y="758825"/>
                  </a:lnTo>
                  <a:lnTo>
                    <a:pt x="168275" y="590550"/>
                  </a:lnTo>
                  <a:lnTo>
                    <a:pt x="123825" y="590550"/>
                  </a:lnTo>
                  <a:lnTo>
                    <a:pt x="123825" y="511175"/>
                  </a:lnTo>
                  <a:lnTo>
                    <a:pt x="104775" y="511175"/>
                  </a:lnTo>
                  <a:lnTo>
                    <a:pt x="104775" y="434975"/>
                  </a:lnTo>
                  <a:lnTo>
                    <a:pt x="44450" y="434975"/>
                  </a:lnTo>
                  <a:lnTo>
                    <a:pt x="44450" y="336550"/>
                  </a:lnTo>
                  <a:lnTo>
                    <a:pt x="44450" y="336550"/>
                  </a:lnTo>
                  <a:lnTo>
                    <a:pt x="0" y="336550"/>
                  </a:lnTo>
                  <a:lnTo>
                    <a:pt x="0" y="263525"/>
                  </a:lnTo>
                  <a:lnTo>
                    <a:pt x="0" y="263525"/>
                  </a:lnTo>
                  <a:lnTo>
                    <a:pt x="0" y="263525"/>
                  </a:lnTo>
                  <a:lnTo>
                    <a:pt x="0" y="263525"/>
                  </a:lnTo>
                  <a:lnTo>
                    <a:pt x="0" y="263525"/>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41" name="Straight Connector 140">
              <a:extLst>
                <a:ext uri="{FF2B5EF4-FFF2-40B4-BE49-F238E27FC236}">
                  <a16:creationId xmlns:a16="http://schemas.microsoft.com/office/drawing/2014/main" id="{CB588569-C1CB-8314-3BAC-E428514E6BFD}"/>
                </a:ext>
              </a:extLst>
            </p:cNvPr>
            <p:cNvCxnSpPr/>
            <p:nvPr/>
          </p:nvCxnSpPr>
          <p:spPr>
            <a:xfrm>
              <a:off x="11145693" y="2414406"/>
              <a:ext cx="74945" cy="0"/>
            </a:xfrm>
            <a:prstGeom prst="line">
              <a:avLst/>
            </a:prstGeom>
            <a:ln w="12700">
              <a:solidFill>
                <a:srgbClr val="F3353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CF98D53-80FA-5F39-D483-1B47BCFE4B9A}"/>
                </a:ext>
              </a:extLst>
            </p:cNvPr>
            <p:cNvCxnSpPr/>
            <p:nvPr/>
          </p:nvCxnSpPr>
          <p:spPr>
            <a:xfrm>
              <a:off x="11145693" y="2293771"/>
              <a:ext cx="7494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92E6240-9F47-E41E-7EE2-5AE6FE863654}"/>
                </a:ext>
              </a:extLst>
            </p:cNvPr>
            <p:cNvCxnSpPr/>
            <p:nvPr/>
          </p:nvCxnSpPr>
          <p:spPr>
            <a:xfrm>
              <a:off x="11145693" y="2530807"/>
              <a:ext cx="74945" cy="0"/>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6C36521-36DE-300C-B70C-FBC2642B113F}"/>
                </a:ext>
              </a:extLst>
            </p:cNvPr>
            <p:cNvCxnSpPr/>
            <p:nvPr/>
          </p:nvCxnSpPr>
          <p:spPr>
            <a:xfrm>
              <a:off x="11145693" y="2653558"/>
              <a:ext cx="74945" cy="0"/>
            </a:xfrm>
            <a:prstGeom prst="line">
              <a:avLst/>
            </a:prstGeom>
            <a:ln w="127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6383350-444A-AA30-3523-E1C15BF9C0BD}"/>
                </a:ext>
              </a:extLst>
            </p:cNvPr>
            <p:cNvCxnSpPr/>
            <p:nvPr/>
          </p:nvCxnSpPr>
          <p:spPr>
            <a:xfrm>
              <a:off x="11140463" y="2778426"/>
              <a:ext cx="766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537" name="TextBox 145">
              <a:extLst>
                <a:ext uri="{FF2B5EF4-FFF2-40B4-BE49-F238E27FC236}">
                  <a16:creationId xmlns:a16="http://schemas.microsoft.com/office/drawing/2014/main" id="{E527F808-E355-9F2B-8C09-C09C869891D9}"/>
                </a:ext>
              </a:extLst>
            </p:cNvPr>
            <p:cNvSpPr txBox="1">
              <a:spLocks noChangeArrowheads="1"/>
            </p:cNvSpPr>
            <p:nvPr/>
          </p:nvSpPr>
          <p:spPr bwMode="auto">
            <a:xfrm>
              <a:off x="10454983" y="4350577"/>
              <a:ext cx="14485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600" i="1">
                  <a:latin typeface="Garamond" panose="02020404030301010803" pitchFamily="18" charset="0"/>
                </a:rPr>
                <a:t>P</a:t>
              </a:r>
              <a:r>
                <a:rPr lang="en-US" altLang="en-US" sz="600">
                  <a:latin typeface="Garamond" panose="02020404030301010803" pitchFamily="18" charset="0"/>
                </a:rPr>
                <a:t> &lt;0.001</a:t>
              </a:r>
            </a:p>
          </p:txBody>
        </p:sp>
      </p:grpSp>
      <p:sp>
        <p:nvSpPr>
          <p:cNvPr id="106504" name="Rectangle 170">
            <a:extLst>
              <a:ext uri="{FF2B5EF4-FFF2-40B4-BE49-F238E27FC236}">
                <a16:creationId xmlns:a16="http://schemas.microsoft.com/office/drawing/2014/main" id="{755032C4-5B95-39F4-F39D-25E826AD1720}"/>
              </a:ext>
            </a:extLst>
          </p:cNvPr>
          <p:cNvSpPr>
            <a:spLocks noChangeArrowheads="1"/>
          </p:cNvSpPr>
          <p:nvPr/>
        </p:nvSpPr>
        <p:spPr bwMode="auto">
          <a:xfrm>
            <a:off x="7100888" y="2722563"/>
            <a:ext cx="5540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600">
                <a:latin typeface="Garamond" panose="02020404030301010803" pitchFamily="18" charset="0"/>
              </a:rPr>
              <a:t>Liver biopsy</a:t>
            </a:r>
          </a:p>
        </p:txBody>
      </p:sp>
      <p:sp>
        <p:nvSpPr>
          <p:cNvPr id="106505" name="TextBox 171">
            <a:extLst>
              <a:ext uri="{FF2B5EF4-FFF2-40B4-BE49-F238E27FC236}">
                <a16:creationId xmlns:a16="http://schemas.microsoft.com/office/drawing/2014/main" id="{C468228E-27AA-9755-8B46-1D68B806FEF3}"/>
              </a:ext>
            </a:extLst>
          </p:cNvPr>
          <p:cNvSpPr txBox="1">
            <a:spLocks noChangeArrowheads="1"/>
          </p:cNvSpPr>
          <p:nvPr/>
        </p:nvSpPr>
        <p:spPr bwMode="auto">
          <a:xfrm>
            <a:off x="3325813" y="2767013"/>
            <a:ext cx="815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600" b="1">
                <a:latin typeface="Garamond" panose="02020404030301010803" pitchFamily="18" charset="0"/>
              </a:rPr>
              <a:t>TE</a:t>
            </a:r>
          </a:p>
          <a:p>
            <a:pPr>
              <a:spcBef>
                <a:spcPct val="0"/>
              </a:spcBef>
              <a:buSzTx/>
              <a:buFontTx/>
              <a:buNone/>
            </a:pPr>
            <a:endParaRPr lang="en-US" altLang="en-US" sz="600" b="1">
              <a:latin typeface="Garamond" panose="02020404030301010803" pitchFamily="18" charset="0"/>
            </a:endParaRPr>
          </a:p>
        </p:txBody>
      </p:sp>
      <p:sp>
        <p:nvSpPr>
          <p:cNvPr id="173" name="Rectangle 172">
            <a:extLst>
              <a:ext uri="{FF2B5EF4-FFF2-40B4-BE49-F238E27FC236}">
                <a16:creationId xmlns:a16="http://schemas.microsoft.com/office/drawing/2014/main" id="{10E3BCC4-A2B0-44B4-BA43-399158D7E165}"/>
              </a:ext>
            </a:extLst>
          </p:cNvPr>
          <p:cNvSpPr/>
          <p:nvPr/>
        </p:nvSpPr>
        <p:spPr>
          <a:xfrm>
            <a:off x="204788" y="5556250"/>
            <a:ext cx="7500937" cy="196850"/>
          </a:xfrm>
          <a:prstGeom prst="rect">
            <a:avLst/>
          </a:prstGeom>
        </p:spPr>
        <p:txBody>
          <a:bodyPr>
            <a:spAutoFit/>
          </a:bodyPr>
          <a:lstStyle/>
          <a:p>
            <a:pPr>
              <a:spcBef>
                <a:spcPts val="0"/>
              </a:spcBef>
              <a:defRPr/>
            </a:pPr>
            <a:r>
              <a:rPr lang="en-GB" sz="675" dirty="0">
                <a:latin typeface="Arial" panose="020B0604020202020204" pitchFamily="34" charset="0"/>
                <a:cs typeface="Arial" panose="020B0604020202020204" pitchFamily="34" charset="0"/>
              </a:rPr>
              <a:t>LSM, liver stiffness measurement; TE, transient elastrography</a:t>
            </a:r>
          </a:p>
        </p:txBody>
      </p:sp>
      <p:sp>
        <p:nvSpPr>
          <p:cNvPr id="175" name="TextBox 174">
            <a:extLst>
              <a:ext uri="{FF2B5EF4-FFF2-40B4-BE49-F238E27FC236}">
                <a16:creationId xmlns:a16="http://schemas.microsoft.com/office/drawing/2014/main" id="{691A76A8-11AF-4CC2-6E55-0294A1FA457B}"/>
              </a:ext>
            </a:extLst>
          </p:cNvPr>
          <p:cNvSpPr txBox="1"/>
          <p:nvPr/>
        </p:nvSpPr>
        <p:spPr>
          <a:xfrm>
            <a:off x="5581650" y="4926013"/>
            <a:ext cx="2260600" cy="207962"/>
          </a:xfrm>
          <a:prstGeom prst="rect">
            <a:avLst/>
          </a:prstGeom>
          <a:noFill/>
        </p:spPr>
        <p:txBody>
          <a:bodyPr>
            <a:spAutoFit/>
          </a:bodyPr>
          <a:lstStyle/>
          <a:p>
            <a:pPr algn="ctr">
              <a:defRPr/>
            </a:pPr>
            <a:r>
              <a:rPr lang="en-GB" sz="750" b="1" dirty="0"/>
              <a:t>Years of follow-up</a:t>
            </a:r>
            <a:endParaRPr lang="en-US" sz="750" b="1" baseline="-25000" dirty="0"/>
          </a:p>
        </p:txBody>
      </p:sp>
      <p:pic>
        <p:nvPicPr>
          <p:cNvPr id="106508" name="Picture 2">
            <a:extLst>
              <a:ext uri="{FF2B5EF4-FFF2-40B4-BE49-F238E27FC236}">
                <a16:creationId xmlns:a16="http://schemas.microsoft.com/office/drawing/2014/main" id="{0727692F-08DF-DCEF-4536-791B0DB39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238" y="2838450"/>
            <a:ext cx="424656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9" name="Picture 5">
            <a:extLst>
              <a:ext uri="{FF2B5EF4-FFF2-40B4-BE49-F238E27FC236}">
                <a16:creationId xmlns:a16="http://schemas.microsoft.com/office/drawing/2014/main" id="{38C2D37F-E876-B29C-A13F-2FE6842A0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463" y="2847975"/>
            <a:ext cx="32543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5EDF24BB-FA11-63FC-753B-E0E3DD765600}"/>
              </a:ext>
            </a:extLst>
          </p:cNvPr>
          <p:cNvSpPr>
            <a:spLocks noGrp="1"/>
          </p:cNvSpPr>
          <p:nvPr>
            <p:ph type="title"/>
          </p:nvPr>
        </p:nvSpPr>
        <p:spPr>
          <a:xfrm>
            <a:off x="309563" y="676275"/>
            <a:ext cx="8253412" cy="795338"/>
          </a:xfrm>
        </p:spPr>
        <p:txBody>
          <a:bodyPr/>
          <a:lstStyle/>
          <a:p>
            <a:r>
              <a:rPr lang="en-GB" altLang="en-US" sz="3600">
                <a:ea typeface="ＭＳ Ｐゴシック" panose="020B0600070205080204" pitchFamily="34" charset="-128"/>
              </a:rPr>
              <a:t>The use of sequential NITs could reduce the number of patients in the ‘indeterminate </a:t>
            </a:r>
            <a:r>
              <a:rPr lang="en-GB" altLang="en-US">
                <a:ea typeface="ＭＳ Ｐゴシック" panose="020B0600070205080204" pitchFamily="34" charset="-128"/>
              </a:rPr>
              <a:t>zone’</a:t>
            </a:r>
            <a:r>
              <a:rPr lang="en-GB" altLang="en-US" baseline="30000">
                <a:ea typeface="ＭＳ Ｐゴシック" panose="020B0600070205080204" pitchFamily="34" charset="-128"/>
              </a:rPr>
              <a:t>1,2</a:t>
            </a:r>
          </a:p>
        </p:txBody>
      </p:sp>
      <p:sp>
        <p:nvSpPr>
          <p:cNvPr id="108546" name="Slide Number Placeholder 3">
            <a:extLst>
              <a:ext uri="{FF2B5EF4-FFF2-40B4-BE49-F238E27FC236}">
                <a16:creationId xmlns:a16="http://schemas.microsoft.com/office/drawing/2014/main" id="{5416DDCE-2DD3-22E4-3B1C-F878AF2171C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0633AAF9-F726-4C47-AB4B-DFD3C486564D}" type="slidenum">
              <a:rPr lang="en-GB" altLang="en-US" sz="1200" smtClean="0">
                <a:solidFill>
                  <a:srgbClr val="9BBB59"/>
                </a:solidFill>
              </a:rPr>
              <a:pPr>
                <a:spcBef>
                  <a:spcPct val="0"/>
                </a:spcBef>
                <a:buSzTx/>
                <a:buFontTx/>
                <a:buNone/>
              </a:pPr>
              <a:t>37</a:t>
            </a:fld>
            <a:endParaRPr lang="en-GB" altLang="en-US" sz="1200">
              <a:solidFill>
                <a:srgbClr val="9BBB59"/>
              </a:solidFill>
            </a:endParaRPr>
          </a:p>
        </p:txBody>
      </p:sp>
      <p:sp>
        <p:nvSpPr>
          <p:cNvPr id="5" name="Text Placeholder 4">
            <a:extLst>
              <a:ext uri="{FF2B5EF4-FFF2-40B4-BE49-F238E27FC236}">
                <a16:creationId xmlns:a16="http://schemas.microsoft.com/office/drawing/2014/main" id="{1DB65AEA-F8AF-F58D-4900-A35D6E771C31}"/>
              </a:ext>
            </a:extLst>
          </p:cNvPr>
          <p:cNvSpPr>
            <a:spLocks noGrp="1"/>
          </p:cNvSpPr>
          <p:nvPr>
            <p:ph type="body" sz="quarter" idx="13"/>
          </p:nvPr>
        </p:nvSpPr>
        <p:spPr>
          <a:xfrm>
            <a:off x="685800" y="5564188"/>
            <a:ext cx="8255000" cy="330200"/>
          </a:xfrm>
        </p:spPr>
        <p:txBody>
          <a:bodyPr/>
          <a:lstStyle/>
          <a:p>
            <a:pPr>
              <a:spcBef>
                <a:spcPts val="0"/>
              </a:spcBef>
              <a:defRPr/>
            </a:pPr>
            <a:r>
              <a:rPr lang="en-GB" dirty="0"/>
              <a:t>NIT, non-invasive test</a:t>
            </a:r>
          </a:p>
          <a:p>
            <a:pPr>
              <a:spcBef>
                <a:spcPts val="0"/>
              </a:spcBef>
              <a:defRPr/>
            </a:pPr>
            <a:r>
              <a:rPr lang="en-GB" dirty="0"/>
              <a:t>1. Younossi ZM et al. </a:t>
            </a:r>
            <a:r>
              <a:rPr lang="en-US" dirty="0">
                <a:cs typeface="Arial" panose="020B0604020202020204" pitchFamily="34" charset="0"/>
              </a:rPr>
              <a:t>Presented at: AASLD; November 9–13, 2018; San Francisco, United States; Abstract LB-10; 2. Newsome PN et al. </a:t>
            </a:r>
            <a:r>
              <a:rPr lang="en-US" i="1" dirty="0">
                <a:cs typeface="Arial" panose="020B0604020202020204" pitchFamily="34" charset="0"/>
              </a:rPr>
              <a:t>Gut</a:t>
            </a:r>
            <a:r>
              <a:rPr lang="en-US" dirty="0">
                <a:cs typeface="Arial" panose="020B0604020202020204" pitchFamily="34" charset="0"/>
              </a:rPr>
              <a:t> 2018;67(1):6–19. </a:t>
            </a:r>
            <a:endParaRPr lang="en-GB" dirty="0"/>
          </a:p>
        </p:txBody>
      </p:sp>
      <p:sp>
        <p:nvSpPr>
          <p:cNvPr id="34" name="Rectangle: Rounded Corners 9">
            <a:extLst>
              <a:ext uri="{FF2B5EF4-FFF2-40B4-BE49-F238E27FC236}">
                <a16:creationId xmlns:a16="http://schemas.microsoft.com/office/drawing/2014/main" id="{119CD5C9-FA8F-E4B6-E52C-E9142C40B706}"/>
              </a:ext>
            </a:extLst>
          </p:cNvPr>
          <p:cNvSpPr/>
          <p:nvPr/>
        </p:nvSpPr>
        <p:spPr>
          <a:xfrm>
            <a:off x="946150" y="4906963"/>
            <a:ext cx="7210425" cy="552450"/>
          </a:xfrm>
          <a:prstGeom prst="roundRect">
            <a:avLst>
              <a:gd name="adj" fmla="val 0"/>
            </a:avLst>
          </a:prstGeom>
          <a:solidFill>
            <a:srgbClr val="7C878E">
              <a:alpha val="30000"/>
            </a:srgbClr>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500" b="1" dirty="0"/>
              <a:t>The sequential use of NITs maintains sensitivity and specificity, while enabling the classification of a larger proportion of patients</a:t>
            </a:r>
            <a:r>
              <a:rPr lang="en-GB" sz="1500" b="1" baseline="30000" dirty="0"/>
              <a:t>1</a:t>
            </a:r>
          </a:p>
        </p:txBody>
      </p:sp>
      <p:sp>
        <p:nvSpPr>
          <p:cNvPr id="35" name="Rectangle 34">
            <a:extLst>
              <a:ext uri="{FF2B5EF4-FFF2-40B4-BE49-F238E27FC236}">
                <a16:creationId xmlns:a16="http://schemas.microsoft.com/office/drawing/2014/main" id="{F38265CF-D0ED-CD28-2AC7-24655F42E698}"/>
              </a:ext>
            </a:extLst>
          </p:cNvPr>
          <p:cNvSpPr/>
          <p:nvPr/>
        </p:nvSpPr>
        <p:spPr>
          <a:xfrm>
            <a:off x="946150" y="4868863"/>
            <a:ext cx="7210425" cy="74612"/>
          </a:xfrm>
          <a:prstGeom prst="rec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latin typeface="Gotham Light"/>
            </a:endParaRPr>
          </a:p>
        </p:txBody>
      </p:sp>
      <p:sp>
        <p:nvSpPr>
          <p:cNvPr id="23" name="Text Placeholder 4">
            <a:extLst>
              <a:ext uri="{FF2B5EF4-FFF2-40B4-BE49-F238E27FC236}">
                <a16:creationId xmlns:a16="http://schemas.microsoft.com/office/drawing/2014/main" id="{7508D6A5-5E5A-6E3C-0356-218BCCB6F257}"/>
              </a:ext>
            </a:extLst>
          </p:cNvPr>
          <p:cNvSpPr txBox="1">
            <a:spLocks/>
          </p:cNvSpPr>
          <p:nvPr/>
        </p:nvSpPr>
        <p:spPr>
          <a:xfrm>
            <a:off x="419100" y="4338638"/>
            <a:ext cx="4830763" cy="328612"/>
          </a:xfrm>
          <a:prstGeom prst="rect">
            <a:avLst/>
          </a:prstGeom>
        </p:spPr>
        <p:txBody>
          <a:bodyPr lIns="0" tIns="0" rIns="0" bIns="0" anchor="b">
            <a:normAutofit/>
          </a:bodyPr>
          <a:lstStyle>
            <a:lvl1pPr marL="0" indent="0" algn="l" defTabSz="914400" rtl="0" eaLnBrk="1" latinLnBrk="0" hangingPunct="1">
              <a:lnSpc>
                <a:spcPct val="90000"/>
              </a:lnSpc>
              <a:spcBef>
                <a:spcPts val="1200"/>
              </a:spcBef>
              <a:buClr>
                <a:schemeClr val="tx2"/>
              </a:buClr>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tx2"/>
              </a:buClr>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675" dirty="0"/>
              <a:t>Adapted from Younossi ZM et al. </a:t>
            </a:r>
            <a:r>
              <a:rPr lang="en-US" sz="675" dirty="0">
                <a:cs typeface="Arial" panose="020B0604020202020204" pitchFamily="34" charset="0"/>
              </a:rPr>
              <a:t>Presented at: AASLD; November 9–13, 2018; San Francisco, United States; Abstract LB-10.</a:t>
            </a:r>
            <a:endParaRPr lang="en-GB" sz="675" dirty="0"/>
          </a:p>
        </p:txBody>
      </p:sp>
      <p:sp>
        <p:nvSpPr>
          <p:cNvPr id="30" name="Arrow: Down 29">
            <a:extLst>
              <a:ext uri="{FF2B5EF4-FFF2-40B4-BE49-F238E27FC236}">
                <a16:creationId xmlns:a16="http://schemas.microsoft.com/office/drawing/2014/main" id="{FCB46F55-D81A-B37A-E97C-1B639096DEDE}"/>
              </a:ext>
            </a:extLst>
          </p:cNvPr>
          <p:cNvSpPr/>
          <p:nvPr/>
        </p:nvSpPr>
        <p:spPr>
          <a:xfrm>
            <a:off x="3138488" y="2284413"/>
            <a:ext cx="285750" cy="257175"/>
          </a:xfrm>
          <a:prstGeom prst="downArrow">
            <a:avLst/>
          </a:prstGeom>
          <a:solidFill>
            <a:srgbClr val="F33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dirty="0">
              <a:solidFill>
                <a:prstClr val="white"/>
              </a:solidFill>
            </a:endParaRPr>
          </a:p>
        </p:txBody>
      </p:sp>
      <p:sp>
        <p:nvSpPr>
          <p:cNvPr id="36" name="Arrow: Down 35">
            <a:extLst>
              <a:ext uri="{FF2B5EF4-FFF2-40B4-BE49-F238E27FC236}">
                <a16:creationId xmlns:a16="http://schemas.microsoft.com/office/drawing/2014/main" id="{9A54A6D6-7762-531C-A78F-89EEAE2CE625}"/>
              </a:ext>
            </a:extLst>
          </p:cNvPr>
          <p:cNvSpPr/>
          <p:nvPr/>
        </p:nvSpPr>
        <p:spPr>
          <a:xfrm>
            <a:off x="5649913" y="2281238"/>
            <a:ext cx="284162" cy="257175"/>
          </a:xfrm>
          <a:prstGeom prst="downArrow">
            <a:avLst/>
          </a:prstGeom>
          <a:solidFill>
            <a:srgbClr val="F33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dirty="0">
              <a:solidFill>
                <a:prstClr val="white"/>
              </a:solidFill>
            </a:endParaRPr>
          </a:p>
        </p:txBody>
      </p:sp>
      <p:cxnSp>
        <p:nvCxnSpPr>
          <p:cNvPr id="37" name="Straight Connector 36">
            <a:extLst>
              <a:ext uri="{FF2B5EF4-FFF2-40B4-BE49-F238E27FC236}">
                <a16:creationId xmlns:a16="http://schemas.microsoft.com/office/drawing/2014/main" id="{AE9DE385-1486-406F-8BAF-B5ECE76C5377}"/>
              </a:ext>
            </a:extLst>
          </p:cNvPr>
          <p:cNvCxnSpPr>
            <a:cxnSpLocks/>
            <a:endCxn id="41" idx="0"/>
          </p:cNvCxnSpPr>
          <p:nvPr/>
        </p:nvCxnSpPr>
        <p:spPr>
          <a:xfrm>
            <a:off x="3540125" y="3021013"/>
            <a:ext cx="384175" cy="6175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1D0A3C-E8DB-3DB9-466F-1EF896234B36}"/>
              </a:ext>
            </a:extLst>
          </p:cNvPr>
          <p:cNvCxnSpPr>
            <a:cxnSpLocks/>
            <a:endCxn id="42" idx="0"/>
          </p:cNvCxnSpPr>
          <p:nvPr/>
        </p:nvCxnSpPr>
        <p:spPr>
          <a:xfrm flipH="1">
            <a:off x="5178425" y="3025775"/>
            <a:ext cx="384175" cy="6175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8555" name="TextBox 38">
            <a:extLst>
              <a:ext uri="{FF2B5EF4-FFF2-40B4-BE49-F238E27FC236}">
                <a16:creationId xmlns:a16="http://schemas.microsoft.com/office/drawing/2014/main" id="{ABF37CC1-EDBB-3F6A-77B8-FE2328968EE8}"/>
              </a:ext>
            </a:extLst>
          </p:cNvPr>
          <p:cNvSpPr txBox="1">
            <a:spLocks noChangeArrowheads="1"/>
          </p:cNvSpPr>
          <p:nvPr/>
        </p:nvSpPr>
        <p:spPr bwMode="auto">
          <a:xfrm>
            <a:off x="388938" y="2097088"/>
            <a:ext cx="2651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800" b="1">
                <a:latin typeface="Garamond" panose="02020404030301010803" pitchFamily="18" charset="0"/>
              </a:rPr>
              <a:t>NIT #1</a:t>
            </a:r>
          </a:p>
        </p:txBody>
      </p:sp>
      <p:sp>
        <p:nvSpPr>
          <p:cNvPr id="40" name="TextBox 39">
            <a:extLst>
              <a:ext uri="{FF2B5EF4-FFF2-40B4-BE49-F238E27FC236}">
                <a16:creationId xmlns:a16="http://schemas.microsoft.com/office/drawing/2014/main" id="{1688D6A2-9779-A6E2-D8C9-9D58E578F490}"/>
              </a:ext>
            </a:extLst>
          </p:cNvPr>
          <p:cNvSpPr txBox="1">
            <a:spLocks noChangeArrowheads="1"/>
          </p:cNvSpPr>
          <p:nvPr/>
        </p:nvSpPr>
        <p:spPr bwMode="auto">
          <a:xfrm>
            <a:off x="342900" y="3532188"/>
            <a:ext cx="3459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800" b="1">
                <a:latin typeface="Garamond" panose="02020404030301010803" pitchFamily="18" charset="0"/>
              </a:rPr>
              <a:t>NIT #2</a:t>
            </a:r>
          </a:p>
        </p:txBody>
      </p:sp>
      <p:sp>
        <p:nvSpPr>
          <p:cNvPr id="41" name="Arrow: Down 40">
            <a:extLst>
              <a:ext uri="{FF2B5EF4-FFF2-40B4-BE49-F238E27FC236}">
                <a16:creationId xmlns:a16="http://schemas.microsoft.com/office/drawing/2014/main" id="{F89671B5-6B6C-E7DD-9AF7-A4282D21DCBC}"/>
              </a:ext>
            </a:extLst>
          </p:cNvPr>
          <p:cNvSpPr/>
          <p:nvPr/>
        </p:nvSpPr>
        <p:spPr>
          <a:xfrm>
            <a:off x="3781425" y="3638550"/>
            <a:ext cx="285750" cy="257175"/>
          </a:xfrm>
          <a:prstGeom prst="downArrow">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dirty="0">
              <a:solidFill>
                <a:prstClr val="white"/>
              </a:solidFill>
            </a:endParaRPr>
          </a:p>
        </p:txBody>
      </p:sp>
      <p:sp>
        <p:nvSpPr>
          <p:cNvPr id="42" name="Arrow: Down 41">
            <a:extLst>
              <a:ext uri="{FF2B5EF4-FFF2-40B4-BE49-F238E27FC236}">
                <a16:creationId xmlns:a16="http://schemas.microsoft.com/office/drawing/2014/main" id="{DE28D01C-1ED1-F845-5B32-B606B71ABC04}"/>
              </a:ext>
            </a:extLst>
          </p:cNvPr>
          <p:cNvSpPr/>
          <p:nvPr/>
        </p:nvSpPr>
        <p:spPr>
          <a:xfrm>
            <a:off x="5035550" y="3643313"/>
            <a:ext cx="284163" cy="257175"/>
          </a:xfrm>
          <a:prstGeom prst="downArrow">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dirty="0">
              <a:solidFill>
                <a:prstClr val="white"/>
              </a:solidFill>
            </a:endParaRPr>
          </a:p>
        </p:txBody>
      </p:sp>
      <p:sp>
        <p:nvSpPr>
          <p:cNvPr id="47" name="Rectangle 46">
            <a:extLst>
              <a:ext uri="{FF2B5EF4-FFF2-40B4-BE49-F238E27FC236}">
                <a16:creationId xmlns:a16="http://schemas.microsoft.com/office/drawing/2014/main" id="{96623B9D-B42B-B5E3-7B45-BDBD24641568}"/>
              </a:ext>
            </a:extLst>
          </p:cNvPr>
          <p:cNvSpPr/>
          <p:nvPr/>
        </p:nvSpPr>
        <p:spPr>
          <a:xfrm>
            <a:off x="3275013" y="2538413"/>
            <a:ext cx="2517775" cy="4826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GB" sz="1350" dirty="0">
                <a:solidFill>
                  <a:schemeClr val="bg1"/>
                </a:solidFill>
              </a:rPr>
              <a:t>Indeterminate</a:t>
            </a:r>
          </a:p>
        </p:txBody>
      </p:sp>
      <p:sp>
        <p:nvSpPr>
          <p:cNvPr id="48" name="Rectangle 47">
            <a:extLst>
              <a:ext uri="{FF2B5EF4-FFF2-40B4-BE49-F238E27FC236}">
                <a16:creationId xmlns:a16="http://schemas.microsoft.com/office/drawing/2014/main" id="{4F09B231-AFD8-89C0-17C9-65A16D4F6403}"/>
              </a:ext>
            </a:extLst>
          </p:cNvPr>
          <p:cNvSpPr/>
          <p:nvPr/>
        </p:nvSpPr>
        <p:spPr>
          <a:xfrm>
            <a:off x="419100" y="2538413"/>
            <a:ext cx="2855913" cy="482600"/>
          </a:xfrm>
          <a:prstGeom prst="rect">
            <a:avLst/>
          </a:prstGeom>
          <a:solidFill>
            <a:srgbClr val="CBD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Absence of advanced fibrosis</a:t>
            </a:r>
          </a:p>
        </p:txBody>
      </p:sp>
      <p:sp>
        <p:nvSpPr>
          <p:cNvPr id="49" name="Rectangle 48">
            <a:extLst>
              <a:ext uri="{FF2B5EF4-FFF2-40B4-BE49-F238E27FC236}">
                <a16:creationId xmlns:a16="http://schemas.microsoft.com/office/drawing/2014/main" id="{91643F22-751D-D870-2A8D-81845336DBC0}"/>
              </a:ext>
            </a:extLst>
          </p:cNvPr>
          <p:cNvSpPr/>
          <p:nvPr/>
        </p:nvSpPr>
        <p:spPr>
          <a:xfrm>
            <a:off x="5792788" y="2538413"/>
            <a:ext cx="2855912" cy="482600"/>
          </a:xfrm>
          <a:prstGeom prst="rect">
            <a:avLst/>
          </a:prstGeom>
          <a:solidFill>
            <a:srgbClr val="F33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Presence of advanced fibrosis</a:t>
            </a:r>
          </a:p>
        </p:txBody>
      </p:sp>
      <p:sp>
        <p:nvSpPr>
          <p:cNvPr id="50" name="Rectangle 49">
            <a:extLst>
              <a:ext uri="{FF2B5EF4-FFF2-40B4-BE49-F238E27FC236}">
                <a16:creationId xmlns:a16="http://schemas.microsoft.com/office/drawing/2014/main" id="{12489D67-B2F2-8C38-6640-230DCD142DAE}"/>
              </a:ext>
            </a:extLst>
          </p:cNvPr>
          <p:cNvSpPr/>
          <p:nvPr/>
        </p:nvSpPr>
        <p:spPr>
          <a:xfrm>
            <a:off x="3884613" y="3895725"/>
            <a:ext cx="1298575" cy="48101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GB" sz="1350" dirty="0">
                <a:solidFill>
                  <a:schemeClr val="bg1"/>
                </a:solidFill>
              </a:rPr>
              <a:t>Indeterminate</a:t>
            </a:r>
          </a:p>
        </p:txBody>
      </p:sp>
      <p:sp>
        <p:nvSpPr>
          <p:cNvPr id="51" name="Rectangle 50">
            <a:extLst>
              <a:ext uri="{FF2B5EF4-FFF2-40B4-BE49-F238E27FC236}">
                <a16:creationId xmlns:a16="http://schemas.microsoft.com/office/drawing/2014/main" id="{D7005489-C35C-863B-B110-DE6CF7062F7C}"/>
              </a:ext>
            </a:extLst>
          </p:cNvPr>
          <p:cNvSpPr/>
          <p:nvPr/>
        </p:nvSpPr>
        <p:spPr>
          <a:xfrm>
            <a:off x="419100" y="3895725"/>
            <a:ext cx="3465513" cy="481013"/>
          </a:xfrm>
          <a:prstGeom prst="rect">
            <a:avLst/>
          </a:prstGeom>
          <a:solidFill>
            <a:srgbClr val="CBD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Absence of advanced fibrosis</a:t>
            </a:r>
          </a:p>
        </p:txBody>
      </p:sp>
      <p:sp>
        <p:nvSpPr>
          <p:cNvPr id="52" name="Rectangle 51">
            <a:extLst>
              <a:ext uri="{FF2B5EF4-FFF2-40B4-BE49-F238E27FC236}">
                <a16:creationId xmlns:a16="http://schemas.microsoft.com/office/drawing/2014/main" id="{F5F58D8C-B9AE-FFD9-3939-E9D38FFC13E1}"/>
              </a:ext>
            </a:extLst>
          </p:cNvPr>
          <p:cNvSpPr/>
          <p:nvPr/>
        </p:nvSpPr>
        <p:spPr>
          <a:xfrm>
            <a:off x="5183188" y="3895725"/>
            <a:ext cx="3465512" cy="481013"/>
          </a:xfrm>
          <a:prstGeom prst="rect">
            <a:avLst/>
          </a:prstGeom>
          <a:solidFill>
            <a:srgbClr val="F33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Presence of advanced fibrosis</a:t>
            </a:r>
          </a:p>
        </p:txBody>
      </p:sp>
      <p:sp>
        <p:nvSpPr>
          <p:cNvPr id="3" name="Plus Sign 2">
            <a:extLst>
              <a:ext uri="{FF2B5EF4-FFF2-40B4-BE49-F238E27FC236}">
                <a16:creationId xmlns:a16="http://schemas.microsoft.com/office/drawing/2014/main" id="{CA003882-192F-73D5-089D-FB560C291DB4}"/>
              </a:ext>
            </a:extLst>
          </p:cNvPr>
          <p:cNvSpPr/>
          <p:nvPr/>
        </p:nvSpPr>
        <p:spPr>
          <a:xfrm>
            <a:off x="388938" y="3168650"/>
            <a:ext cx="384175" cy="27781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7" name="Straight Arrow Connector 6">
            <a:extLst>
              <a:ext uri="{FF2B5EF4-FFF2-40B4-BE49-F238E27FC236}">
                <a16:creationId xmlns:a16="http://schemas.microsoft.com/office/drawing/2014/main" id="{1A3DF3A7-4675-308B-CCC0-D8FC484EDCF7}"/>
              </a:ext>
            </a:extLst>
          </p:cNvPr>
          <p:cNvCxnSpPr>
            <a:cxnSpLocks/>
            <a:stCxn id="30" idx="3"/>
            <a:endCxn id="36" idx="1"/>
          </p:cNvCxnSpPr>
          <p:nvPr/>
        </p:nvCxnSpPr>
        <p:spPr>
          <a:xfrm flipV="1">
            <a:off x="3424238" y="2409825"/>
            <a:ext cx="2225675" cy="317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A1236AA-DC09-0CBC-683D-7D97D55B35B4}"/>
              </a:ext>
            </a:extLst>
          </p:cNvPr>
          <p:cNvCxnSpPr>
            <a:cxnSpLocks/>
          </p:cNvCxnSpPr>
          <p:nvPr/>
        </p:nvCxnSpPr>
        <p:spPr>
          <a:xfrm>
            <a:off x="4086225" y="3773488"/>
            <a:ext cx="933450" cy="0"/>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1000"/>
                                        <p:tgtEl>
                                          <p:spTgt spid="52"/>
                                        </p:tgtEl>
                                      </p:cBhvr>
                                    </p:animEffect>
                                    <p:anim calcmode="lin" valueType="num">
                                      <p:cBhvr>
                                        <p:cTn id="43" dur="1000" fill="hold"/>
                                        <p:tgtEl>
                                          <p:spTgt spid="52"/>
                                        </p:tgtEl>
                                        <p:attrNameLst>
                                          <p:attrName>ppt_x</p:attrName>
                                        </p:attrNameLst>
                                      </p:cBhvr>
                                      <p:tavLst>
                                        <p:tav tm="0">
                                          <p:val>
                                            <p:strVal val="#ppt_x"/>
                                          </p:val>
                                        </p:tav>
                                        <p:tav tm="100000">
                                          <p:val>
                                            <p:strVal val="#ppt_x"/>
                                          </p:val>
                                        </p:tav>
                                      </p:tavLst>
                                    </p:anim>
                                    <p:anim calcmode="lin" valueType="num">
                                      <p:cBhvr>
                                        <p:cTn id="44" dur="1000" fill="hold"/>
                                        <p:tgtEl>
                                          <p:spTgt spid="5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1000"/>
                            </p:stCondLst>
                            <p:childTnLst>
                              <p:par>
                                <p:cTn id="56" presetID="6"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circle(out)">
                                      <p:cBhvr>
                                        <p:cTn id="58" dur="2000"/>
                                        <p:tgtEl>
                                          <p:spTgt spid="2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23" grpId="0"/>
      <p:bldP spid="40" grpId="0"/>
      <p:bldP spid="41" grpId="0" animBg="1"/>
      <p:bldP spid="42" grpId="0" animBg="1"/>
      <p:bldP spid="50" grpId="0" animBg="1"/>
      <p:bldP spid="51" grpId="0" animBg="1"/>
      <p:bldP spid="5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5">
            <a:extLst>
              <a:ext uri="{FF2B5EF4-FFF2-40B4-BE49-F238E27FC236}">
                <a16:creationId xmlns:a16="http://schemas.microsoft.com/office/drawing/2014/main" id="{8CC21449-397A-B018-6732-8756E967B7CA}"/>
              </a:ext>
            </a:extLst>
          </p:cNvPr>
          <p:cNvSpPr>
            <a:spLocks noGrp="1"/>
          </p:cNvSpPr>
          <p:nvPr>
            <p:ph type="title"/>
          </p:nvPr>
        </p:nvSpPr>
        <p:spPr/>
        <p:txBody>
          <a:bodyPr/>
          <a:lstStyle/>
          <a:p>
            <a:r>
              <a:rPr lang="en-GB" altLang="en-US">
                <a:solidFill>
                  <a:srgbClr val="FF0000"/>
                </a:solidFill>
                <a:ea typeface="ＭＳ Ｐゴシック" panose="020B0600070205080204" pitchFamily="34" charset="-128"/>
              </a:rPr>
              <a:t>Diagnosis: d</a:t>
            </a:r>
            <a:r>
              <a:rPr lang="en-US" altLang="en-US">
                <a:solidFill>
                  <a:srgbClr val="FF0000"/>
                </a:solidFill>
                <a:ea typeface="ＭＳ Ｐゴシック" panose="020B0600070205080204" pitchFamily="34" charset="-128"/>
              </a:rPr>
              <a:t>iagnostic flow-chart</a:t>
            </a:r>
            <a:endParaRPr lang="en-GB" altLang="en-US">
              <a:solidFill>
                <a:srgbClr val="FF0000"/>
              </a:solidFill>
              <a:ea typeface="ＭＳ Ｐゴシック" panose="020B0600070205080204" pitchFamily="34" charset="-128"/>
            </a:endParaRPr>
          </a:p>
        </p:txBody>
      </p:sp>
      <p:sp>
        <p:nvSpPr>
          <p:cNvPr id="8" name="Text Placeholder 7">
            <a:extLst>
              <a:ext uri="{FF2B5EF4-FFF2-40B4-BE49-F238E27FC236}">
                <a16:creationId xmlns:a16="http://schemas.microsoft.com/office/drawing/2014/main" id="{D66AA8D2-EAA8-2F87-AF13-D0BF975A172E}"/>
              </a:ext>
            </a:extLst>
          </p:cNvPr>
          <p:cNvSpPr>
            <a:spLocks noGrp="1"/>
          </p:cNvSpPr>
          <p:nvPr>
            <p:ph type="body" sz="quarter" idx="10"/>
          </p:nvPr>
        </p:nvSpPr>
        <p:spPr>
          <a:xfrm>
            <a:off x="4763" y="6480175"/>
            <a:ext cx="7519987" cy="376238"/>
          </a:xfrm>
        </p:spPr>
        <p:txBody>
          <a:bodyPr/>
          <a:lstStyle/>
          <a:p>
            <a:pPr marL="133350" indent="-133350">
              <a:defRPr/>
            </a:pPr>
            <a:r>
              <a:rPr lang="en-GB">
                <a:cs typeface="Calibri"/>
              </a:rPr>
              <a:t>*Steatosis biomarkers: Fatty Liver Index, </a:t>
            </a:r>
            <a:r>
              <a:rPr lang="en-GB" err="1">
                <a:cs typeface="Calibri"/>
              </a:rPr>
              <a:t>SteatoTest</a:t>
            </a:r>
            <a:r>
              <a:rPr lang="en-GB">
                <a:cs typeface="Calibri"/>
              </a:rPr>
              <a:t>, NAFLD Fat score;</a:t>
            </a:r>
            <a:endParaRPr lang="it-IT">
              <a:cs typeface="Calibri"/>
            </a:endParaRPr>
          </a:p>
          <a:p>
            <a:pPr marL="133350" indent="-133350">
              <a:defRPr/>
            </a:pPr>
            <a:r>
              <a:rPr lang="en-US" baseline="30000"/>
              <a:t>†</a:t>
            </a:r>
            <a:r>
              <a:rPr lang="en-GB">
                <a:cs typeface="Calibri"/>
              </a:rPr>
              <a:t>Liver tests: ALT AST, GGT; </a:t>
            </a:r>
            <a:r>
              <a:rPr lang="en-US" baseline="30000"/>
              <a:t>‡</a:t>
            </a:r>
            <a:r>
              <a:rPr lang="en-GB">
                <a:cs typeface="Calibri"/>
              </a:rPr>
              <a:t>Any increase in ALT, AST or </a:t>
            </a:r>
            <a:r>
              <a:rPr lang="en-US">
                <a:cs typeface="Calibri"/>
              </a:rPr>
              <a:t>G</a:t>
            </a:r>
            <a:r>
              <a:rPr lang="en-GB">
                <a:cs typeface="Calibri"/>
              </a:rPr>
              <a:t>GT;</a:t>
            </a:r>
            <a:endParaRPr lang="it-IT">
              <a:cs typeface="Calibri"/>
            </a:endParaRPr>
          </a:p>
          <a:p>
            <a:pPr marL="133350" indent="-133350">
              <a:defRPr/>
            </a:pPr>
            <a:r>
              <a:rPr lang="en-US" baseline="30000"/>
              <a:t>§</a:t>
            </a:r>
            <a:r>
              <a:rPr lang="en-GB">
                <a:cs typeface="Calibri"/>
              </a:rPr>
              <a:t>Serum fibrosis markers: NAFLD Fibrosis Score, FIB-4, Commercial tests (</a:t>
            </a:r>
            <a:r>
              <a:rPr lang="en-GB" err="1">
                <a:cs typeface="Calibri"/>
              </a:rPr>
              <a:t>FibroTest</a:t>
            </a:r>
            <a:r>
              <a:rPr lang="en-GB">
                <a:cs typeface="Calibri"/>
              </a:rPr>
              <a:t>, </a:t>
            </a:r>
            <a:r>
              <a:rPr lang="en-GB" err="1">
                <a:cs typeface="Calibri"/>
              </a:rPr>
              <a:t>FibroMeter</a:t>
            </a:r>
            <a:r>
              <a:rPr lang="en-GB">
                <a:cs typeface="Calibri"/>
              </a:rPr>
              <a:t>, ELF);</a:t>
            </a:r>
            <a:endParaRPr lang="it-IT">
              <a:cs typeface="Calibri"/>
            </a:endParaRPr>
          </a:p>
          <a:p>
            <a:pPr marL="133350" indent="-133350">
              <a:defRPr/>
            </a:pPr>
            <a:r>
              <a:rPr lang="en-GB" baseline="30000"/>
              <a:t>‖</a:t>
            </a:r>
            <a:r>
              <a:rPr lang="en-GB">
                <a:cs typeface="Calibri"/>
              </a:rPr>
              <a:t>Low risk: indicative of no/mild fibrosis; medium/high risk: indicative of significant fibrosis or cirrhosis</a:t>
            </a:r>
            <a:r>
              <a:rPr lang="it-IT">
                <a:cs typeface="Calibri"/>
              </a:rPr>
              <a:t> </a:t>
            </a:r>
          </a:p>
          <a:p>
            <a:pPr>
              <a:defRPr/>
            </a:pPr>
            <a:r>
              <a:rPr lang="en-GB"/>
              <a:t>EASL–EASD–EASO CPG NAFLD.</a:t>
            </a:r>
            <a:r>
              <a:rPr lang="en-US"/>
              <a:t> J </a:t>
            </a:r>
            <a:r>
              <a:rPr lang="en-US" err="1"/>
              <a:t>Hepatol</a:t>
            </a:r>
            <a:r>
              <a:rPr lang="en-US"/>
              <a:t> 2016;64:1388–402</a:t>
            </a:r>
          </a:p>
        </p:txBody>
      </p:sp>
      <p:sp>
        <p:nvSpPr>
          <p:cNvPr id="110595" name="Content Placeholder 6">
            <a:extLst>
              <a:ext uri="{FF2B5EF4-FFF2-40B4-BE49-F238E27FC236}">
                <a16:creationId xmlns:a16="http://schemas.microsoft.com/office/drawing/2014/main" id="{5187A86D-FFD0-8091-8282-07E0A4ABBC8A}"/>
              </a:ext>
            </a:extLst>
          </p:cNvPr>
          <p:cNvSpPr>
            <a:spLocks noGrp="1"/>
          </p:cNvSpPr>
          <p:nvPr>
            <p:ph sz="half" idx="1"/>
          </p:nvPr>
        </p:nvSpPr>
        <p:spPr>
          <a:xfrm>
            <a:off x="319088" y="1862138"/>
            <a:ext cx="3671887" cy="3467100"/>
          </a:xfrm>
        </p:spPr>
        <p:txBody>
          <a:bodyPr/>
          <a:lstStyle/>
          <a:p>
            <a:r>
              <a:rPr lang="en-US" altLang="en-US">
                <a:ea typeface="ＭＳ Ｐゴシック" panose="020B0600070205080204" pitchFamily="34" charset="-128"/>
              </a:rPr>
              <a:t>Metabolic work-up must carefully assess all components of MetS</a:t>
            </a:r>
          </a:p>
          <a:p>
            <a:endParaRPr lang="en-US" altLang="en-US">
              <a:ea typeface="ＭＳ Ｐゴシック" panose="020B0600070205080204" pitchFamily="34" charset="-128"/>
            </a:endParaRPr>
          </a:p>
          <a:p>
            <a:r>
              <a:rPr lang="en-US" altLang="en-US">
                <a:ea typeface="ＭＳ Ｐゴシック" panose="020B0600070205080204" pitchFamily="34" charset="-128"/>
              </a:rPr>
              <a:t>Obesity/T2DM or raised liver enzymes in patients with metabolic risk factors should prompt non-invasive screening to predict steatosis, NASH and fibrosis</a:t>
            </a:r>
            <a:endParaRPr lang="en-GB" altLang="en-US">
              <a:ea typeface="ＭＳ Ｐゴシック" panose="020B0600070205080204" pitchFamily="34" charset="-128"/>
            </a:endParaRPr>
          </a:p>
        </p:txBody>
      </p:sp>
      <p:grpSp>
        <p:nvGrpSpPr>
          <p:cNvPr id="110596" name="Group 91">
            <a:extLst>
              <a:ext uri="{FF2B5EF4-FFF2-40B4-BE49-F238E27FC236}">
                <a16:creationId xmlns:a16="http://schemas.microsoft.com/office/drawing/2014/main" id="{7B503EDD-F2A3-FA90-EB5E-1F8FE54F305E}"/>
              </a:ext>
            </a:extLst>
          </p:cNvPr>
          <p:cNvGrpSpPr>
            <a:grpSpLocks/>
          </p:cNvGrpSpPr>
          <p:nvPr/>
        </p:nvGrpSpPr>
        <p:grpSpPr bwMode="auto">
          <a:xfrm>
            <a:off x="4306888" y="1858963"/>
            <a:ext cx="3754437" cy="3462337"/>
            <a:chOff x="9802880" y="1035792"/>
            <a:chExt cx="5173091" cy="5222534"/>
          </a:xfrm>
        </p:grpSpPr>
        <p:sp>
          <p:nvSpPr>
            <p:cNvPr id="110598" name="TextBox 13">
              <a:extLst>
                <a:ext uri="{FF2B5EF4-FFF2-40B4-BE49-F238E27FC236}">
                  <a16:creationId xmlns:a16="http://schemas.microsoft.com/office/drawing/2014/main" id="{6A36A273-1A03-7735-D657-CAE7B74E3741}"/>
                </a:ext>
              </a:extLst>
            </p:cNvPr>
            <p:cNvSpPr txBox="1">
              <a:spLocks noChangeArrowheads="1"/>
            </p:cNvSpPr>
            <p:nvPr/>
          </p:nvSpPr>
          <p:spPr bwMode="auto">
            <a:xfrm>
              <a:off x="13398894" y="2181673"/>
              <a:ext cx="1042259" cy="29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Steatosis absent</a:t>
              </a:r>
              <a:endParaRPr lang="en-GB" altLang="en-US" sz="900" baseline="30000">
                <a:latin typeface="Garamond" panose="02020404030301010803" pitchFamily="18" charset="0"/>
              </a:endParaRPr>
            </a:p>
          </p:txBody>
        </p:sp>
        <p:sp>
          <p:nvSpPr>
            <p:cNvPr id="110599" name="TextBox 14">
              <a:extLst>
                <a:ext uri="{FF2B5EF4-FFF2-40B4-BE49-F238E27FC236}">
                  <a16:creationId xmlns:a16="http://schemas.microsoft.com/office/drawing/2014/main" id="{139B728B-35DE-D8A5-EBED-CD0D5250833E}"/>
                </a:ext>
              </a:extLst>
            </p:cNvPr>
            <p:cNvSpPr txBox="1">
              <a:spLocks noChangeArrowheads="1"/>
            </p:cNvSpPr>
            <p:nvPr/>
          </p:nvSpPr>
          <p:spPr bwMode="auto">
            <a:xfrm>
              <a:off x="14066198" y="2705660"/>
              <a:ext cx="909770" cy="5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Normal </a:t>
              </a:r>
              <a:br>
                <a:rPr lang="en-US" altLang="en-US" sz="900">
                  <a:latin typeface="Garamond" panose="02020404030301010803" pitchFamily="18" charset="0"/>
                </a:rPr>
              </a:br>
              <a:r>
                <a:rPr lang="en-US" altLang="en-US" sz="900">
                  <a:latin typeface="Garamond" panose="02020404030301010803" pitchFamily="18" charset="0"/>
                </a:rPr>
                <a:t>liver enzymes</a:t>
              </a:r>
              <a:endParaRPr lang="en-GB" altLang="en-US" sz="900" baseline="30000">
                <a:latin typeface="Garamond" panose="02020404030301010803" pitchFamily="18" charset="0"/>
              </a:endParaRPr>
            </a:p>
          </p:txBody>
        </p:sp>
        <p:sp>
          <p:nvSpPr>
            <p:cNvPr id="110600" name="TextBox 15">
              <a:extLst>
                <a:ext uri="{FF2B5EF4-FFF2-40B4-BE49-F238E27FC236}">
                  <a16:creationId xmlns:a16="http://schemas.microsoft.com/office/drawing/2014/main" id="{C5617C27-FC24-48CA-F155-1AC84561E0A6}"/>
                </a:ext>
              </a:extLst>
            </p:cNvPr>
            <p:cNvSpPr txBox="1">
              <a:spLocks noChangeArrowheads="1"/>
            </p:cNvSpPr>
            <p:nvPr/>
          </p:nvSpPr>
          <p:spPr bwMode="auto">
            <a:xfrm>
              <a:off x="14123611" y="4704353"/>
              <a:ext cx="794951" cy="5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Follow-up/</a:t>
              </a:r>
            </a:p>
            <a:p>
              <a:pPr algn="ctr">
                <a:spcBef>
                  <a:spcPct val="0"/>
                </a:spcBef>
                <a:buSzTx/>
                <a:buFontTx/>
                <a:buNone/>
              </a:pPr>
              <a:r>
                <a:rPr lang="en-US" altLang="en-US" sz="900">
                  <a:latin typeface="Garamond" panose="02020404030301010803" pitchFamily="18" charset="0"/>
                </a:rPr>
                <a:t>3–5 years</a:t>
              </a:r>
              <a:endParaRPr lang="en-GB" altLang="en-US" sz="900">
                <a:latin typeface="Garamond" panose="02020404030301010803" pitchFamily="18" charset="0"/>
              </a:endParaRPr>
            </a:p>
          </p:txBody>
        </p:sp>
        <p:sp>
          <p:nvSpPr>
            <p:cNvPr id="110601" name="TextBox 16">
              <a:extLst>
                <a:ext uri="{FF2B5EF4-FFF2-40B4-BE49-F238E27FC236}">
                  <a16:creationId xmlns:a16="http://schemas.microsoft.com/office/drawing/2014/main" id="{48DE7B9D-28A1-7329-9825-BE058FD3A559}"/>
                </a:ext>
              </a:extLst>
            </p:cNvPr>
            <p:cNvSpPr txBox="1">
              <a:spLocks noChangeArrowheads="1"/>
            </p:cNvSpPr>
            <p:nvPr/>
          </p:nvSpPr>
          <p:spPr bwMode="auto">
            <a:xfrm>
              <a:off x="14066201" y="5549104"/>
              <a:ext cx="909770" cy="5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Ultrasound/</a:t>
              </a:r>
            </a:p>
            <a:p>
              <a:pPr algn="ctr">
                <a:spcBef>
                  <a:spcPct val="0"/>
                </a:spcBef>
                <a:buSzTx/>
                <a:buFontTx/>
                <a:buNone/>
              </a:pPr>
              <a:r>
                <a:rPr lang="en-US" altLang="en-US" sz="900">
                  <a:latin typeface="Garamond" panose="02020404030301010803" pitchFamily="18" charset="0"/>
                </a:rPr>
                <a:t>liver enzymes</a:t>
              </a:r>
              <a:endParaRPr lang="en-GB" altLang="en-US" sz="900">
                <a:latin typeface="Garamond" panose="02020404030301010803" pitchFamily="18" charset="0"/>
              </a:endParaRPr>
            </a:p>
          </p:txBody>
        </p:sp>
        <p:cxnSp>
          <p:nvCxnSpPr>
            <p:cNvPr id="18" name="Straight Arrow Connector 17">
              <a:extLst>
                <a:ext uri="{FF2B5EF4-FFF2-40B4-BE49-F238E27FC236}">
                  <a16:creationId xmlns:a16="http://schemas.microsoft.com/office/drawing/2014/main" id="{0506A053-2F62-24BF-BD29-98B9AE9ABF09}"/>
                </a:ext>
              </a:extLst>
            </p:cNvPr>
            <p:cNvCxnSpPr>
              <a:cxnSpLocks/>
              <a:endCxn id="110600" idx="0"/>
            </p:cNvCxnSpPr>
            <p:nvPr/>
          </p:nvCxnSpPr>
          <p:spPr>
            <a:xfrm>
              <a:off x="14521001" y="3162161"/>
              <a:ext cx="0" cy="1542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603" name="TextBox 22">
              <a:extLst>
                <a:ext uri="{FF2B5EF4-FFF2-40B4-BE49-F238E27FC236}">
                  <a16:creationId xmlns:a16="http://schemas.microsoft.com/office/drawing/2014/main" id="{4BA8D616-CD31-11F3-9673-7E52A5CA75C2}"/>
                </a:ext>
              </a:extLst>
            </p:cNvPr>
            <p:cNvSpPr txBox="1">
              <a:spLocks noChangeArrowheads="1"/>
            </p:cNvSpPr>
            <p:nvPr/>
          </p:nvSpPr>
          <p:spPr bwMode="auto">
            <a:xfrm>
              <a:off x="10399449" y="2181673"/>
              <a:ext cx="1097460" cy="29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Steatosis present</a:t>
              </a:r>
              <a:endParaRPr lang="en-GB" altLang="en-US" sz="900" baseline="30000">
                <a:latin typeface="Garamond" panose="02020404030301010803" pitchFamily="18" charset="0"/>
              </a:endParaRPr>
            </a:p>
          </p:txBody>
        </p:sp>
        <p:sp>
          <p:nvSpPr>
            <p:cNvPr id="110604" name="TextBox 18">
              <a:extLst>
                <a:ext uri="{FF2B5EF4-FFF2-40B4-BE49-F238E27FC236}">
                  <a16:creationId xmlns:a16="http://schemas.microsoft.com/office/drawing/2014/main" id="{BE415D99-5070-50DE-14A0-2BB7FA10B9B8}"/>
                </a:ext>
              </a:extLst>
            </p:cNvPr>
            <p:cNvSpPr txBox="1">
              <a:spLocks noChangeArrowheads="1"/>
            </p:cNvSpPr>
            <p:nvPr/>
          </p:nvSpPr>
          <p:spPr bwMode="auto">
            <a:xfrm>
              <a:off x="9848145" y="2705660"/>
              <a:ext cx="909770" cy="5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Normal </a:t>
              </a:r>
              <a:br>
                <a:rPr lang="en-US" altLang="en-US" sz="900">
                  <a:latin typeface="Garamond" panose="02020404030301010803" pitchFamily="18" charset="0"/>
                </a:rPr>
              </a:br>
              <a:r>
                <a:rPr lang="en-US" altLang="en-US" sz="900">
                  <a:latin typeface="Garamond" panose="02020404030301010803" pitchFamily="18" charset="0"/>
                </a:rPr>
                <a:t>liver enzymes</a:t>
              </a:r>
              <a:endParaRPr lang="en-GB" altLang="en-US" sz="900" baseline="30000">
                <a:latin typeface="Garamond" panose="02020404030301010803" pitchFamily="18" charset="0"/>
              </a:endParaRPr>
            </a:p>
          </p:txBody>
        </p:sp>
        <p:sp>
          <p:nvSpPr>
            <p:cNvPr id="110605" name="TextBox 19">
              <a:extLst>
                <a:ext uri="{FF2B5EF4-FFF2-40B4-BE49-F238E27FC236}">
                  <a16:creationId xmlns:a16="http://schemas.microsoft.com/office/drawing/2014/main" id="{938139C3-B609-717D-B024-740CBB9570D3}"/>
                </a:ext>
              </a:extLst>
            </p:cNvPr>
            <p:cNvSpPr txBox="1">
              <a:spLocks noChangeArrowheads="1"/>
            </p:cNvSpPr>
            <p:nvPr/>
          </p:nvSpPr>
          <p:spPr bwMode="auto">
            <a:xfrm>
              <a:off x="9905557" y="4704353"/>
              <a:ext cx="794951" cy="5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Follow-up/</a:t>
              </a:r>
            </a:p>
            <a:p>
              <a:pPr algn="ctr">
                <a:spcBef>
                  <a:spcPct val="0"/>
                </a:spcBef>
                <a:buSzTx/>
                <a:buFontTx/>
                <a:buNone/>
              </a:pPr>
              <a:r>
                <a:rPr lang="en-US" altLang="en-US" sz="900">
                  <a:latin typeface="Garamond" panose="02020404030301010803" pitchFamily="18" charset="0"/>
                </a:rPr>
                <a:t>2 years</a:t>
              </a:r>
              <a:endParaRPr lang="en-GB" altLang="en-US" sz="900">
                <a:latin typeface="Garamond" panose="02020404030301010803" pitchFamily="18" charset="0"/>
              </a:endParaRPr>
            </a:p>
          </p:txBody>
        </p:sp>
        <p:sp>
          <p:nvSpPr>
            <p:cNvPr id="110606" name="TextBox 20">
              <a:extLst>
                <a:ext uri="{FF2B5EF4-FFF2-40B4-BE49-F238E27FC236}">
                  <a16:creationId xmlns:a16="http://schemas.microsoft.com/office/drawing/2014/main" id="{CC7A5239-4EFE-0692-40EF-60B317B2839C}"/>
                </a:ext>
              </a:extLst>
            </p:cNvPr>
            <p:cNvSpPr txBox="1">
              <a:spLocks noChangeArrowheads="1"/>
            </p:cNvSpPr>
            <p:nvPr/>
          </p:nvSpPr>
          <p:spPr bwMode="auto">
            <a:xfrm>
              <a:off x="9802880" y="5444612"/>
              <a:ext cx="1000303" cy="70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Liver enzymes,</a:t>
              </a:r>
            </a:p>
            <a:p>
              <a:pPr algn="ctr">
                <a:spcBef>
                  <a:spcPct val="0"/>
                </a:spcBef>
                <a:buSzTx/>
                <a:buFontTx/>
                <a:buNone/>
              </a:pPr>
              <a:r>
                <a:rPr lang="en-US" altLang="en-US" sz="900">
                  <a:latin typeface="Garamond" panose="02020404030301010803" pitchFamily="18" charset="0"/>
                </a:rPr>
                <a:t>fibrosis </a:t>
              </a:r>
              <a:br>
                <a:rPr lang="en-US" altLang="en-US" sz="900">
                  <a:latin typeface="Garamond" panose="02020404030301010803" pitchFamily="18" charset="0"/>
                </a:rPr>
              </a:br>
              <a:r>
                <a:rPr lang="en-US" altLang="en-US" sz="900">
                  <a:latin typeface="Garamond" panose="02020404030301010803" pitchFamily="18" charset="0"/>
                </a:rPr>
                <a:t>biomarkers</a:t>
              </a:r>
              <a:endParaRPr lang="en-GB" altLang="en-US" sz="900">
                <a:latin typeface="Garamond" panose="02020404030301010803" pitchFamily="18" charset="0"/>
              </a:endParaRPr>
            </a:p>
          </p:txBody>
        </p:sp>
        <p:cxnSp>
          <p:nvCxnSpPr>
            <p:cNvPr id="22" name="Straight Arrow Connector 21">
              <a:extLst>
                <a:ext uri="{FF2B5EF4-FFF2-40B4-BE49-F238E27FC236}">
                  <a16:creationId xmlns:a16="http://schemas.microsoft.com/office/drawing/2014/main" id="{7F4CBEBC-783F-01CB-4D2F-DDDB059E7DA0}"/>
                </a:ext>
              </a:extLst>
            </p:cNvPr>
            <p:cNvCxnSpPr>
              <a:cxnSpLocks/>
              <a:stCxn id="110604" idx="2"/>
              <a:endCxn id="110608" idx="0"/>
            </p:cNvCxnSpPr>
            <p:nvPr/>
          </p:nvCxnSpPr>
          <p:spPr>
            <a:xfrm>
              <a:off x="10303783" y="3205263"/>
              <a:ext cx="0" cy="2250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608" name="TextBox 24">
              <a:extLst>
                <a:ext uri="{FF2B5EF4-FFF2-40B4-BE49-F238E27FC236}">
                  <a16:creationId xmlns:a16="http://schemas.microsoft.com/office/drawing/2014/main" id="{559C8434-154D-BD9F-BB4C-686C7C71F9D1}"/>
                </a:ext>
              </a:extLst>
            </p:cNvPr>
            <p:cNvSpPr txBox="1">
              <a:spLocks noChangeArrowheads="1"/>
            </p:cNvSpPr>
            <p:nvPr/>
          </p:nvSpPr>
          <p:spPr bwMode="auto">
            <a:xfrm>
              <a:off x="9821649" y="3429442"/>
              <a:ext cx="962767" cy="5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Serum fibrosis</a:t>
              </a:r>
            </a:p>
            <a:p>
              <a:pPr algn="ctr">
                <a:spcBef>
                  <a:spcPct val="0"/>
                </a:spcBef>
                <a:buSzTx/>
                <a:buFontTx/>
                <a:buNone/>
              </a:pPr>
              <a:r>
                <a:rPr lang="en-US" altLang="en-US" sz="900">
                  <a:latin typeface="Garamond" panose="02020404030301010803" pitchFamily="18" charset="0"/>
                </a:rPr>
                <a:t>markers</a:t>
              </a:r>
              <a:r>
                <a:rPr lang="en-US" altLang="en-US" sz="900" baseline="30000">
                  <a:latin typeface="Garamond" panose="02020404030301010803" pitchFamily="18" charset="0"/>
                </a:rPr>
                <a:t>§</a:t>
              </a:r>
              <a:endParaRPr lang="en-GB" altLang="en-US" sz="900" baseline="30000">
                <a:latin typeface="Garamond" panose="02020404030301010803" pitchFamily="18" charset="0"/>
              </a:endParaRPr>
            </a:p>
          </p:txBody>
        </p:sp>
        <p:sp>
          <p:nvSpPr>
            <p:cNvPr id="110609" name="TextBox 25">
              <a:extLst>
                <a:ext uri="{FF2B5EF4-FFF2-40B4-BE49-F238E27FC236}">
                  <a16:creationId xmlns:a16="http://schemas.microsoft.com/office/drawing/2014/main" id="{9A07E3A3-B5A9-70C7-B132-C66FFB4C68FC}"/>
                </a:ext>
              </a:extLst>
            </p:cNvPr>
            <p:cNvSpPr txBox="1">
              <a:spLocks noChangeArrowheads="1"/>
            </p:cNvSpPr>
            <p:nvPr/>
          </p:nvSpPr>
          <p:spPr bwMode="auto">
            <a:xfrm>
              <a:off x="9981737" y="4165384"/>
              <a:ext cx="642592" cy="29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Low risk</a:t>
              </a:r>
              <a:r>
                <a:rPr lang="en-GB" altLang="en-US" sz="900" baseline="30000">
                  <a:latin typeface="Garamond" panose="02020404030301010803" pitchFamily="18" charset="0"/>
                </a:rPr>
                <a:t>‖</a:t>
              </a:r>
            </a:p>
          </p:txBody>
        </p:sp>
        <p:sp>
          <p:nvSpPr>
            <p:cNvPr id="110610" name="TextBox 26">
              <a:extLst>
                <a:ext uri="{FF2B5EF4-FFF2-40B4-BE49-F238E27FC236}">
                  <a16:creationId xmlns:a16="http://schemas.microsoft.com/office/drawing/2014/main" id="{882E7AB4-02D9-1D83-E112-6D1B2C99544B}"/>
                </a:ext>
              </a:extLst>
            </p:cNvPr>
            <p:cNvSpPr txBox="1">
              <a:spLocks noChangeArrowheads="1"/>
            </p:cNvSpPr>
            <p:nvPr/>
          </p:nvSpPr>
          <p:spPr bwMode="auto">
            <a:xfrm>
              <a:off x="10988017" y="4057279"/>
              <a:ext cx="669089" cy="5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Medium/</a:t>
              </a:r>
              <a:br>
                <a:rPr lang="en-US" altLang="en-US" sz="900">
                  <a:latin typeface="Garamond" panose="02020404030301010803" pitchFamily="18" charset="0"/>
                </a:rPr>
              </a:br>
              <a:r>
                <a:rPr lang="en-US" altLang="en-US" sz="900">
                  <a:latin typeface="Garamond" panose="02020404030301010803" pitchFamily="18" charset="0"/>
                </a:rPr>
                <a:t>high risk</a:t>
              </a:r>
              <a:r>
                <a:rPr lang="en-GB" altLang="en-US" sz="900" baseline="30000">
                  <a:latin typeface="Garamond" panose="02020404030301010803" pitchFamily="18" charset="0"/>
                </a:rPr>
                <a:t>‖</a:t>
              </a:r>
            </a:p>
          </p:txBody>
        </p:sp>
        <p:sp>
          <p:nvSpPr>
            <p:cNvPr id="110611" name="TextBox 2">
              <a:extLst>
                <a:ext uri="{FF2B5EF4-FFF2-40B4-BE49-F238E27FC236}">
                  <a16:creationId xmlns:a16="http://schemas.microsoft.com/office/drawing/2014/main" id="{276CD6A2-3C42-AEB0-C56D-22F6173B81B7}"/>
                </a:ext>
              </a:extLst>
            </p:cNvPr>
            <p:cNvSpPr txBox="1">
              <a:spLocks noChangeArrowheads="1"/>
            </p:cNvSpPr>
            <p:nvPr/>
          </p:nvSpPr>
          <p:spPr bwMode="auto">
            <a:xfrm>
              <a:off x="11498529" y="1035792"/>
              <a:ext cx="1896791" cy="29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Metabolic risk factors present</a:t>
              </a:r>
              <a:endParaRPr lang="en-GB" altLang="en-US" sz="900">
                <a:latin typeface="Garamond" panose="02020404030301010803" pitchFamily="18" charset="0"/>
              </a:endParaRPr>
            </a:p>
          </p:txBody>
        </p:sp>
        <p:sp>
          <p:nvSpPr>
            <p:cNvPr id="110612" name="TextBox 9">
              <a:extLst>
                <a:ext uri="{FF2B5EF4-FFF2-40B4-BE49-F238E27FC236}">
                  <a16:creationId xmlns:a16="http://schemas.microsoft.com/office/drawing/2014/main" id="{F09E7980-4980-1705-DA8D-B030EF04B5B5}"/>
                </a:ext>
              </a:extLst>
            </p:cNvPr>
            <p:cNvSpPr txBox="1">
              <a:spLocks noChangeArrowheads="1"/>
            </p:cNvSpPr>
            <p:nvPr/>
          </p:nvSpPr>
          <p:spPr bwMode="auto">
            <a:xfrm>
              <a:off x="11303113" y="1455681"/>
              <a:ext cx="2287624" cy="5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Ultrasound (steatosis biomarkers)*/</a:t>
              </a:r>
              <a:br>
                <a:rPr lang="en-US" altLang="en-US" sz="900">
                  <a:latin typeface="Garamond" panose="02020404030301010803" pitchFamily="18" charset="0"/>
                </a:rPr>
              </a:br>
              <a:r>
                <a:rPr lang="en-US" altLang="en-US" sz="900">
                  <a:latin typeface="Garamond" panose="02020404030301010803" pitchFamily="18" charset="0"/>
                </a:rPr>
                <a:t>liver enzymes</a:t>
              </a:r>
              <a:r>
                <a:rPr lang="en-US" altLang="en-US" sz="900" baseline="30000">
                  <a:latin typeface="Garamond" panose="02020404030301010803" pitchFamily="18" charset="0"/>
                </a:rPr>
                <a:t>†</a:t>
              </a:r>
              <a:endParaRPr lang="en-GB" altLang="en-US" sz="900" baseline="30000">
                <a:latin typeface="Garamond" panose="02020404030301010803" pitchFamily="18" charset="0"/>
              </a:endParaRPr>
            </a:p>
          </p:txBody>
        </p:sp>
        <p:sp>
          <p:nvSpPr>
            <p:cNvPr id="110613" name="TextBox 10">
              <a:extLst>
                <a:ext uri="{FF2B5EF4-FFF2-40B4-BE49-F238E27FC236}">
                  <a16:creationId xmlns:a16="http://schemas.microsoft.com/office/drawing/2014/main" id="{1364DAFB-24BD-AD91-FBE6-6C2E1CD3F187}"/>
                </a:ext>
              </a:extLst>
            </p:cNvPr>
            <p:cNvSpPr txBox="1">
              <a:spLocks noChangeArrowheads="1"/>
            </p:cNvSpPr>
            <p:nvPr/>
          </p:nvSpPr>
          <p:spPr bwMode="auto">
            <a:xfrm>
              <a:off x="11969765" y="2705660"/>
              <a:ext cx="956141" cy="5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Abnormal </a:t>
              </a:r>
              <a:br>
                <a:rPr lang="en-US" altLang="en-US" sz="900">
                  <a:latin typeface="Garamond" panose="02020404030301010803" pitchFamily="18" charset="0"/>
                </a:rPr>
              </a:br>
              <a:r>
                <a:rPr lang="en-US" altLang="en-US" sz="900">
                  <a:latin typeface="Garamond" panose="02020404030301010803" pitchFamily="18" charset="0"/>
                </a:rPr>
                <a:t>liver enzymes</a:t>
              </a:r>
              <a:r>
                <a:rPr lang="en-US" altLang="en-US" sz="900" baseline="30000">
                  <a:latin typeface="Garamond" panose="02020404030301010803" pitchFamily="18" charset="0"/>
                </a:rPr>
                <a:t>‡</a:t>
              </a:r>
              <a:endParaRPr lang="en-GB" altLang="en-US" sz="900" baseline="30000">
                <a:latin typeface="Garamond" panose="02020404030301010803" pitchFamily="18" charset="0"/>
              </a:endParaRPr>
            </a:p>
          </p:txBody>
        </p:sp>
        <p:sp>
          <p:nvSpPr>
            <p:cNvPr id="110614" name="TextBox 11">
              <a:extLst>
                <a:ext uri="{FF2B5EF4-FFF2-40B4-BE49-F238E27FC236}">
                  <a16:creationId xmlns:a16="http://schemas.microsoft.com/office/drawing/2014/main" id="{EF3F51D0-C1A2-5244-6F06-91EE237F3518}"/>
                </a:ext>
              </a:extLst>
            </p:cNvPr>
            <p:cNvSpPr txBox="1">
              <a:spLocks noChangeArrowheads="1"/>
            </p:cNvSpPr>
            <p:nvPr/>
          </p:nvSpPr>
          <p:spPr bwMode="auto">
            <a:xfrm>
              <a:off x="11887155" y="4808844"/>
              <a:ext cx="1119540" cy="29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Specialist referral</a:t>
              </a:r>
              <a:endParaRPr lang="en-GB" altLang="en-US" sz="900" baseline="30000">
                <a:latin typeface="Garamond" panose="02020404030301010803" pitchFamily="18" charset="0"/>
              </a:endParaRPr>
            </a:p>
          </p:txBody>
        </p:sp>
        <p:sp>
          <p:nvSpPr>
            <p:cNvPr id="110615" name="TextBox 12">
              <a:extLst>
                <a:ext uri="{FF2B5EF4-FFF2-40B4-BE49-F238E27FC236}">
                  <a16:creationId xmlns:a16="http://schemas.microsoft.com/office/drawing/2014/main" id="{6F0B6261-7C61-F025-9720-4D1FD0ABC8C4}"/>
                </a:ext>
              </a:extLst>
            </p:cNvPr>
            <p:cNvSpPr txBox="1">
              <a:spLocks noChangeArrowheads="1"/>
            </p:cNvSpPr>
            <p:nvPr/>
          </p:nvSpPr>
          <p:spPr bwMode="auto">
            <a:xfrm>
              <a:off x="11207059" y="5340122"/>
              <a:ext cx="2479728" cy="91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nchor="ct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900">
                  <a:latin typeface="Garamond" panose="02020404030301010803" pitchFamily="18" charset="0"/>
                </a:rPr>
                <a:t>Identify other chronic liver diseases</a:t>
              </a:r>
              <a:endParaRPr lang="en-GB" altLang="en-US" sz="900" baseline="30000">
                <a:latin typeface="Garamond" panose="02020404030301010803" pitchFamily="18" charset="0"/>
              </a:endParaRPr>
            </a:p>
            <a:p>
              <a:pPr algn="ctr">
                <a:spcBef>
                  <a:spcPct val="0"/>
                </a:spcBef>
                <a:buSzTx/>
                <a:buFontTx/>
                <a:buNone/>
              </a:pPr>
              <a:r>
                <a:rPr lang="en-US" altLang="en-US" sz="900">
                  <a:latin typeface="Garamond" panose="02020404030301010803" pitchFamily="18" charset="0"/>
                </a:rPr>
                <a:t>In-depth assessment of disease severity</a:t>
              </a:r>
            </a:p>
            <a:p>
              <a:pPr algn="ctr">
                <a:spcBef>
                  <a:spcPct val="0"/>
                </a:spcBef>
                <a:buSzTx/>
                <a:buFontTx/>
                <a:buNone/>
              </a:pPr>
              <a:r>
                <a:rPr lang="en-US" altLang="en-US" sz="900">
                  <a:latin typeface="Garamond" panose="02020404030301010803" pitchFamily="18" charset="0"/>
                </a:rPr>
                <a:t>Decision to perform liver biopsy</a:t>
              </a:r>
            </a:p>
            <a:p>
              <a:pPr algn="ctr">
                <a:spcBef>
                  <a:spcPct val="0"/>
                </a:spcBef>
                <a:buSzTx/>
                <a:buFontTx/>
                <a:buNone/>
              </a:pPr>
              <a:r>
                <a:rPr lang="en-US" altLang="en-US" sz="900">
                  <a:latin typeface="Garamond" panose="02020404030301010803" pitchFamily="18" charset="0"/>
                </a:rPr>
                <a:t>Initiate monitoring/therapy</a:t>
              </a:r>
            </a:p>
          </p:txBody>
        </p:sp>
        <p:cxnSp>
          <p:nvCxnSpPr>
            <p:cNvPr id="5" name="Straight Arrow Connector 4">
              <a:extLst>
                <a:ext uri="{FF2B5EF4-FFF2-40B4-BE49-F238E27FC236}">
                  <a16:creationId xmlns:a16="http://schemas.microsoft.com/office/drawing/2014/main" id="{AACF99F4-CCCA-6583-2540-CD230CD432FA}"/>
                </a:ext>
              </a:extLst>
            </p:cNvPr>
            <p:cNvCxnSpPr>
              <a:cxnSpLocks/>
              <a:stCxn id="110614" idx="2"/>
              <a:endCxn id="110615" idx="0"/>
            </p:cNvCxnSpPr>
            <p:nvPr/>
          </p:nvCxnSpPr>
          <p:spPr>
            <a:xfrm flipH="1">
              <a:off x="12447390" y="5099359"/>
              <a:ext cx="0" cy="2418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5E4867E-FC06-E6BF-2F78-CAAD71FC8365}"/>
                </a:ext>
              </a:extLst>
            </p:cNvPr>
            <p:cNvCxnSpPr>
              <a:cxnSpLocks/>
              <a:stCxn id="110611" idx="2"/>
              <a:endCxn id="110612" idx="0"/>
            </p:cNvCxnSpPr>
            <p:nvPr/>
          </p:nvCxnSpPr>
          <p:spPr>
            <a:xfrm>
              <a:off x="12447390" y="1327928"/>
              <a:ext cx="0" cy="1269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ACE6C98-484E-1DD7-A28C-699F8E37CA6A}"/>
                </a:ext>
              </a:extLst>
            </p:cNvPr>
            <p:cNvCxnSpPr>
              <a:cxnSpLocks/>
              <a:stCxn id="110613" idx="2"/>
              <a:endCxn id="110614" idx="0"/>
            </p:cNvCxnSpPr>
            <p:nvPr/>
          </p:nvCxnSpPr>
          <p:spPr>
            <a:xfrm flipH="1">
              <a:off x="12447390" y="3205263"/>
              <a:ext cx="0" cy="16043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AD286A01-5B8E-812C-A30D-0087C0DAB9C8}"/>
                </a:ext>
              </a:extLst>
            </p:cNvPr>
            <p:cNvCxnSpPr>
              <a:cxnSpLocks/>
              <a:stCxn id="110612" idx="2"/>
              <a:endCxn id="110598" idx="0"/>
            </p:cNvCxnSpPr>
            <p:nvPr/>
          </p:nvCxnSpPr>
          <p:spPr>
            <a:xfrm rot="16200000" flipH="1">
              <a:off x="13069694" y="1332999"/>
              <a:ext cx="227482" cy="147209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5BE4A877-5F5D-8CCF-D52B-959212F78374}"/>
                </a:ext>
              </a:extLst>
            </p:cNvPr>
            <p:cNvCxnSpPr>
              <a:cxnSpLocks/>
              <a:stCxn id="110612" idx="2"/>
              <a:endCxn id="110603" idx="0"/>
            </p:cNvCxnSpPr>
            <p:nvPr/>
          </p:nvCxnSpPr>
          <p:spPr>
            <a:xfrm rot="5400000">
              <a:off x="11584481" y="1319875"/>
              <a:ext cx="227482" cy="149833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6668FAC5-C5ED-D593-EFD3-9FD47519B096}"/>
                </a:ext>
              </a:extLst>
            </p:cNvPr>
            <p:cNvCxnSpPr>
              <a:cxnSpLocks/>
              <a:stCxn id="110603" idx="3"/>
              <a:endCxn id="110613" idx="0"/>
            </p:cNvCxnSpPr>
            <p:nvPr/>
          </p:nvCxnSpPr>
          <p:spPr>
            <a:xfrm>
              <a:off x="11495892" y="2326459"/>
              <a:ext cx="951498" cy="37834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B06E62DA-7BC6-D540-BDCA-267B30A1534A}"/>
                </a:ext>
              </a:extLst>
            </p:cNvPr>
            <p:cNvCxnSpPr>
              <a:cxnSpLocks/>
              <a:stCxn id="110598" idx="1"/>
              <a:endCxn id="110613" idx="0"/>
            </p:cNvCxnSpPr>
            <p:nvPr/>
          </p:nvCxnSpPr>
          <p:spPr>
            <a:xfrm rot="10800000" flipV="1">
              <a:off x="12447390" y="2326459"/>
              <a:ext cx="951500" cy="37834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C8BE72E9-002F-3C4F-8D7D-7974F80EA5EB}"/>
                </a:ext>
              </a:extLst>
            </p:cNvPr>
            <p:cNvCxnSpPr>
              <a:cxnSpLocks/>
              <a:stCxn id="110603" idx="2"/>
              <a:endCxn id="110604" idx="0"/>
            </p:cNvCxnSpPr>
            <p:nvPr/>
          </p:nvCxnSpPr>
          <p:spPr>
            <a:xfrm rot="5400000">
              <a:off x="10510283" y="2266029"/>
              <a:ext cx="232272" cy="64527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DFBCFACE-18FD-7F5C-6401-B1BD701D7F93}"/>
                </a:ext>
              </a:extLst>
            </p:cNvPr>
            <p:cNvCxnSpPr>
              <a:cxnSpLocks/>
              <a:stCxn id="110598" idx="2"/>
              <a:endCxn id="110599" idx="0"/>
            </p:cNvCxnSpPr>
            <p:nvPr/>
          </p:nvCxnSpPr>
          <p:spPr>
            <a:xfrm rot="16200000" flipH="1">
              <a:off x="14104104" y="2287904"/>
              <a:ext cx="232272" cy="60152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FA1C37E9-ADB9-DCBF-BDCF-6EDB0BFE7FAC}"/>
                </a:ext>
              </a:extLst>
            </p:cNvPr>
            <p:cNvCxnSpPr>
              <a:cxnSpLocks/>
              <a:stCxn id="110608" idx="2"/>
              <a:endCxn id="110609" idx="0"/>
            </p:cNvCxnSpPr>
            <p:nvPr/>
          </p:nvCxnSpPr>
          <p:spPr>
            <a:xfrm>
              <a:off x="10303783" y="3930814"/>
              <a:ext cx="0" cy="2346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361B09F-8398-788A-3EE1-17221C965DA8}"/>
                </a:ext>
              </a:extLst>
            </p:cNvPr>
            <p:cNvCxnSpPr>
              <a:cxnSpLocks/>
              <a:stCxn id="110609" idx="2"/>
              <a:endCxn id="110605" idx="0"/>
            </p:cNvCxnSpPr>
            <p:nvPr/>
          </p:nvCxnSpPr>
          <p:spPr>
            <a:xfrm>
              <a:off x="10303783" y="4457617"/>
              <a:ext cx="0" cy="2466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E227EB2-8DD3-D832-AC61-BD8F3E5BE052}"/>
                </a:ext>
              </a:extLst>
            </p:cNvPr>
            <p:cNvCxnSpPr>
              <a:cxnSpLocks/>
              <a:stCxn id="110605" idx="2"/>
              <a:endCxn id="110606" idx="0"/>
            </p:cNvCxnSpPr>
            <p:nvPr/>
          </p:nvCxnSpPr>
          <p:spPr>
            <a:xfrm flipH="1">
              <a:off x="10303783" y="5204720"/>
              <a:ext cx="0" cy="239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AB7705D-3E78-EE68-2928-7942D71A000F}"/>
                </a:ext>
              </a:extLst>
            </p:cNvPr>
            <p:cNvCxnSpPr>
              <a:cxnSpLocks/>
              <a:stCxn id="110600" idx="2"/>
              <a:endCxn id="110601" idx="0"/>
            </p:cNvCxnSpPr>
            <p:nvPr/>
          </p:nvCxnSpPr>
          <p:spPr>
            <a:xfrm flipH="1">
              <a:off x="14521001" y="5204720"/>
              <a:ext cx="0" cy="3448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3B84ACBC-7301-20B7-6533-A287F3AE0F04}"/>
                </a:ext>
              </a:extLst>
            </p:cNvPr>
            <p:cNvCxnSpPr>
              <a:cxnSpLocks/>
              <a:stCxn id="110608" idx="3"/>
              <a:endCxn id="110610" idx="0"/>
            </p:cNvCxnSpPr>
            <p:nvPr/>
          </p:nvCxnSpPr>
          <p:spPr>
            <a:xfrm>
              <a:off x="10785001" y="3679386"/>
              <a:ext cx="538089" cy="37834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E1976534-19B6-8A7D-53E5-B3092C09EB3E}"/>
                </a:ext>
              </a:extLst>
            </p:cNvPr>
            <p:cNvCxnSpPr>
              <a:cxnSpLocks/>
              <a:stCxn id="110610" idx="2"/>
              <a:endCxn id="110614" idx="1"/>
            </p:cNvCxnSpPr>
            <p:nvPr/>
          </p:nvCxnSpPr>
          <p:spPr>
            <a:xfrm rot="16200000" flipH="1">
              <a:off x="11407708" y="4473571"/>
              <a:ext cx="395103" cy="56433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1" name="Picture 40">
            <a:hlinkClick r:id="rId3" action="ppaction://hlinksldjump"/>
            <a:extLst>
              <a:ext uri="{FF2B5EF4-FFF2-40B4-BE49-F238E27FC236}">
                <a16:creationId xmlns:a16="http://schemas.microsoft.com/office/drawing/2014/main" id="{D02F50A9-2533-A6E1-886C-5DD0618BFE99}"/>
              </a:ext>
            </a:extLst>
          </p:cNvPr>
          <p:cNvPicPr>
            <a:picLocks noChangeAspect="1"/>
          </p:cNvPicPr>
          <p:nvPr/>
        </p:nvPicPr>
        <p:blipFill rotWithShape="1">
          <a:blip r:embed="rId4" cstate="screen">
            <a:duotone>
              <a:schemeClr val="accent1">
                <a:shade val="45000"/>
                <a:satMod val="135000"/>
              </a:schemeClr>
              <a:prstClr val="white"/>
            </a:duotone>
          </a:blip>
          <a:srcRect l="8888" t="1478" r="8310" b="16517"/>
          <a:stretch/>
        </p:blipFill>
        <p:spPr>
          <a:xfrm>
            <a:off x="8524011" y="1184710"/>
            <a:ext cx="285928" cy="283170"/>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Notched Right 12">
            <a:extLst>
              <a:ext uri="{FF2B5EF4-FFF2-40B4-BE49-F238E27FC236}">
                <a16:creationId xmlns:a16="http://schemas.microsoft.com/office/drawing/2014/main" id="{F4767435-A314-592D-87AA-853D07834B2A}"/>
              </a:ext>
            </a:extLst>
          </p:cNvPr>
          <p:cNvSpPr/>
          <p:nvPr/>
        </p:nvSpPr>
        <p:spPr>
          <a:xfrm>
            <a:off x="962025" y="3090047"/>
            <a:ext cx="7353300" cy="978268"/>
          </a:xfrm>
          <a:prstGeom prst="notchedRightArrow">
            <a:avLst>
              <a:gd name="adj1" fmla="val 50000"/>
              <a:gd name="adj2" fmla="val 41237"/>
            </a:avLst>
          </a:prstGeom>
          <a:gradFill flip="none" rotWithShape="1">
            <a:gsLst>
              <a:gs pos="15000">
                <a:srgbClr val="EF3340"/>
              </a:gs>
              <a:gs pos="0">
                <a:srgbClr val="EF3340"/>
              </a:gs>
              <a:gs pos="85000">
                <a:srgbClr val="7C878E"/>
              </a:gs>
              <a:gs pos="100000">
                <a:srgbClr val="7C878E"/>
              </a:gs>
            </a:gsLst>
            <a:path path="circle">
              <a:fillToRect l="100000" t="100000"/>
            </a:path>
            <a:tileRect r="-100000" b="-100000"/>
          </a:gradFill>
          <a:ln>
            <a:noFill/>
          </a:ln>
          <a:effectLst/>
        </p:spPr>
        <p:txBody>
          <a:bodyPr/>
          <a:lstStyle/>
          <a:p>
            <a:pPr>
              <a:defRPr/>
            </a:pPr>
            <a:endParaRPr lang="en-US" dirty="0"/>
          </a:p>
        </p:txBody>
      </p:sp>
      <p:sp>
        <p:nvSpPr>
          <p:cNvPr id="13" name="Rectangle: Rounded Corners 9">
            <a:extLst>
              <a:ext uri="{FF2B5EF4-FFF2-40B4-BE49-F238E27FC236}">
                <a16:creationId xmlns:a16="http://schemas.microsoft.com/office/drawing/2014/main" id="{7A6E1F61-6192-0E7D-D483-5C88086C4237}"/>
              </a:ext>
            </a:extLst>
          </p:cNvPr>
          <p:cNvSpPr/>
          <p:nvPr/>
        </p:nvSpPr>
        <p:spPr>
          <a:xfrm>
            <a:off x="4572000" y="2459038"/>
            <a:ext cx="2767013" cy="1611312"/>
          </a:xfrm>
          <a:prstGeom prst="roundRect">
            <a:avLst>
              <a:gd name="adj" fmla="val 0"/>
            </a:avLst>
          </a:prstGeom>
          <a:solidFill>
            <a:schemeClr val="bg1"/>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b="1" dirty="0">
              <a:cs typeface="Arial" charset="0"/>
            </a:endParaRPr>
          </a:p>
        </p:txBody>
      </p:sp>
      <p:sp>
        <p:nvSpPr>
          <p:cNvPr id="29" name="Rectangle: Rounded Corners 9">
            <a:extLst>
              <a:ext uri="{FF2B5EF4-FFF2-40B4-BE49-F238E27FC236}">
                <a16:creationId xmlns:a16="http://schemas.microsoft.com/office/drawing/2014/main" id="{E7E98D20-1FD7-9091-6D0C-D9680A4C4CAD}"/>
              </a:ext>
            </a:extLst>
          </p:cNvPr>
          <p:cNvSpPr/>
          <p:nvPr/>
        </p:nvSpPr>
        <p:spPr>
          <a:xfrm>
            <a:off x="4572000" y="3124200"/>
            <a:ext cx="2762250" cy="1574800"/>
          </a:xfrm>
          <a:prstGeom prst="roundRect">
            <a:avLst>
              <a:gd name="adj" fmla="val 0"/>
            </a:avLst>
          </a:prstGeom>
          <a:solidFill>
            <a:srgbClr val="EF3340">
              <a:alpha val="30000"/>
            </a:srgbClr>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b="1" dirty="0">
              <a:cs typeface="Arial" charset="0"/>
            </a:endParaRPr>
          </a:p>
        </p:txBody>
      </p:sp>
      <p:sp>
        <p:nvSpPr>
          <p:cNvPr id="23" name="Rectangle: Rounded Corners 9">
            <a:extLst>
              <a:ext uri="{FF2B5EF4-FFF2-40B4-BE49-F238E27FC236}">
                <a16:creationId xmlns:a16="http://schemas.microsoft.com/office/drawing/2014/main" id="{4991CD41-30BF-A503-7F64-132DA7717D6B}"/>
              </a:ext>
            </a:extLst>
          </p:cNvPr>
          <p:cNvSpPr/>
          <p:nvPr/>
        </p:nvSpPr>
        <p:spPr>
          <a:xfrm>
            <a:off x="1600200" y="2474913"/>
            <a:ext cx="2767013" cy="2397125"/>
          </a:xfrm>
          <a:prstGeom prst="roundRect">
            <a:avLst>
              <a:gd name="adj" fmla="val 0"/>
            </a:avLst>
          </a:prstGeom>
          <a:solidFill>
            <a:schemeClr val="bg1"/>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b="1" dirty="0">
              <a:cs typeface="Arial" charset="0"/>
            </a:endParaRPr>
          </a:p>
        </p:txBody>
      </p:sp>
      <p:sp>
        <p:nvSpPr>
          <p:cNvPr id="24" name="Rectangle: Rounded Corners 9">
            <a:extLst>
              <a:ext uri="{FF2B5EF4-FFF2-40B4-BE49-F238E27FC236}">
                <a16:creationId xmlns:a16="http://schemas.microsoft.com/office/drawing/2014/main" id="{B10197E0-0913-47B6-A47A-D163D40291D1}"/>
              </a:ext>
            </a:extLst>
          </p:cNvPr>
          <p:cNvSpPr/>
          <p:nvPr/>
        </p:nvSpPr>
        <p:spPr>
          <a:xfrm>
            <a:off x="1595438" y="3124200"/>
            <a:ext cx="2767012" cy="1574800"/>
          </a:xfrm>
          <a:prstGeom prst="roundRect">
            <a:avLst>
              <a:gd name="adj" fmla="val 0"/>
            </a:avLst>
          </a:prstGeom>
          <a:solidFill>
            <a:srgbClr val="7C878E">
              <a:alpha val="30000"/>
            </a:srgbClr>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b="1" dirty="0">
              <a:cs typeface="Arial" charset="0"/>
            </a:endParaRPr>
          </a:p>
        </p:txBody>
      </p:sp>
      <p:sp>
        <p:nvSpPr>
          <p:cNvPr id="2" name="Title 1">
            <a:extLst>
              <a:ext uri="{FF2B5EF4-FFF2-40B4-BE49-F238E27FC236}">
                <a16:creationId xmlns:a16="http://schemas.microsoft.com/office/drawing/2014/main" id="{944D81C0-D6DA-3C10-EAA4-CA9D25DEF615}"/>
              </a:ext>
            </a:extLst>
          </p:cNvPr>
          <p:cNvSpPr>
            <a:spLocks noGrp="1"/>
          </p:cNvSpPr>
          <p:nvPr>
            <p:ph type="title"/>
          </p:nvPr>
        </p:nvSpPr>
        <p:spPr>
          <a:xfrm>
            <a:off x="309563" y="1009650"/>
            <a:ext cx="8224837" cy="793750"/>
          </a:xfrm>
        </p:spPr>
        <p:txBody>
          <a:bodyPr>
            <a:normAutofit fontScale="90000"/>
          </a:bodyPr>
          <a:lstStyle/>
          <a:p>
            <a:pPr>
              <a:defRPr/>
            </a:pPr>
            <a:r>
              <a:rPr lang="en-US" spc="-8" dirty="0">
                <a:solidFill>
                  <a:srgbClr val="FF0000"/>
                </a:solidFill>
                <a:cs typeface="Arial" panose="020B0604020202020204" pitchFamily="34" charset="0"/>
              </a:rPr>
              <a:t>For patients with </a:t>
            </a:r>
            <a:r>
              <a:rPr lang="en-GB" spc="-8" dirty="0">
                <a:solidFill>
                  <a:srgbClr val="FF0000"/>
                </a:solidFill>
                <a:cs typeface="Arial" panose="020B0604020202020204" pitchFamily="34" charset="0"/>
              </a:rPr>
              <a:t>Advanced Fibrosis</a:t>
            </a:r>
            <a:r>
              <a:rPr lang="en-US" spc="-8" dirty="0">
                <a:solidFill>
                  <a:srgbClr val="FF0000"/>
                </a:solidFill>
                <a:cs typeface="Arial" panose="020B0604020202020204" pitchFamily="34" charset="0"/>
              </a:rPr>
              <a:t>, halting fibrosis is an important goal…</a:t>
            </a:r>
            <a:r>
              <a:rPr lang="en-US" spc="-8" baseline="30000" dirty="0">
                <a:solidFill>
                  <a:srgbClr val="FF0000"/>
                </a:solidFill>
                <a:cs typeface="Arial" panose="020B0604020202020204" pitchFamily="34" charset="0"/>
              </a:rPr>
              <a:t>1,2</a:t>
            </a:r>
            <a:r>
              <a:rPr lang="en-US" spc="-8" dirty="0">
                <a:solidFill>
                  <a:srgbClr val="FF0000"/>
                </a:solidFill>
                <a:cs typeface="Arial" panose="020B0604020202020204" pitchFamily="34" charset="0"/>
              </a:rPr>
              <a:t> </a:t>
            </a:r>
            <a:endParaRPr lang="en-GB" spc="-8" dirty="0">
              <a:solidFill>
                <a:srgbClr val="FF0000"/>
              </a:solidFill>
              <a:cs typeface="Arial" panose="020B0604020202020204" pitchFamily="34" charset="0"/>
            </a:endParaRPr>
          </a:p>
        </p:txBody>
      </p:sp>
      <p:sp>
        <p:nvSpPr>
          <p:cNvPr id="4" name="Slide Number Placeholder 3">
            <a:extLst>
              <a:ext uri="{FF2B5EF4-FFF2-40B4-BE49-F238E27FC236}">
                <a16:creationId xmlns:a16="http://schemas.microsoft.com/office/drawing/2014/main" id="{DA512E85-CE97-5D6D-C280-BB39A88A7E5B}"/>
              </a:ext>
            </a:extLst>
          </p:cNvPr>
          <p:cNvSpPr>
            <a:spLocks noGrp="1"/>
          </p:cNvSpPr>
          <p:nvPr>
            <p:ph type="sldNum" sz="quarter" idx="14"/>
          </p:nvPr>
        </p:nvSpPr>
        <p:spPr/>
        <p:txBody>
          <a:bodyPr/>
          <a:lstStyle/>
          <a:p>
            <a:pPr>
              <a:defRPr/>
            </a:pPr>
            <a:r>
              <a:rPr lang="en-GB" dirty="0">
                <a:solidFill>
                  <a:schemeClr val="accent3"/>
                </a:solidFill>
                <a:latin typeface="Arial" charset="0"/>
                <a:ea typeface="ＭＳ Ｐゴシック" charset="-128"/>
              </a:rPr>
              <a:t>28</a:t>
            </a:r>
          </a:p>
        </p:txBody>
      </p:sp>
      <p:sp>
        <p:nvSpPr>
          <p:cNvPr id="11" name="Text Placeholder 10">
            <a:extLst>
              <a:ext uri="{FF2B5EF4-FFF2-40B4-BE49-F238E27FC236}">
                <a16:creationId xmlns:a16="http://schemas.microsoft.com/office/drawing/2014/main" id="{38709DEA-7170-816C-35A1-10C810BCB16E}"/>
              </a:ext>
            </a:extLst>
          </p:cNvPr>
          <p:cNvSpPr>
            <a:spLocks noGrp="1"/>
          </p:cNvSpPr>
          <p:nvPr>
            <p:ph type="body" sz="quarter" idx="13"/>
          </p:nvPr>
        </p:nvSpPr>
        <p:spPr>
          <a:xfrm>
            <a:off x="309563" y="5527675"/>
            <a:ext cx="7292975" cy="328613"/>
          </a:xfrm>
        </p:spPr>
        <p:txBody>
          <a:bodyPr>
            <a:noAutofit/>
          </a:bodyPr>
          <a:lstStyle/>
          <a:p>
            <a:pPr>
              <a:spcBef>
                <a:spcPts val="0"/>
              </a:spcBef>
              <a:defRPr/>
            </a:pPr>
            <a:r>
              <a:rPr lang="en-US" dirty="0">
                <a:cs typeface="Arial" panose="020B0604020202020204" pitchFamily="34" charset="0"/>
              </a:rPr>
              <a:t>NASH, nonalcoholic steatohepatitis</a:t>
            </a:r>
          </a:p>
          <a:p>
            <a:pPr>
              <a:spcBef>
                <a:spcPts val="0"/>
              </a:spcBef>
              <a:defRPr/>
            </a:pPr>
            <a:r>
              <a:rPr lang="en-US" dirty="0">
                <a:cs typeface="Arial" panose="020B0604020202020204" pitchFamily="34" charset="0"/>
              </a:rPr>
              <a:t>1. Filozof C et al. </a:t>
            </a:r>
            <a:r>
              <a:rPr lang="nb-NO" i="1" dirty="0">
                <a:cs typeface="Arial" panose="020B0604020202020204" pitchFamily="34" charset="0"/>
              </a:rPr>
              <a:t>Hepatol Commun </a:t>
            </a:r>
            <a:r>
              <a:rPr lang="nb-NO" dirty="0">
                <a:cs typeface="Arial" panose="020B0604020202020204" pitchFamily="34" charset="0"/>
              </a:rPr>
              <a:t>2017; 1(7): 577–585;</a:t>
            </a:r>
            <a:r>
              <a:rPr lang="en-US" dirty="0">
                <a:cs typeface="Arial" panose="020B0604020202020204" pitchFamily="34" charset="0"/>
              </a:rPr>
              <a:t> 2. FDA </a:t>
            </a:r>
            <a:r>
              <a:rPr lang="en-GB" dirty="0">
                <a:cs typeface="Arial" panose="020B0604020202020204" pitchFamily="34" charset="0"/>
              </a:rPr>
              <a:t>Noncirrhotic Nonalcoholic Steatohepatitis With Liver Fibrosis: Developing Drugs for Treatment Guidance for Industry. December 2018; 3. </a:t>
            </a:r>
            <a:r>
              <a:rPr lang="fr-FR" dirty="0">
                <a:cs typeface="Arial" panose="020B0604020202020204" pitchFamily="34" charset="0"/>
              </a:rPr>
              <a:t>Angulo P et al. </a:t>
            </a:r>
            <a:r>
              <a:rPr lang="en-GB" i="1" dirty="0">
                <a:cs typeface="Arial" panose="020B0604020202020204" pitchFamily="34" charset="0"/>
              </a:rPr>
              <a:t>Gastroenterology </a:t>
            </a:r>
            <a:r>
              <a:rPr lang="en-GB" dirty="0">
                <a:cs typeface="Arial" panose="020B0604020202020204" pitchFamily="34" charset="0"/>
              </a:rPr>
              <a:t>2015;149:389–397</a:t>
            </a:r>
            <a:r>
              <a:rPr lang="nb-NO" dirty="0">
                <a:cs typeface="Arial" panose="020B0604020202020204" pitchFamily="34" charset="0"/>
              </a:rPr>
              <a:t>; 4</a:t>
            </a:r>
            <a:r>
              <a:rPr lang="en-GB" dirty="0">
                <a:cs typeface="Arial" panose="020B0604020202020204" pitchFamily="34" charset="0"/>
              </a:rPr>
              <a:t>. Brunt EM et al. </a:t>
            </a:r>
            <a:r>
              <a:rPr lang="fr-FR" i="1" dirty="0">
                <a:cs typeface="Arial" panose="020B0604020202020204" pitchFamily="34" charset="0"/>
              </a:rPr>
              <a:t>Hepatology </a:t>
            </a:r>
            <a:r>
              <a:rPr lang="fr-FR" dirty="0">
                <a:cs typeface="Arial" panose="020B0604020202020204" pitchFamily="34" charset="0"/>
              </a:rPr>
              <a:t>2018;</a:t>
            </a:r>
            <a:r>
              <a:rPr lang="en-GB" dirty="0">
                <a:cs typeface="Arial" panose="020B0604020202020204" pitchFamily="34" charset="0"/>
              </a:rPr>
              <a:t>doi: 10.1002/hep.30418. </a:t>
            </a:r>
          </a:p>
        </p:txBody>
      </p:sp>
      <p:sp>
        <p:nvSpPr>
          <p:cNvPr id="25" name="Rectangle: Rounded Corners 9">
            <a:extLst>
              <a:ext uri="{FF2B5EF4-FFF2-40B4-BE49-F238E27FC236}">
                <a16:creationId xmlns:a16="http://schemas.microsoft.com/office/drawing/2014/main" id="{784BA356-5DBC-7422-789E-4C205484C7C6}"/>
              </a:ext>
            </a:extLst>
          </p:cNvPr>
          <p:cNvSpPr/>
          <p:nvPr/>
        </p:nvSpPr>
        <p:spPr>
          <a:xfrm>
            <a:off x="1595438" y="2460625"/>
            <a:ext cx="2767012" cy="625475"/>
          </a:xfrm>
          <a:prstGeom prst="roundRect">
            <a:avLst>
              <a:gd name="adj" fmla="val 0"/>
            </a:avLst>
          </a:prstGeom>
          <a:solidFill>
            <a:srgbClr val="7C878E"/>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kern="0" dirty="0">
                <a:solidFill>
                  <a:schemeClr val="bg1"/>
                </a:solidFill>
                <a:cs typeface="Arial" panose="020B0604020202020204" pitchFamily="34" charset="0"/>
              </a:rPr>
              <a:t>HALT</a:t>
            </a:r>
            <a:r>
              <a:rPr lang="en-US" sz="1500" kern="0" dirty="0">
                <a:solidFill>
                  <a:schemeClr val="bg1"/>
                </a:solidFill>
                <a:cs typeface="Arial" panose="020B0604020202020204" pitchFamily="34" charset="0"/>
              </a:rPr>
              <a:t> or REVERSE</a:t>
            </a:r>
          </a:p>
          <a:p>
            <a:pPr algn="ctr">
              <a:defRPr/>
            </a:pPr>
            <a:r>
              <a:rPr lang="en-US" sz="1500" kern="0" dirty="0">
                <a:solidFill>
                  <a:schemeClr val="bg1"/>
                </a:solidFill>
                <a:cs typeface="Arial" panose="020B0604020202020204" pitchFamily="34" charset="0"/>
              </a:rPr>
              <a:t>FIBROSIS</a:t>
            </a:r>
          </a:p>
        </p:txBody>
      </p:sp>
      <p:sp>
        <p:nvSpPr>
          <p:cNvPr id="30" name="Content Placeholder 2">
            <a:extLst>
              <a:ext uri="{FF2B5EF4-FFF2-40B4-BE49-F238E27FC236}">
                <a16:creationId xmlns:a16="http://schemas.microsoft.com/office/drawing/2014/main" id="{85F86383-44C2-865F-F84F-289B2A96CE67}"/>
              </a:ext>
            </a:extLst>
          </p:cNvPr>
          <p:cNvSpPr txBox="1">
            <a:spLocks/>
          </p:cNvSpPr>
          <p:nvPr/>
        </p:nvSpPr>
        <p:spPr>
          <a:xfrm>
            <a:off x="4745038" y="3211513"/>
            <a:ext cx="2416175" cy="747712"/>
          </a:xfrm>
          <a:prstGeom prst="rect">
            <a:avLst/>
          </a:prstGeom>
        </p:spPr>
        <p:txBody>
          <a:bodyPr lIns="0" tIns="0" rIns="0" bIns="0">
            <a:spAutoFit/>
          </a:bodyPr>
          <a:lstStyle>
            <a:lvl1pPr marL="2286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F3340"/>
              </a:buClr>
              <a:buSzPct val="150000"/>
              <a:defRPr/>
            </a:pPr>
            <a:r>
              <a:rPr lang="en-US" sz="1350" dirty="0">
                <a:cs typeface="Arial" panose="020B0604020202020204" pitchFamily="34" charset="0"/>
              </a:rPr>
              <a:t>Preventing progression from advanced fibrosis to cirrhosis is a principle objective of management</a:t>
            </a:r>
            <a:r>
              <a:rPr lang="en-US" sz="1350" baseline="30000" dirty="0">
                <a:cs typeface="Arial" panose="020B0604020202020204" pitchFamily="34" charset="0"/>
              </a:rPr>
              <a:t>1</a:t>
            </a:r>
          </a:p>
        </p:txBody>
      </p:sp>
      <p:sp>
        <p:nvSpPr>
          <p:cNvPr id="31" name="Rectangle: Rounded Corners 9">
            <a:extLst>
              <a:ext uri="{FF2B5EF4-FFF2-40B4-BE49-F238E27FC236}">
                <a16:creationId xmlns:a16="http://schemas.microsoft.com/office/drawing/2014/main" id="{A1277571-1353-B95D-2FE3-8514A6CAA9F7}"/>
              </a:ext>
            </a:extLst>
          </p:cNvPr>
          <p:cNvSpPr/>
          <p:nvPr/>
        </p:nvSpPr>
        <p:spPr>
          <a:xfrm>
            <a:off x="4572000" y="2460625"/>
            <a:ext cx="2767013" cy="625475"/>
          </a:xfrm>
          <a:prstGeom prst="roundRect">
            <a:avLst>
              <a:gd name="adj" fmla="val 0"/>
            </a:avLst>
          </a:prstGeom>
          <a:solidFill>
            <a:srgbClr val="EF3340"/>
          </a:solidFill>
          <a:ln w="25400">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500" kern="0" dirty="0">
                <a:solidFill>
                  <a:schemeClr val="bg1"/>
                </a:solidFill>
                <a:cs typeface="Arial" panose="020B0604020202020204" pitchFamily="34" charset="0"/>
              </a:rPr>
              <a:t> </a:t>
            </a:r>
            <a:r>
              <a:rPr lang="en-US" kern="0" dirty="0">
                <a:solidFill>
                  <a:schemeClr val="bg1"/>
                </a:solidFill>
                <a:cs typeface="Arial" panose="020B0604020202020204" pitchFamily="34" charset="0"/>
              </a:rPr>
              <a:t>PREVENT</a:t>
            </a:r>
            <a:r>
              <a:rPr lang="en-US" sz="1500" kern="0" dirty="0">
                <a:solidFill>
                  <a:schemeClr val="bg1"/>
                </a:solidFill>
                <a:cs typeface="Arial" panose="020B0604020202020204" pitchFamily="34" charset="0"/>
              </a:rPr>
              <a:t> </a:t>
            </a:r>
          </a:p>
          <a:p>
            <a:pPr algn="ctr">
              <a:defRPr/>
            </a:pPr>
            <a:r>
              <a:rPr lang="en-US" sz="1500" kern="0" dirty="0">
                <a:solidFill>
                  <a:schemeClr val="bg1"/>
                </a:solidFill>
                <a:cs typeface="Arial" panose="020B0604020202020204" pitchFamily="34" charset="0"/>
              </a:rPr>
              <a:t>Progression to CIRRHOSIS</a:t>
            </a:r>
          </a:p>
        </p:txBody>
      </p:sp>
      <p:sp>
        <p:nvSpPr>
          <p:cNvPr id="14" name="Content Placeholder 2">
            <a:extLst>
              <a:ext uri="{FF2B5EF4-FFF2-40B4-BE49-F238E27FC236}">
                <a16:creationId xmlns:a16="http://schemas.microsoft.com/office/drawing/2014/main" id="{7B4E60D3-29DF-BECA-BAFE-C5710BA17D4D}"/>
              </a:ext>
            </a:extLst>
          </p:cNvPr>
          <p:cNvSpPr txBox="1">
            <a:spLocks/>
          </p:cNvSpPr>
          <p:nvPr/>
        </p:nvSpPr>
        <p:spPr>
          <a:xfrm>
            <a:off x="1770063" y="3211513"/>
            <a:ext cx="2417762" cy="1276350"/>
          </a:xfrm>
          <a:prstGeom prst="rect">
            <a:avLst/>
          </a:prstGeom>
        </p:spPr>
        <p:txBody>
          <a:bodyPr lIns="0" tIns="0" rIns="0" bIns="0">
            <a:spAutoFit/>
          </a:bodyPr>
          <a:lstStyle>
            <a:lvl1pPr marL="2286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C878E"/>
              </a:buClr>
              <a:buSzPct val="150000"/>
              <a:defRPr/>
            </a:pPr>
            <a:r>
              <a:rPr lang="en-US" sz="1350" dirty="0">
                <a:cs typeface="Arial" panose="020B0604020202020204" pitchFamily="34" charset="0"/>
              </a:rPr>
              <a:t>Fibrosis stage is associated with overall survival and </a:t>
            </a:r>
            <a:br>
              <a:rPr lang="en-US" sz="1350" dirty="0">
                <a:cs typeface="Arial" panose="020B0604020202020204" pitchFamily="34" charset="0"/>
              </a:rPr>
            </a:br>
            <a:r>
              <a:rPr lang="en-US" sz="1350" dirty="0">
                <a:cs typeface="Arial" panose="020B0604020202020204" pitchFamily="34" charset="0"/>
              </a:rPr>
              <a:t>liver-related complications</a:t>
            </a:r>
            <a:r>
              <a:rPr lang="en-US" sz="1350" baseline="30000" dirty="0">
                <a:cs typeface="Arial" panose="020B0604020202020204" pitchFamily="34" charset="0"/>
              </a:rPr>
              <a:t>3</a:t>
            </a:r>
          </a:p>
          <a:p>
            <a:pPr>
              <a:buClr>
                <a:srgbClr val="7C878E"/>
              </a:buClr>
              <a:buSzPct val="150000"/>
              <a:defRPr/>
            </a:pPr>
            <a:r>
              <a:rPr lang="en-US" sz="1350" dirty="0">
                <a:cs typeface="Arial" panose="020B0604020202020204" pitchFamily="34" charset="0"/>
              </a:rPr>
              <a:t>Fibrosis improvement is associated most strongly with resolution of NASH</a:t>
            </a:r>
            <a:r>
              <a:rPr lang="en-US" sz="1350" baseline="30000" dirty="0">
                <a:cs typeface="Arial" panose="020B0604020202020204" pitchFamily="34" charset="0"/>
              </a:rPr>
              <a:t>4</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2BC23AD-6A87-FC1C-2370-7E4B041C4A23}"/>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52226" name="Content Placeholder 2">
            <a:extLst>
              <a:ext uri="{FF2B5EF4-FFF2-40B4-BE49-F238E27FC236}">
                <a16:creationId xmlns:a16="http://schemas.microsoft.com/office/drawing/2014/main" id="{8FCD7068-1C9A-004B-00AE-CD51D8B776C8}"/>
              </a:ext>
            </a:extLst>
          </p:cNvPr>
          <p:cNvSpPr>
            <a:spLocks noGrp="1"/>
          </p:cNvSpPr>
          <p:nvPr>
            <p:ph sz="half" idx="1"/>
          </p:nvPr>
        </p:nvSpPr>
        <p:spPr/>
        <p:txBody>
          <a:bodyPr/>
          <a:lstStyle/>
          <a:p>
            <a:r>
              <a:rPr lang="en-US" altLang="en-US">
                <a:ea typeface="ＭＳ Ｐゴシック" panose="020B0600070205080204" pitchFamily="34" charset="-128"/>
              </a:rPr>
              <a:t>Commonest cause of liver disease</a:t>
            </a:r>
          </a:p>
          <a:p>
            <a:r>
              <a:rPr lang="en-US" altLang="en-US">
                <a:ea typeface="ＭＳ Ｐゴシック" panose="020B0600070205080204" pitchFamily="34" charset="-128"/>
              </a:rPr>
              <a:t>Spectrum of disease</a:t>
            </a:r>
          </a:p>
          <a:p>
            <a:endParaRPr lang="en-US" altLang="en-US">
              <a:ea typeface="ＭＳ Ｐゴシック" panose="020B0600070205080204" pitchFamily="34" charset="-128"/>
            </a:endParaRPr>
          </a:p>
        </p:txBody>
      </p:sp>
      <p:sp>
        <p:nvSpPr>
          <p:cNvPr id="52227" name="Content Placeholder 3">
            <a:extLst>
              <a:ext uri="{FF2B5EF4-FFF2-40B4-BE49-F238E27FC236}">
                <a16:creationId xmlns:a16="http://schemas.microsoft.com/office/drawing/2014/main" id="{00D49AF0-FACE-6B01-18C0-070A860EFC67}"/>
              </a:ext>
            </a:extLst>
          </p:cNvPr>
          <p:cNvSpPr>
            <a:spLocks noGrp="1"/>
          </p:cNvSpPr>
          <p:nvPr>
            <p:ph sz="half" idx="2"/>
          </p:nvPr>
        </p:nvSpPr>
        <p:spPr/>
        <p:txBody>
          <a:bodyPr/>
          <a:lstStyle/>
          <a:p>
            <a:r>
              <a:rPr lang="en-US" altLang="en-US">
                <a:ea typeface="ＭＳ Ｐゴシック" panose="020B0600070205080204" pitchFamily="34" charset="-128"/>
              </a:rPr>
              <a:t>Annual ecomonic burden – 35 billion in direct costs + 200 billion societal costs</a:t>
            </a:r>
          </a:p>
          <a:p>
            <a:endParaRPr lang="en-US" altLang="en-US">
              <a:ea typeface="ＭＳ Ｐゴシック" panose="020B0600070205080204" pitchFamily="34" charset="-128"/>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46C44F-44BE-4FAB-15D4-89CF5FB80FF9}"/>
              </a:ext>
            </a:extLst>
          </p:cNvPr>
          <p:cNvSpPr>
            <a:spLocks noGrp="1"/>
          </p:cNvSpPr>
          <p:nvPr>
            <p:ph type="title"/>
          </p:nvPr>
        </p:nvSpPr>
        <p:spPr/>
        <p:txBody>
          <a:bodyPr>
            <a:noAutofit/>
          </a:bodyPr>
          <a:lstStyle/>
          <a:p>
            <a:pPr>
              <a:defRPr/>
            </a:pPr>
            <a:r>
              <a:rPr lang="en-GB" sz="1950" dirty="0">
                <a:solidFill>
                  <a:srgbClr val="FF0000"/>
                </a:solidFill>
              </a:rPr>
              <a:t>Potential algorithm for non-invasive assessment: prediction rules and blood-based biomarkers</a:t>
            </a:r>
          </a:p>
        </p:txBody>
      </p:sp>
      <p:sp>
        <p:nvSpPr>
          <p:cNvPr id="6" name="Text Placeholder 5">
            <a:extLst>
              <a:ext uri="{FF2B5EF4-FFF2-40B4-BE49-F238E27FC236}">
                <a16:creationId xmlns:a16="http://schemas.microsoft.com/office/drawing/2014/main" id="{29EF1E9B-4003-9E51-43DC-AAF01D379314}"/>
              </a:ext>
            </a:extLst>
          </p:cNvPr>
          <p:cNvSpPr>
            <a:spLocks noGrp="1"/>
          </p:cNvSpPr>
          <p:nvPr>
            <p:ph type="body" sz="quarter" idx="10"/>
          </p:nvPr>
        </p:nvSpPr>
        <p:spPr>
          <a:xfrm>
            <a:off x="2971800" y="6019800"/>
            <a:ext cx="4876800" cy="563563"/>
          </a:xfrm>
        </p:spPr>
        <p:txBody>
          <a:bodyPr/>
          <a:lstStyle/>
          <a:p>
            <a:pPr>
              <a:defRPr/>
            </a:pPr>
            <a:r>
              <a:rPr lang="en-GB" dirty="0"/>
              <a:t>*Estimated prevalence for low-, intermediate- and high-risk groups</a:t>
            </a:r>
          </a:p>
          <a:p>
            <a:pPr>
              <a:defRPr/>
            </a:pPr>
            <a:r>
              <a:rPr lang="en-GB" dirty="0" err="1"/>
              <a:t>Vilar</a:t>
            </a:r>
            <a:r>
              <a:rPr lang="en-GB" dirty="0"/>
              <a:t>-Gomez E, </a:t>
            </a:r>
            <a:r>
              <a:rPr lang="en-GB" dirty="0" err="1"/>
              <a:t>Chalasani</a:t>
            </a:r>
            <a:r>
              <a:rPr lang="en-GB" dirty="0"/>
              <a:t> N. J Hepatol 2018;68:305</a:t>
            </a:r>
            <a:r>
              <a:rPr lang="en-GB" dirty="0">
                <a:sym typeface="Symbol" panose="05050102010706020507" pitchFamily="18" charset="2"/>
              </a:rPr>
              <a:t></a:t>
            </a:r>
            <a:r>
              <a:rPr lang="en-GB" dirty="0"/>
              <a:t>15</a:t>
            </a:r>
          </a:p>
          <a:p>
            <a:pPr>
              <a:defRPr/>
            </a:pPr>
            <a:r>
              <a:rPr lang="en-US" altLang="en-US" dirty="0"/>
              <a:t>Copyright © 2017 European Association for the Study of the Liver </a:t>
            </a:r>
            <a:r>
              <a:rPr lang="en-US" altLang="en-US" dirty="0">
                <a:hlinkClick r:id="rId3"/>
              </a:rPr>
              <a:t>Terms and Conditions</a:t>
            </a:r>
            <a:endParaRPr lang="en-GB" dirty="0"/>
          </a:p>
        </p:txBody>
      </p:sp>
      <p:pic>
        <p:nvPicPr>
          <p:cNvPr id="9" name="Picture 8">
            <a:hlinkClick r:id="rId4" action="ppaction://hlinksldjump"/>
            <a:extLst>
              <a:ext uri="{FF2B5EF4-FFF2-40B4-BE49-F238E27FC236}">
                <a16:creationId xmlns:a16="http://schemas.microsoft.com/office/drawing/2014/main" id="{03D98F5E-425D-CCDA-C6F4-00D668C0D696}"/>
              </a:ext>
            </a:extLst>
          </p:cNvPr>
          <p:cNvPicPr>
            <a:picLocks noChangeAspect="1"/>
          </p:cNvPicPr>
          <p:nvPr/>
        </p:nvPicPr>
        <p:blipFill rotWithShape="1">
          <a:blip r:embed="rId5" cstate="screen">
            <a:duotone>
              <a:schemeClr val="accent1">
                <a:shade val="45000"/>
                <a:satMod val="135000"/>
              </a:schemeClr>
              <a:prstClr val="white"/>
            </a:duotone>
          </a:blip>
          <a:srcRect l="8888" t="1478" r="8310" b="16517"/>
          <a:stretch/>
        </p:blipFill>
        <p:spPr>
          <a:xfrm>
            <a:off x="8524011" y="1184710"/>
            <a:ext cx="285928" cy="283170"/>
          </a:xfrm>
          <a:prstGeom prst="rect">
            <a:avLst/>
          </a:prstGeom>
        </p:spPr>
      </p:pic>
      <p:pic>
        <p:nvPicPr>
          <p:cNvPr id="114692" name="Content Placeholder 9" descr="Screen Clipping">
            <a:extLst>
              <a:ext uri="{FF2B5EF4-FFF2-40B4-BE49-F238E27FC236}">
                <a16:creationId xmlns:a16="http://schemas.microsoft.com/office/drawing/2014/main" id="{3B9207E8-CC20-F892-32C5-CAF3AF14B5A1}"/>
              </a:ext>
            </a:extLst>
          </p:cNvPr>
          <p:cNvPicPr>
            <a:picLocks noGrp="1" noChangeAspect="1" noChangeArrowheads="1"/>
          </p:cNvPicPr>
          <p:nvPr>
            <p:ph sz="half" idx="1"/>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871663" y="1801813"/>
            <a:ext cx="5400675" cy="3671887"/>
          </a:xfr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F0A36B79-0CEB-19FB-98E5-28FC03358F20}"/>
              </a:ext>
            </a:extLst>
          </p:cNvPr>
          <p:cNvSpPr>
            <a:spLocks noGrp="1"/>
          </p:cNvSpPr>
          <p:nvPr>
            <p:ph type="title"/>
          </p:nvPr>
        </p:nvSpPr>
        <p:spPr>
          <a:xfrm>
            <a:off x="457200" y="274638"/>
            <a:ext cx="8229600" cy="1257300"/>
          </a:xfrm>
        </p:spPr>
        <p:txBody>
          <a:bodyPr/>
          <a:lstStyle/>
          <a:p>
            <a:r>
              <a:rPr lang="en-US" altLang="en-US" sz="3200">
                <a:solidFill>
                  <a:srgbClr val="FF0000"/>
                </a:solidFill>
                <a:ea typeface="ＭＳ Ｐゴシック" panose="020B0600070205080204" pitchFamily="34" charset="-128"/>
              </a:rPr>
              <a:t>Real World Evidence for the Potential Magnitude of the Problem- Ochsner Health Data</a:t>
            </a:r>
          </a:p>
        </p:txBody>
      </p:sp>
      <p:pic>
        <p:nvPicPr>
          <p:cNvPr id="116738" name="Picture 2" descr="Graphical user interface, chart&#10;&#10;Description automatically generated">
            <a:extLst>
              <a:ext uri="{FF2B5EF4-FFF2-40B4-BE49-F238E27FC236}">
                <a16:creationId xmlns:a16="http://schemas.microsoft.com/office/drawing/2014/main" id="{8CC7DF91-9761-E67C-C0F2-6923AB302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1013"/>
            <a:ext cx="8312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3">
            <a:extLst>
              <a:ext uri="{FF2B5EF4-FFF2-40B4-BE49-F238E27FC236}">
                <a16:creationId xmlns:a16="http://schemas.microsoft.com/office/drawing/2014/main" id="{5EA63E6F-9892-9654-6B0D-D65F87721B31}"/>
              </a:ext>
            </a:extLst>
          </p:cNvPr>
          <p:cNvSpPr txBox="1">
            <a:spLocks noChangeArrowheads="1"/>
          </p:cNvSpPr>
          <p:nvPr/>
        </p:nvSpPr>
        <p:spPr bwMode="auto">
          <a:xfrm>
            <a:off x="4800600" y="6213475"/>
            <a:ext cx="3740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1800">
                <a:latin typeface="Garamond" panose="02020404030301010803" pitchFamily="18" charset="0"/>
              </a:rPr>
              <a:t>Therapondos et al. ILC 2022</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3E142F26-31CF-31B4-46A2-DA3E1FCBA761}"/>
              </a:ext>
            </a:extLst>
          </p:cNvPr>
          <p:cNvSpPr>
            <a:spLocks noGrp="1"/>
          </p:cNvSpPr>
          <p:nvPr>
            <p:ph type="title"/>
          </p:nvPr>
        </p:nvSpPr>
        <p:spPr/>
        <p:txBody>
          <a:bodyPr/>
          <a:lstStyle/>
          <a:p>
            <a:r>
              <a:rPr lang="en-US" altLang="en-US" sz="3200">
                <a:solidFill>
                  <a:srgbClr val="FF0000"/>
                </a:solidFill>
                <a:ea typeface="ＭＳ Ｐゴシック" panose="020B0600070205080204" pitchFamily="34" charset="-128"/>
              </a:rPr>
              <a:t>Ochsner Health data – June 21- Feb 22</a:t>
            </a:r>
          </a:p>
        </p:txBody>
      </p:sp>
      <p:sp>
        <p:nvSpPr>
          <p:cNvPr id="3" name="Content Placeholder 2">
            <a:extLst>
              <a:ext uri="{FF2B5EF4-FFF2-40B4-BE49-F238E27FC236}">
                <a16:creationId xmlns:a16="http://schemas.microsoft.com/office/drawing/2014/main" id="{938746C2-5C04-0D0A-AC36-8FAF48342208}"/>
              </a:ext>
            </a:extLst>
          </p:cNvPr>
          <p:cNvSpPr>
            <a:spLocks noGrp="1"/>
          </p:cNvSpPr>
          <p:nvPr>
            <p:ph sz="half" idx="1"/>
          </p:nvPr>
        </p:nvSpPr>
        <p:spPr/>
        <p:txBody>
          <a:bodyPr/>
          <a:lstStyle/>
          <a:p>
            <a:pPr>
              <a:defRPr/>
            </a:pPr>
            <a:r>
              <a:rPr lang="en-US" dirty="0"/>
              <a:t>633,267 patients met criteria</a:t>
            </a:r>
          </a:p>
          <a:p>
            <a:pPr marL="0" indent="0">
              <a:buFont typeface="Lucida Grande" panose="020B0600040502020204" pitchFamily="34" charset="0"/>
              <a:buNone/>
              <a:defRPr/>
            </a:pPr>
            <a:endParaRPr lang="en-US" dirty="0"/>
          </a:p>
          <a:p>
            <a:pPr>
              <a:defRPr/>
            </a:pPr>
            <a:r>
              <a:rPr lang="en-US" dirty="0"/>
              <a:t>240,255 patients with Fib-4 (38%)</a:t>
            </a:r>
          </a:p>
        </p:txBody>
      </p:sp>
      <p:sp>
        <p:nvSpPr>
          <p:cNvPr id="117763" name="Content Placeholder 3">
            <a:extLst>
              <a:ext uri="{FF2B5EF4-FFF2-40B4-BE49-F238E27FC236}">
                <a16:creationId xmlns:a16="http://schemas.microsoft.com/office/drawing/2014/main" id="{737B8126-EF2B-EFF0-8803-5AF869ACC3CD}"/>
              </a:ext>
            </a:extLst>
          </p:cNvPr>
          <p:cNvSpPr>
            <a:spLocks noGrp="1"/>
          </p:cNvSpPr>
          <p:nvPr>
            <p:ph sz="half" idx="2"/>
          </p:nvPr>
        </p:nvSpPr>
        <p:spPr/>
        <p:txBody>
          <a:bodyPr/>
          <a:lstStyle/>
          <a:p>
            <a:r>
              <a:rPr lang="en-US" altLang="en-US">
                <a:ea typeface="ＭＳ Ｐゴシック" panose="020B0600070205080204" pitchFamily="34" charset="-128"/>
              </a:rPr>
              <a:t>16,952- high risk</a:t>
            </a:r>
          </a:p>
          <a:p>
            <a:r>
              <a:rPr lang="en-US" altLang="en-US">
                <a:ea typeface="ＭＳ Ｐゴシック" panose="020B0600070205080204" pitchFamily="34" charset="-128"/>
              </a:rPr>
              <a:t>46,326- indeterminate risk- need further assessment</a:t>
            </a:r>
          </a:p>
          <a:p>
            <a:r>
              <a:rPr lang="en-US" altLang="en-US">
                <a:ea typeface="ＭＳ Ｐゴシック" panose="020B0600070205080204" pitchFamily="34" charset="-128"/>
              </a:rPr>
              <a:t>50% of hepatology referrals were low risk</a:t>
            </a:r>
          </a:p>
        </p:txBody>
      </p:sp>
      <p:sp>
        <p:nvSpPr>
          <p:cNvPr id="117764" name="TextBox 4">
            <a:extLst>
              <a:ext uri="{FF2B5EF4-FFF2-40B4-BE49-F238E27FC236}">
                <a16:creationId xmlns:a16="http://schemas.microsoft.com/office/drawing/2014/main" id="{58D7E25F-A714-C418-C027-7E18FCAA03CC}"/>
              </a:ext>
            </a:extLst>
          </p:cNvPr>
          <p:cNvSpPr txBox="1">
            <a:spLocks noChangeArrowheads="1"/>
          </p:cNvSpPr>
          <p:nvPr/>
        </p:nvSpPr>
        <p:spPr bwMode="auto">
          <a:xfrm>
            <a:off x="5562600" y="591026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1800">
                <a:latin typeface="Garamond" panose="02020404030301010803" pitchFamily="18" charset="0"/>
              </a:rPr>
              <a:t>Therapondos et al ILC 2022</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8EA08B22-6BB7-2DD7-8748-CB935ED9DC35}"/>
              </a:ext>
            </a:extLst>
          </p:cNvPr>
          <p:cNvSpPr>
            <a:spLocks noGrp="1"/>
          </p:cNvSpPr>
          <p:nvPr>
            <p:ph type="ctrTitle"/>
          </p:nvPr>
        </p:nvSpPr>
        <p:spPr>
          <a:xfrm>
            <a:off x="2025650" y="2693988"/>
            <a:ext cx="6127750" cy="1470025"/>
          </a:xfrm>
        </p:spPr>
        <p:txBody>
          <a:bodyPr/>
          <a:lstStyle/>
          <a:p>
            <a:r>
              <a:rPr lang="en-GB" altLang="en-US" sz="4800">
                <a:solidFill>
                  <a:srgbClr val="FF0000"/>
                </a:solidFill>
                <a:ea typeface="ＭＳ Ｐゴシック" panose="020B0600070205080204" pitchFamily="34" charset="-128"/>
              </a:rPr>
              <a:t>Treatment</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a:extLst>
              <a:ext uri="{FF2B5EF4-FFF2-40B4-BE49-F238E27FC236}">
                <a16:creationId xmlns:a16="http://schemas.microsoft.com/office/drawing/2014/main" id="{3FFEED12-824B-21E2-883C-BF40DE561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287" t="21875" r="25989" b="30208"/>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hidden="1">
            <a:extLst>
              <a:ext uri="{FF2B5EF4-FFF2-40B4-BE49-F238E27FC236}">
                <a16:creationId xmlns:a16="http://schemas.microsoft.com/office/drawing/2014/main" id="{24E2C032-9191-5847-5E21-DD6520BFF6B3}"/>
              </a:ext>
            </a:extLst>
          </p:cNvPr>
          <p:cNvSpPr>
            <a:spLocks noGrp="1"/>
          </p:cNvSpPr>
          <p:nvPr>
            <p:ph type="title"/>
          </p:nvPr>
        </p:nvSpPr>
        <p:spPr/>
        <p:txBody>
          <a:bodyPr/>
          <a:lstStyle/>
          <a:p>
            <a:r>
              <a:rPr lang="en-US" altLang="en-US" sz="3200">
                <a:ea typeface="ＭＳ Ｐゴシック" panose="020B0600070205080204" pitchFamily="34" charset="-128"/>
              </a:rPr>
              <a:t>Current Standard of Care: Lifestyle Interventions</a:t>
            </a:r>
          </a:p>
        </p:txBody>
      </p:sp>
      <p:pic>
        <p:nvPicPr>
          <p:cNvPr id="121858" name="Picture 2">
            <a:extLst>
              <a:ext uri="{FF2B5EF4-FFF2-40B4-BE49-F238E27FC236}">
                <a16:creationId xmlns:a16="http://schemas.microsoft.com/office/drawing/2014/main" id="{EF55C3F2-B93C-7B4A-886D-DCCD73629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BCE51-0082-CCB0-EF68-851F156F74CC}"/>
              </a:ext>
            </a:extLst>
          </p:cNvPr>
          <p:cNvSpPr>
            <a:spLocks noGrp="1"/>
          </p:cNvSpPr>
          <p:nvPr>
            <p:ph type="title"/>
          </p:nvPr>
        </p:nvSpPr>
        <p:spPr/>
        <p:txBody>
          <a:bodyPr>
            <a:normAutofit fontScale="90000"/>
          </a:bodyPr>
          <a:lstStyle/>
          <a:p>
            <a:pPr>
              <a:defRPr/>
            </a:pPr>
            <a:r>
              <a:rPr lang="en-US" dirty="0">
                <a:solidFill>
                  <a:srgbClr val="FF0000"/>
                </a:solidFill>
              </a:rPr>
              <a:t>Components of a lifestyle approach to NAFLD</a:t>
            </a:r>
            <a:endParaRPr lang="en-GB" dirty="0">
              <a:solidFill>
                <a:srgbClr val="FF0000"/>
              </a:solidFill>
            </a:endParaRPr>
          </a:p>
        </p:txBody>
      </p:sp>
      <p:sp>
        <p:nvSpPr>
          <p:cNvPr id="122882" name="Text Placeholder 2">
            <a:extLst>
              <a:ext uri="{FF2B5EF4-FFF2-40B4-BE49-F238E27FC236}">
                <a16:creationId xmlns:a16="http://schemas.microsoft.com/office/drawing/2014/main" id="{1B5244BD-E0FB-17E4-2F67-C68934D080BB}"/>
              </a:ext>
            </a:extLst>
          </p:cNvPr>
          <p:cNvSpPr>
            <a:spLocks noGrp="1"/>
          </p:cNvSpPr>
          <p:nvPr>
            <p:ph type="body" sz="quarter" idx="10"/>
          </p:nvPr>
        </p:nvSpPr>
        <p:spPr>
          <a:xfrm>
            <a:off x="2881313" y="5983288"/>
            <a:ext cx="7519987" cy="376237"/>
          </a:xfrm>
        </p:spPr>
        <p:txBody>
          <a:bodyPr/>
          <a:lstStyle/>
          <a:p>
            <a:pPr>
              <a:spcBef>
                <a:spcPct val="0"/>
              </a:spcBef>
            </a:pPr>
            <a:r>
              <a:rPr lang="en-GB" altLang="en-US">
                <a:ea typeface="ＭＳ Ｐゴシック" panose="020B0600070205080204" pitchFamily="34" charset="-128"/>
              </a:rPr>
              <a:t>EASL–EASD–EASO CPG NAFLD.</a:t>
            </a:r>
            <a:r>
              <a:rPr lang="en-US" altLang="en-US">
                <a:ea typeface="ＭＳ Ｐゴシック" panose="020B0600070205080204" pitchFamily="34" charset="-128"/>
              </a:rPr>
              <a:t> J Hepatol 2016;64:1388–402</a:t>
            </a:r>
          </a:p>
        </p:txBody>
      </p:sp>
      <p:sp>
        <p:nvSpPr>
          <p:cNvPr id="122883" name="TextBox 3">
            <a:extLst>
              <a:ext uri="{FF2B5EF4-FFF2-40B4-BE49-F238E27FC236}">
                <a16:creationId xmlns:a16="http://schemas.microsoft.com/office/drawing/2014/main" id="{F77426E1-89E9-3A49-E43F-FDCF70E49D2A}"/>
              </a:ext>
            </a:extLst>
          </p:cNvPr>
          <p:cNvSpPr txBox="1">
            <a:spLocks noChangeArrowheads="1"/>
          </p:cNvSpPr>
          <p:nvPr/>
        </p:nvSpPr>
        <p:spPr bwMode="auto">
          <a:xfrm>
            <a:off x="3444875" y="3162300"/>
            <a:ext cx="2265363" cy="8302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GB" altLang="en-US" sz="2400">
                <a:solidFill>
                  <a:srgbClr val="FF0000"/>
                </a:solidFill>
                <a:latin typeface="Garamond" panose="02020404030301010803" pitchFamily="18" charset="0"/>
              </a:rPr>
              <a:t>Comprehensive</a:t>
            </a:r>
          </a:p>
          <a:p>
            <a:pPr algn="ctr">
              <a:spcBef>
                <a:spcPct val="0"/>
              </a:spcBef>
              <a:buSzTx/>
              <a:buFontTx/>
              <a:buNone/>
            </a:pPr>
            <a:r>
              <a:rPr lang="en-GB" altLang="en-US" sz="2400">
                <a:solidFill>
                  <a:srgbClr val="FF0000"/>
                </a:solidFill>
                <a:latin typeface="Garamond" panose="02020404030301010803" pitchFamily="18" charset="0"/>
              </a:rPr>
              <a:t>lifestyle approach</a:t>
            </a:r>
          </a:p>
        </p:txBody>
      </p:sp>
      <p:sp>
        <p:nvSpPr>
          <p:cNvPr id="6" name="TextBox 5">
            <a:extLst>
              <a:ext uri="{FF2B5EF4-FFF2-40B4-BE49-F238E27FC236}">
                <a16:creationId xmlns:a16="http://schemas.microsoft.com/office/drawing/2014/main" id="{EC43F7B7-4F64-38A9-5B44-82B9440AC736}"/>
              </a:ext>
            </a:extLst>
          </p:cNvPr>
          <p:cNvSpPr txBox="1"/>
          <p:nvPr/>
        </p:nvSpPr>
        <p:spPr>
          <a:xfrm>
            <a:off x="1211263" y="1593850"/>
            <a:ext cx="3214687" cy="1016000"/>
          </a:xfrm>
          <a:prstGeom prst="rect">
            <a:avLst/>
          </a:prstGeom>
          <a:noFill/>
        </p:spPr>
        <p:txBody>
          <a:bodyPr wrap="none">
            <a:spAutoFit/>
          </a:bodyPr>
          <a:lstStyle/>
          <a:p>
            <a:pPr>
              <a:defRPr/>
            </a:pPr>
            <a:r>
              <a:rPr lang="en-GB" b="1" dirty="0">
                <a:solidFill>
                  <a:schemeClr val="tx2"/>
                </a:solidFill>
              </a:rPr>
              <a:t>Energy restriction</a:t>
            </a:r>
          </a:p>
          <a:p>
            <a:pPr marL="285750" indent="-285750">
              <a:buFont typeface="Arial" panose="020B0604020202020204" pitchFamily="34" charset="0"/>
              <a:buChar char="•"/>
              <a:defRPr/>
            </a:pPr>
            <a:r>
              <a:rPr lang="en-GB" sz="1400" dirty="0"/>
              <a:t>Calorie restriction (500</a:t>
            </a:r>
            <a:r>
              <a:rPr lang="en-GB" sz="1400" dirty="0">
                <a:sym typeface="Symbol" panose="05050102010706020507" pitchFamily="18" charset="2"/>
              </a:rPr>
              <a:t>1,000/day)</a:t>
            </a:r>
          </a:p>
          <a:p>
            <a:pPr marL="285750" indent="-285750">
              <a:buFont typeface="Arial" panose="020B0604020202020204" pitchFamily="34" charset="0"/>
              <a:buChar char="•"/>
              <a:defRPr/>
            </a:pPr>
            <a:r>
              <a:rPr lang="en-GB" sz="1400" dirty="0">
                <a:sym typeface="Symbol" panose="05050102010706020507" pitchFamily="18" charset="2"/>
              </a:rPr>
              <a:t>710% weight loss target</a:t>
            </a:r>
          </a:p>
          <a:p>
            <a:pPr marL="285750" indent="-285750">
              <a:buFont typeface="Arial" panose="020B0604020202020204" pitchFamily="34" charset="0"/>
              <a:buChar char="•"/>
              <a:defRPr/>
            </a:pPr>
            <a:r>
              <a:rPr lang="en-GB" sz="1400" dirty="0">
                <a:sym typeface="Symbol" panose="05050102010706020507" pitchFamily="18" charset="2"/>
              </a:rPr>
              <a:t>Long-term maintenance approach</a:t>
            </a:r>
          </a:p>
        </p:txBody>
      </p:sp>
      <p:sp>
        <p:nvSpPr>
          <p:cNvPr id="8" name="TextBox 7">
            <a:extLst>
              <a:ext uri="{FF2B5EF4-FFF2-40B4-BE49-F238E27FC236}">
                <a16:creationId xmlns:a16="http://schemas.microsoft.com/office/drawing/2014/main" id="{1B1AE8A0-AD33-6021-5801-4F5E67154070}"/>
              </a:ext>
            </a:extLst>
          </p:cNvPr>
          <p:cNvSpPr txBox="1"/>
          <p:nvPr/>
        </p:nvSpPr>
        <p:spPr>
          <a:xfrm>
            <a:off x="900113" y="4378325"/>
            <a:ext cx="3600450" cy="1231900"/>
          </a:xfrm>
          <a:prstGeom prst="rect">
            <a:avLst/>
          </a:prstGeom>
          <a:noFill/>
        </p:spPr>
        <p:txBody>
          <a:bodyPr>
            <a:spAutoFit/>
          </a:bodyPr>
          <a:lstStyle/>
          <a:p>
            <a:pPr>
              <a:defRPr/>
            </a:pPr>
            <a:r>
              <a:rPr lang="en-GB" b="1" dirty="0">
                <a:solidFill>
                  <a:schemeClr val="tx2"/>
                </a:solidFill>
              </a:rPr>
              <a:t>Macronutrient composition</a:t>
            </a:r>
          </a:p>
          <a:p>
            <a:pPr marL="285750" indent="-285750">
              <a:buFont typeface="Arial" panose="020B0604020202020204" pitchFamily="34" charset="0"/>
              <a:buChar char="•"/>
              <a:defRPr/>
            </a:pPr>
            <a:r>
              <a:rPr lang="en-GB" sz="1400" dirty="0"/>
              <a:t>Low-to-moderate fat</a:t>
            </a:r>
          </a:p>
          <a:p>
            <a:pPr marL="285750" indent="-285750">
              <a:buFont typeface="Arial" panose="020B0604020202020204" pitchFamily="34" charset="0"/>
              <a:buChar char="•"/>
              <a:defRPr/>
            </a:pPr>
            <a:r>
              <a:rPr lang="en-GB" sz="1400" dirty="0">
                <a:sym typeface="Symbol" panose="05050102010706020507" pitchFamily="18" charset="2"/>
              </a:rPr>
              <a:t>Moderate-to-high carbohydrate</a:t>
            </a:r>
          </a:p>
          <a:p>
            <a:pPr marL="285750" indent="-285750">
              <a:buFont typeface="Arial" panose="020B0604020202020204" pitchFamily="34" charset="0"/>
              <a:buChar char="•"/>
              <a:defRPr/>
            </a:pPr>
            <a:r>
              <a:rPr lang="en-GB" sz="1400" dirty="0">
                <a:sym typeface="Symbol" panose="05050102010706020507" pitchFamily="18" charset="2"/>
              </a:rPr>
              <a:t>Low-carbohydrate ketogenic diets or high protein</a:t>
            </a:r>
          </a:p>
        </p:txBody>
      </p:sp>
      <p:sp>
        <p:nvSpPr>
          <p:cNvPr id="9" name="TextBox 8">
            <a:extLst>
              <a:ext uri="{FF2B5EF4-FFF2-40B4-BE49-F238E27FC236}">
                <a16:creationId xmlns:a16="http://schemas.microsoft.com/office/drawing/2014/main" id="{443F2CB7-A713-91F8-9A9E-BC53FA4C9E7F}"/>
              </a:ext>
            </a:extLst>
          </p:cNvPr>
          <p:cNvSpPr txBox="1"/>
          <p:nvPr/>
        </p:nvSpPr>
        <p:spPr>
          <a:xfrm>
            <a:off x="4918075" y="1481138"/>
            <a:ext cx="2479675" cy="800100"/>
          </a:xfrm>
          <a:prstGeom prst="rect">
            <a:avLst/>
          </a:prstGeom>
          <a:noFill/>
        </p:spPr>
        <p:txBody>
          <a:bodyPr wrap="none">
            <a:spAutoFit/>
          </a:bodyPr>
          <a:lstStyle/>
          <a:p>
            <a:pPr>
              <a:defRPr/>
            </a:pPr>
            <a:r>
              <a:rPr lang="en-GB" b="1" dirty="0">
                <a:solidFill>
                  <a:schemeClr val="tx2"/>
                </a:solidFill>
              </a:rPr>
              <a:t>Fructose intake</a:t>
            </a:r>
          </a:p>
          <a:p>
            <a:pPr marL="285750" indent="-285750">
              <a:buFont typeface="Arial" panose="020B0604020202020204" pitchFamily="34" charset="0"/>
              <a:buChar char="•"/>
              <a:defRPr/>
            </a:pPr>
            <a:r>
              <a:rPr lang="en-GB" sz="1400" dirty="0"/>
              <a:t>Avoid fructose-containing</a:t>
            </a:r>
            <a:br>
              <a:rPr lang="en-GB" sz="1400" dirty="0"/>
            </a:br>
            <a:r>
              <a:rPr lang="en-GB" sz="1400" dirty="0"/>
              <a:t>food and drink</a:t>
            </a:r>
            <a:endParaRPr lang="en-GB" sz="1400" dirty="0">
              <a:sym typeface="Symbol" panose="05050102010706020507" pitchFamily="18" charset="2"/>
            </a:endParaRPr>
          </a:p>
        </p:txBody>
      </p:sp>
      <p:sp>
        <p:nvSpPr>
          <p:cNvPr id="10" name="TextBox 9">
            <a:extLst>
              <a:ext uri="{FF2B5EF4-FFF2-40B4-BE49-F238E27FC236}">
                <a16:creationId xmlns:a16="http://schemas.microsoft.com/office/drawing/2014/main" id="{F89B8F45-2F42-49AE-C4BC-58F0613E1CE3}"/>
              </a:ext>
            </a:extLst>
          </p:cNvPr>
          <p:cNvSpPr txBox="1"/>
          <p:nvPr/>
        </p:nvSpPr>
        <p:spPr>
          <a:xfrm>
            <a:off x="6157913" y="2692400"/>
            <a:ext cx="2374900" cy="800100"/>
          </a:xfrm>
          <a:prstGeom prst="rect">
            <a:avLst/>
          </a:prstGeom>
          <a:noFill/>
        </p:spPr>
        <p:txBody>
          <a:bodyPr wrap="none">
            <a:spAutoFit/>
          </a:bodyPr>
          <a:lstStyle/>
          <a:p>
            <a:pPr>
              <a:defRPr/>
            </a:pPr>
            <a:r>
              <a:rPr lang="en-GB" b="1" dirty="0">
                <a:solidFill>
                  <a:schemeClr val="tx2"/>
                </a:solidFill>
              </a:rPr>
              <a:t>Daily alcohol intake</a:t>
            </a:r>
          </a:p>
          <a:p>
            <a:pPr marL="285750" indent="-285750">
              <a:buFont typeface="Arial" panose="020B0604020202020204" pitchFamily="34" charset="0"/>
              <a:buChar char="•"/>
              <a:defRPr/>
            </a:pPr>
            <a:r>
              <a:rPr lang="en-GB" sz="1400" dirty="0"/>
              <a:t>Strictly below 30 g men</a:t>
            </a:r>
            <a:br>
              <a:rPr lang="en-GB" sz="1400" dirty="0"/>
            </a:br>
            <a:r>
              <a:rPr lang="en-GB" sz="1400" dirty="0"/>
              <a:t>and 20 g women </a:t>
            </a:r>
            <a:endParaRPr lang="en-GB" sz="1400" dirty="0">
              <a:sym typeface="Symbol" panose="05050102010706020507" pitchFamily="18" charset="2"/>
            </a:endParaRPr>
          </a:p>
        </p:txBody>
      </p:sp>
      <p:sp>
        <p:nvSpPr>
          <p:cNvPr id="11" name="TextBox 10">
            <a:extLst>
              <a:ext uri="{FF2B5EF4-FFF2-40B4-BE49-F238E27FC236}">
                <a16:creationId xmlns:a16="http://schemas.microsoft.com/office/drawing/2014/main" id="{BEDB72B9-4EDA-7F58-9A2B-A559B7F98270}"/>
              </a:ext>
            </a:extLst>
          </p:cNvPr>
          <p:cNvSpPr txBox="1"/>
          <p:nvPr/>
        </p:nvSpPr>
        <p:spPr>
          <a:xfrm>
            <a:off x="319088" y="3000375"/>
            <a:ext cx="2533650" cy="584200"/>
          </a:xfrm>
          <a:prstGeom prst="rect">
            <a:avLst/>
          </a:prstGeom>
          <a:noFill/>
        </p:spPr>
        <p:txBody>
          <a:bodyPr wrap="none">
            <a:spAutoFit/>
          </a:bodyPr>
          <a:lstStyle/>
          <a:p>
            <a:pPr>
              <a:defRPr/>
            </a:pPr>
            <a:r>
              <a:rPr lang="en-GB" b="1" dirty="0">
                <a:solidFill>
                  <a:schemeClr val="tx2"/>
                </a:solidFill>
              </a:rPr>
              <a:t>Coffee consumption</a:t>
            </a:r>
          </a:p>
          <a:p>
            <a:pPr marL="285750" indent="-285750">
              <a:buFont typeface="Arial" panose="020B0604020202020204" pitchFamily="34" charset="0"/>
              <a:buChar char="•"/>
              <a:defRPr/>
            </a:pPr>
            <a:r>
              <a:rPr lang="en-GB" sz="1400" dirty="0"/>
              <a:t>No liver-related limitations</a:t>
            </a:r>
            <a:endParaRPr lang="en-GB" sz="1400" dirty="0">
              <a:sym typeface="Symbol" panose="05050102010706020507" pitchFamily="18" charset="2"/>
            </a:endParaRPr>
          </a:p>
        </p:txBody>
      </p:sp>
      <p:sp>
        <p:nvSpPr>
          <p:cNvPr id="12" name="TextBox 11">
            <a:extLst>
              <a:ext uri="{FF2B5EF4-FFF2-40B4-BE49-F238E27FC236}">
                <a16:creationId xmlns:a16="http://schemas.microsoft.com/office/drawing/2014/main" id="{779A557F-B67A-8023-E319-27C98EBDCA7B}"/>
              </a:ext>
            </a:extLst>
          </p:cNvPr>
          <p:cNvSpPr txBox="1"/>
          <p:nvPr/>
        </p:nvSpPr>
        <p:spPr>
          <a:xfrm>
            <a:off x="4918075" y="4359275"/>
            <a:ext cx="3535363" cy="1446213"/>
          </a:xfrm>
          <a:prstGeom prst="rect">
            <a:avLst/>
          </a:prstGeom>
          <a:noFill/>
        </p:spPr>
        <p:txBody>
          <a:bodyPr wrap="none">
            <a:spAutoFit/>
          </a:bodyPr>
          <a:lstStyle/>
          <a:p>
            <a:pPr>
              <a:defRPr/>
            </a:pPr>
            <a:r>
              <a:rPr lang="en-GB" b="1" dirty="0">
                <a:solidFill>
                  <a:schemeClr val="tx2"/>
                </a:solidFill>
              </a:rPr>
              <a:t>Physical activity</a:t>
            </a:r>
          </a:p>
          <a:p>
            <a:pPr marL="285750" indent="-285750">
              <a:buFont typeface="Arial" panose="020B0604020202020204" pitchFamily="34" charset="0"/>
              <a:buChar char="•"/>
              <a:defRPr/>
            </a:pPr>
            <a:r>
              <a:rPr lang="en-GB" sz="1400" dirty="0"/>
              <a:t>150</a:t>
            </a:r>
            <a:r>
              <a:rPr lang="en-GB" sz="1400" dirty="0">
                <a:sym typeface="Symbol" panose="05050102010706020507" pitchFamily="18" charset="2"/>
              </a:rPr>
              <a:t>200 min/week moderate intensity </a:t>
            </a:r>
            <a:br>
              <a:rPr lang="en-GB" sz="1400" dirty="0">
                <a:sym typeface="Symbol" panose="05050102010706020507" pitchFamily="18" charset="2"/>
              </a:rPr>
            </a:br>
            <a:r>
              <a:rPr lang="en-GB" sz="1400" dirty="0">
                <a:sym typeface="Symbol" panose="05050102010706020507" pitchFamily="18" charset="2"/>
              </a:rPr>
              <a:t>in 35 sessions</a:t>
            </a:r>
          </a:p>
          <a:p>
            <a:pPr marL="285750" indent="-285750">
              <a:buFont typeface="Arial" panose="020B0604020202020204" pitchFamily="34" charset="0"/>
              <a:buChar char="•"/>
              <a:defRPr/>
            </a:pPr>
            <a:r>
              <a:rPr lang="en-GB" sz="1400" dirty="0">
                <a:sym typeface="Symbol" panose="05050102010706020507" pitchFamily="18" charset="2"/>
              </a:rPr>
              <a:t>Resistance training to promote</a:t>
            </a:r>
            <a:br>
              <a:rPr lang="en-GB" sz="1400" dirty="0">
                <a:sym typeface="Symbol" panose="05050102010706020507" pitchFamily="18" charset="2"/>
              </a:rPr>
            </a:br>
            <a:r>
              <a:rPr lang="en-GB" sz="1400" dirty="0">
                <a:sym typeface="Symbol" panose="05050102010706020507" pitchFamily="18" charset="2"/>
              </a:rPr>
              <a:t>musculoskeletal fitness and improve</a:t>
            </a:r>
            <a:br>
              <a:rPr lang="en-GB" sz="1400" dirty="0">
                <a:sym typeface="Symbol" panose="05050102010706020507" pitchFamily="18" charset="2"/>
              </a:rPr>
            </a:br>
            <a:r>
              <a:rPr lang="en-GB" sz="1400" dirty="0">
                <a:sym typeface="Symbol" panose="05050102010706020507" pitchFamily="18" charset="2"/>
              </a:rPr>
              <a:t>metabolic factors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F517D9-8DA6-B8C0-8A57-2A49C3376D89}"/>
              </a:ext>
            </a:extLst>
          </p:cNvPr>
          <p:cNvSpPr>
            <a:spLocks noGrp="1"/>
          </p:cNvSpPr>
          <p:nvPr>
            <p:ph type="title"/>
          </p:nvPr>
        </p:nvSpPr>
        <p:spPr/>
        <p:txBody>
          <a:bodyPr>
            <a:normAutofit fontScale="90000"/>
          </a:bodyPr>
          <a:lstStyle/>
          <a:p>
            <a:pPr>
              <a:defRPr/>
            </a:pPr>
            <a:r>
              <a:rPr lang="en-GB" dirty="0">
                <a:solidFill>
                  <a:srgbClr val="FF0000"/>
                </a:solidFill>
              </a:rPr>
              <a:t>Treatment: diet and lifestyle changes </a:t>
            </a:r>
          </a:p>
        </p:txBody>
      </p:sp>
      <p:sp>
        <p:nvSpPr>
          <p:cNvPr id="124930" name="Text Placeholder 7">
            <a:extLst>
              <a:ext uri="{FF2B5EF4-FFF2-40B4-BE49-F238E27FC236}">
                <a16:creationId xmlns:a16="http://schemas.microsoft.com/office/drawing/2014/main" id="{BF1CE3C8-9359-5624-F8D4-7DFC50142C79}"/>
              </a:ext>
            </a:extLst>
          </p:cNvPr>
          <p:cNvSpPr>
            <a:spLocks noGrp="1"/>
          </p:cNvSpPr>
          <p:nvPr>
            <p:ph type="body" sz="quarter" idx="10"/>
          </p:nvPr>
        </p:nvSpPr>
        <p:spPr>
          <a:xfrm>
            <a:off x="1981200" y="5815013"/>
            <a:ext cx="7519988" cy="376237"/>
          </a:xfrm>
        </p:spPr>
        <p:txBody>
          <a:bodyPr/>
          <a:lstStyle/>
          <a:p>
            <a:pPr>
              <a:spcBef>
                <a:spcPct val="0"/>
              </a:spcBef>
            </a:pPr>
            <a:r>
              <a:rPr lang="en-GB" altLang="en-US">
                <a:ea typeface="ＭＳ Ｐゴシック" panose="020B0600070205080204" pitchFamily="34" charset="-128"/>
              </a:rPr>
              <a:t>EASL–EASD–EASO CPG NAFLD.</a:t>
            </a:r>
            <a:r>
              <a:rPr lang="en-US" altLang="en-US">
                <a:ea typeface="ＭＳ Ｐゴシック" panose="020B0600070205080204" pitchFamily="34" charset="-128"/>
              </a:rPr>
              <a:t> J Hepatol 2016;64:1388–402</a:t>
            </a:r>
          </a:p>
        </p:txBody>
      </p:sp>
      <p:sp>
        <p:nvSpPr>
          <p:cNvPr id="124931" name="Content Placeholder 6">
            <a:extLst>
              <a:ext uri="{FF2B5EF4-FFF2-40B4-BE49-F238E27FC236}">
                <a16:creationId xmlns:a16="http://schemas.microsoft.com/office/drawing/2014/main" id="{3BB796E8-92CD-B678-B8C7-99805E778470}"/>
              </a:ext>
            </a:extLst>
          </p:cNvPr>
          <p:cNvSpPr>
            <a:spLocks noGrp="1"/>
          </p:cNvSpPr>
          <p:nvPr>
            <p:ph sz="half" idx="1"/>
          </p:nvPr>
        </p:nvSpPr>
        <p:spPr>
          <a:xfrm>
            <a:off x="319088" y="1585913"/>
            <a:ext cx="8505825" cy="4621212"/>
          </a:xfrm>
        </p:spPr>
        <p:txBody>
          <a:bodyPr/>
          <a:lstStyle/>
          <a:p>
            <a:r>
              <a:rPr lang="en-US" altLang="en-US" sz="2800">
                <a:ea typeface="ＭＳ Ｐゴシック" panose="020B0600070205080204" pitchFamily="34" charset="-128"/>
              </a:rPr>
              <a:t>Epidemiology suggests a close relationship between an unhealthy</a:t>
            </a:r>
            <a:br>
              <a:rPr lang="en-US" altLang="en-US" sz="2800">
                <a:ea typeface="ＭＳ Ｐゴシック" panose="020B0600070205080204" pitchFamily="34" charset="-128"/>
              </a:rPr>
            </a:br>
            <a:r>
              <a:rPr lang="en-US" altLang="en-US" sz="2800">
                <a:ea typeface="ＭＳ Ｐゴシック" panose="020B0600070205080204" pitchFamily="34" charset="-128"/>
              </a:rPr>
              <a:t>lifestyle and NAFLD</a:t>
            </a:r>
          </a:p>
          <a:p>
            <a:r>
              <a:rPr lang="en-US" altLang="en-US" sz="2800">
                <a:ea typeface="ＭＳ Ｐゴシック" panose="020B0600070205080204" pitchFamily="34" charset="-128"/>
              </a:rPr>
              <a:t>Diet and lifestyle changes are mandatory in all patients</a:t>
            </a:r>
          </a:p>
          <a:p>
            <a:pPr lvl="1"/>
            <a:r>
              <a:rPr lang="en-US" altLang="en-US" sz="2800">
                <a:ea typeface="ＭＳ Ｐゴシック" panose="020B0600070205080204" pitchFamily="34" charset="-128"/>
              </a:rPr>
              <a:t>Modest weight loss reduces liver fat, improves hepatic IR, and can result in NASH regression </a:t>
            </a:r>
          </a:p>
          <a:p>
            <a:pPr lvl="1"/>
            <a:r>
              <a:rPr lang="en-US" altLang="en-US" sz="2800">
                <a:ea typeface="ＭＳ Ｐゴシック" panose="020B0600070205080204" pitchFamily="34" charset="-128"/>
              </a:rPr>
              <a:t>Weight loss of </a:t>
            </a:r>
            <a:r>
              <a:rPr lang="en-US" altLang="en-US" sz="2800">
                <a:ea typeface="ＭＳ Ｐゴシック" panose="020B0600070205080204" pitchFamily="34" charset="-128"/>
                <a:sym typeface="Symbol" pitchFamily="2" charset="2"/>
              </a:rPr>
              <a:t>7% is associated with histological improvement</a:t>
            </a:r>
            <a:endParaRPr lang="en-US" altLang="en-US" sz="2800">
              <a:ea typeface="ＭＳ Ｐゴシック" panose="020B0600070205080204" pitchFamily="34" charset="-128"/>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5">
            <a:extLst>
              <a:ext uri="{FF2B5EF4-FFF2-40B4-BE49-F238E27FC236}">
                <a16:creationId xmlns:a16="http://schemas.microsoft.com/office/drawing/2014/main" id="{7D6B8B0C-306D-389C-11CF-762E191C1555}"/>
              </a:ext>
            </a:extLst>
          </p:cNvPr>
          <p:cNvSpPr>
            <a:spLocks noGrp="1"/>
          </p:cNvSpPr>
          <p:nvPr>
            <p:ph type="title"/>
          </p:nvPr>
        </p:nvSpPr>
        <p:spPr/>
        <p:txBody>
          <a:bodyPr/>
          <a:lstStyle/>
          <a:p>
            <a:r>
              <a:rPr lang="en-GB" altLang="en-US">
                <a:solidFill>
                  <a:srgbClr val="FF0000"/>
                </a:solidFill>
                <a:ea typeface="ＭＳ Ｐゴシック" panose="020B0600070205080204" pitchFamily="34" charset="-128"/>
              </a:rPr>
              <a:t>Treatment: Bariatric surgery</a:t>
            </a:r>
          </a:p>
        </p:txBody>
      </p:sp>
      <p:sp>
        <p:nvSpPr>
          <p:cNvPr id="126978" name="Text Placeholder 7">
            <a:extLst>
              <a:ext uri="{FF2B5EF4-FFF2-40B4-BE49-F238E27FC236}">
                <a16:creationId xmlns:a16="http://schemas.microsoft.com/office/drawing/2014/main" id="{32C2520F-B800-FD3C-6402-9E5A1B718879}"/>
              </a:ext>
            </a:extLst>
          </p:cNvPr>
          <p:cNvSpPr>
            <a:spLocks noGrp="1"/>
          </p:cNvSpPr>
          <p:nvPr>
            <p:ph type="body" sz="quarter" idx="10"/>
          </p:nvPr>
        </p:nvSpPr>
        <p:spPr>
          <a:xfrm>
            <a:off x="811213" y="5516563"/>
            <a:ext cx="7519987" cy="376237"/>
          </a:xfrm>
        </p:spPr>
        <p:txBody>
          <a:bodyPr/>
          <a:lstStyle/>
          <a:p>
            <a:pPr>
              <a:spcBef>
                <a:spcPct val="0"/>
              </a:spcBef>
            </a:pPr>
            <a:r>
              <a:rPr lang="en-GB" altLang="en-US">
                <a:ea typeface="ＭＳ Ｐゴシック" panose="020B0600070205080204" pitchFamily="34" charset="-128"/>
              </a:rPr>
              <a:t>EASL–EASD–EASO CPG NAFLD.</a:t>
            </a:r>
            <a:r>
              <a:rPr lang="en-US" altLang="en-US">
                <a:ea typeface="ＭＳ Ｐゴシック" panose="020B0600070205080204" pitchFamily="34" charset="-128"/>
              </a:rPr>
              <a:t> J Hepatol 2016;64:1388–402</a:t>
            </a:r>
          </a:p>
        </p:txBody>
      </p:sp>
      <p:sp>
        <p:nvSpPr>
          <p:cNvPr id="140291" name="Content Placeholder 6">
            <a:extLst>
              <a:ext uri="{FF2B5EF4-FFF2-40B4-BE49-F238E27FC236}">
                <a16:creationId xmlns:a16="http://schemas.microsoft.com/office/drawing/2014/main" id="{17D181EA-3653-1726-1893-5CA880D98AE6}"/>
              </a:ext>
            </a:extLst>
          </p:cNvPr>
          <p:cNvSpPr>
            <a:spLocks noGrp="1"/>
          </p:cNvSpPr>
          <p:nvPr>
            <p:ph sz="half" idx="1"/>
          </p:nvPr>
        </p:nvSpPr>
        <p:spPr>
          <a:xfrm>
            <a:off x="319088" y="1341438"/>
            <a:ext cx="8507412" cy="4621212"/>
          </a:xfrm>
        </p:spPr>
        <p:txBody>
          <a:bodyPr/>
          <a:lstStyle/>
          <a:p>
            <a:pPr>
              <a:defRPr/>
            </a:pPr>
            <a:r>
              <a:rPr lang="en-US" altLang="en-US" sz="2800" dirty="0">
                <a:ea typeface="ＭＳ Ｐゴシック" panose="020B0600070205080204" pitchFamily="34" charset="-128"/>
              </a:rPr>
              <a:t>Option in patients unresponsive to lifestyle changes</a:t>
            </a:r>
          </a:p>
          <a:p>
            <a:pPr>
              <a:defRPr/>
            </a:pPr>
            <a:r>
              <a:rPr lang="en-US" altLang="en-US" sz="2800" dirty="0">
                <a:ea typeface="ＭＳ Ｐゴシック" panose="020B0600070205080204" pitchFamily="34" charset="-128"/>
              </a:rPr>
              <a:t>Reduces weight and metabolic complications</a:t>
            </a:r>
          </a:p>
          <a:p>
            <a:pPr lvl="1">
              <a:defRPr/>
            </a:pPr>
            <a:r>
              <a:rPr lang="en-US" altLang="en-US" sz="2800" dirty="0">
                <a:ea typeface="ＭＳ Ｐゴシック" panose="020B0600070205080204" pitchFamily="34" charset="-128"/>
              </a:rPr>
              <a:t>Stable results in the long term</a:t>
            </a:r>
          </a:p>
          <a:p>
            <a:pPr lvl="1">
              <a:defRPr/>
            </a:pPr>
            <a:r>
              <a:rPr lang="en-US" sz="2800" dirty="0">
                <a:solidFill>
                  <a:schemeClr val="dk1"/>
                </a:solidFill>
                <a:ea typeface="+mn-ea"/>
                <a:cs typeface="+mn-cs"/>
              </a:rPr>
              <a:t>Bariatric surgery reduces liver fat and is likely to reduce NASH progression; </a:t>
            </a:r>
            <a:r>
              <a:rPr lang="en-US" sz="2800" b="1" dirty="0">
                <a:solidFill>
                  <a:schemeClr val="tx2"/>
                </a:solidFill>
                <a:ea typeface="+mn-ea"/>
                <a:cs typeface="+mn-cs"/>
              </a:rPr>
              <a:t>prospective data have shown an improvement in all histological lesions of </a:t>
            </a:r>
            <a:r>
              <a:rPr lang="en-GB" sz="2800" b="1" dirty="0">
                <a:solidFill>
                  <a:schemeClr val="tx2"/>
                </a:solidFill>
                <a:ea typeface="+mn-ea"/>
                <a:cs typeface="+mn-cs"/>
              </a:rPr>
              <a:t>NASH, including fibrosis</a:t>
            </a:r>
            <a:endParaRPr lang="en-GB" sz="2800" b="1" dirty="0">
              <a:solidFill>
                <a:schemeClr val="tx2"/>
              </a:solidFill>
              <a:cs typeface="Arial" panose="020B0604020202020204" pitchFamily="34" charset="0"/>
            </a:endParaRPr>
          </a:p>
          <a:p>
            <a:pPr lvl="1">
              <a:defRPr/>
            </a:pPr>
            <a:endParaRPr lang="en-US" altLang="en-US" dirty="0">
              <a:ea typeface="ＭＳ Ｐゴシック" panose="020B0600070205080204" pitchFamily="34" charset="-128"/>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1">
            <a:extLst>
              <a:ext uri="{FF2B5EF4-FFF2-40B4-BE49-F238E27FC236}">
                <a16:creationId xmlns:a16="http://schemas.microsoft.com/office/drawing/2014/main" id="{BA6F204E-2CD5-6499-001E-770792888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a:extLst>
              <a:ext uri="{FF2B5EF4-FFF2-40B4-BE49-F238E27FC236}">
                <a16:creationId xmlns:a16="http://schemas.microsoft.com/office/drawing/2014/main" id="{E8C39E91-D534-36A9-5615-13E42AD98AA4}"/>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53250" name="Content Placeholder 4">
            <a:extLst>
              <a:ext uri="{FF2B5EF4-FFF2-40B4-BE49-F238E27FC236}">
                <a16:creationId xmlns:a16="http://schemas.microsoft.com/office/drawing/2014/main" id="{3F429915-AD81-CF50-05D4-35F73A88404A}"/>
              </a:ext>
            </a:extLst>
          </p:cNvPr>
          <p:cNvSpPr>
            <a:spLocks noGrp="1"/>
          </p:cNvSpPr>
          <p:nvPr>
            <p:ph idx="1"/>
          </p:nvPr>
        </p:nvSpPr>
        <p:spPr/>
        <p:txBody>
          <a:bodyPr/>
          <a:lstStyle/>
          <a:p>
            <a:r>
              <a:rPr lang="en-US" altLang="en-US" sz="3200">
                <a:ea typeface="ＭＳ Ｐゴシック" panose="020B0600070205080204" pitchFamily="34" charset="-128"/>
              </a:rPr>
              <a:t>Affects 1 in 4 people </a:t>
            </a:r>
          </a:p>
          <a:p>
            <a:r>
              <a:rPr lang="en-US" altLang="en-US" sz="3200">
                <a:ea typeface="ＭＳ Ｐゴシック" panose="020B0600070205080204" pitchFamily="34" charset="-128"/>
              </a:rPr>
              <a:t>Most common cause of chronic liver disease/cirrhosis</a:t>
            </a:r>
          </a:p>
          <a:p>
            <a:r>
              <a:rPr lang="en-US" altLang="en-US" sz="3200">
                <a:ea typeface="ＭＳ Ｐゴシック" panose="020B0600070205080204" pitchFamily="34" charset="-128"/>
              </a:rPr>
              <a:t>Associated with significant cardiovascular risk</a:t>
            </a:r>
          </a:p>
          <a:p>
            <a:r>
              <a:rPr lang="en-US" altLang="en-US" sz="3200">
                <a:ea typeface="ＭＳ Ｐゴシック" panose="020B0600070205080204" pitchFamily="34" charset="-128"/>
              </a:rPr>
              <a:t>Associated with malignancies</a:t>
            </a:r>
          </a:p>
          <a:p>
            <a:r>
              <a:rPr lang="en-US" altLang="en-US" sz="3200">
                <a:ea typeface="ＭＳ Ｐゴシック" panose="020B0600070205080204" pitchFamily="34" charset="-128"/>
              </a:rPr>
              <a:t>Strongly linked with obesity, insulin resistance, dyslipidemia and hypertension</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5">
            <a:extLst>
              <a:ext uri="{FF2B5EF4-FFF2-40B4-BE49-F238E27FC236}">
                <a16:creationId xmlns:a16="http://schemas.microsoft.com/office/drawing/2014/main" id="{77D5DD21-6931-E92B-5495-3D88C385DB96}"/>
              </a:ext>
            </a:extLst>
          </p:cNvPr>
          <p:cNvSpPr>
            <a:spLocks noGrp="1"/>
          </p:cNvSpPr>
          <p:nvPr>
            <p:ph type="title"/>
          </p:nvPr>
        </p:nvSpPr>
        <p:spPr/>
        <p:txBody>
          <a:bodyPr/>
          <a:lstStyle/>
          <a:p>
            <a:r>
              <a:rPr lang="en-GB" altLang="en-US">
                <a:solidFill>
                  <a:srgbClr val="FF0000"/>
                </a:solidFill>
                <a:ea typeface="ＭＳ Ｐゴシック" panose="020B0600070205080204" pitchFamily="34" charset="-128"/>
              </a:rPr>
              <a:t>Treatment: pharmacotherapy</a:t>
            </a:r>
          </a:p>
        </p:txBody>
      </p:sp>
      <p:sp>
        <p:nvSpPr>
          <p:cNvPr id="131074" name="Text Placeholder 7">
            <a:extLst>
              <a:ext uri="{FF2B5EF4-FFF2-40B4-BE49-F238E27FC236}">
                <a16:creationId xmlns:a16="http://schemas.microsoft.com/office/drawing/2014/main" id="{2315B55B-C403-B1B3-D74D-8B0D5E724F94}"/>
              </a:ext>
            </a:extLst>
          </p:cNvPr>
          <p:cNvSpPr>
            <a:spLocks noGrp="1"/>
          </p:cNvSpPr>
          <p:nvPr>
            <p:ph type="body" sz="quarter" idx="10"/>
          </p:nvPr>
        </p:nvSpPr>
        <p:spPr>
          <a:xfrm>
            <a:off x="4763" y="6480175"/>
            <a:ext cx="7519987" cy="376238"/>
          </a:xfrm>
        </p:spPr>
        <p:txBody>
          <a:bodyPr/>
          <a:lstStyle/>
          <a:p>
            <a:pPr>
              <a:spcBef>
                <a:spcPct val="0"/>
              </a:spcBef>
            </a:pPr>
            <a:r>
              <a:rPr lang="en-GB" altLang="en-US">
                <a:ea typeface="ＭＳ Ｐゴシック" panose="020B0600070205080204" pitchFamily="34" charset="-128"/>
              </a:rPr>
              <a:t>*Age &gt; 50 years, diabetes, MetS, increased ALT</a:t>
            </a:r>
          </a:p>
          <a:p>
            <a:pPr>
              <a:spcBef>
                <a:spcPct val="0"/>
              </a:spcBef>
            </a:pPr>
            <a:r>
              <a:rPr lang="en-GB" altLang="en-US">
                <a:ea typeface="ＭＳ Ｐゴシック" panose="020B0600070205080204" pitchFamily="34" charset="-128"/>
              </a:rPr>
              <a:t>EASL–EASD–EASO CPG NAFLD.</a:t>
            </a:r>
            <a:r>
              <a:rPr lang="en-US" altLang="en-US">
                <a:ea typeface="ＭＳ Ｐゴシック" panose="020B0600070205080204" pitchFamily="34" charset="-128"/>
              </a:rPr>
              <a:t> J Hepatol 2016;64:1388–402</a:t>
            </a:r>
          </a:p>
        </p:txBody>
      </p:sp>
      <p:sp>
        <p:nvSpPr>
          <p:cNvPr id="131075" name="Content Placeholder 6">
            <a:extLst>
              <a:ext uri="{FF2B5EF4-FFF2-40B4-BE49-F238E27FC236}">
                <a16:creationId xmlns:a16="http://schemas.microsoft.com/office/drawing/2014/main" id="{236D0FDE-A56B-56E1-5940-3D79BC5F0ED2}"/>
              </a:ext>
            </a:extLst>
          </p:cNvPr>
          <p:cNvSpPr>
            <a:spLocks noGrp="1"/>
          </p:cNvSpPr>
          <p:nvPr>
            <p:ph sz="half" idx="1"/>
          </p:nvPr>
        </p:nvSpPr>
        <p:spPr>
          <a:xfrm>
            <a:off x="319088" y="1341438"/>
            <a:ext cx="8507412" cy="4621212"/>
          </a:xfrm>
        </p:spPr>
        <p:txBody>
          <a:bodyPr/>
          <a:lstStyle/>
          <a:p>
            <a:r>
              <a:rPr lang="en-US" altLang="en-US">
                <a:ea typeface="ＭＳ Ｐゴシック" panose="020B0600070205080204" pitchFamily="34" charset="-128"/>
              </a:rPr>
              <a:t>Treatment should be indicated in:</a:t>
            </a:r>
          </a:p>
          <a:p>
            <a:pPr lvl="1"/>
            <a:r>
              <a:rPr lang="en-US" altLang="en-US">
                <a:ea typeface="ＭＳ Ｐゴシック" panose="020B0600070205080204" pitchFamily="34" charset="-128"/>
              </a:rPr>
              <a:t>Progressive NASH</a:t>
            </a:r>
          </a:p>
          <a:p>
            <a:pPr lvl="1"/>
            <a:r>
              <a:rPr lang="en-US" altLang="en-US">
                <a:ea typeface="ＭＳ Ｐゴシック" panose="020B0600070205080204" pitchFamily="34" charset="-128"/>
              </a:rPr>
              <a:t>Early-stage NASH with risk of fibrosis progression*</a:t>
            </a:r>
          </a:p>
          <a:p>
            <a:pPr lvl="1"/>
            <a:r>
              <a:rPr lang="en-US" altLang="en-US">
                <a:ea typeface="ＭＳ Ｐゴシック" panose="020B0600070205080204" pitchFamily="34" charset="-128"/>
              </a:rPr>
              <a:t>Active NASH with high necroinflammatory activity</a:t>
            </a:r>
          </a:p>
          <a:p>
            <a:r>
              <a:rPr lang="en-US" altLang="en-US">
                <a:ea typeface="ＭＳ Ｐゴシック" panose="020B0600070205080204" pitchFamily="34" charset="-128"/>
              </a:rPr>
              <a:t>Treatment should reduce NASH-related mortality and progression to cirrhosis or HCC</a:t>
            </a:r>
          </a:p>
          <a:p>
            <a:pPr lvl="1"/>
            <a:r>
              <a:rPr lang="en-US" altLang="en-US">
                <a:ea typeface="ＭＳ Ｐゴシック" panose="020B0600070205080204" pitchFamily="34" charset="-128"/>
              </a:rPr>
              <a:t>Resolution of NASH-defining lesions accepted as surrogate endpoint</a:t>
            </a:r>
          </a:p>
          <a:p>
            <a:r>
              <a:rPr lang="en-US" altLang="en-US">
                <a:ea typeface="ＭＳ Ｐゴシック" panose="020B0600070205080204" pitchFamily="34" charset="-128"/>
              </a:rPr>
              <a:t>Safety and tolerability are prerequisites</a:t>
            </a:r>
          </a:p>
          <a:p>
            <a:pPr lvl="1"/>
            <a:r>
              <a:rPr lang="en-US" altLang="en-US">
                <a:ea typeface="ＭＳ Ｐゴシック" panose="020B0600070205080204" pitchFamily="34" charset="-128"/>
              </a:rPr>
              <a:t>Extensive comorbidities associated with significant polypharmacy and increased likelihood of DDIs</a:t>
            </a:r>
          </a:p>
        </p:txBody>
      </p:sp>
      <p:pic>
        <p:nvPicPr>
          <p:cNvPr id="16" name="Picture 15">
            <a:hlinkClick r:id="rId3" action="ppaction://hlinksldjump"/>
            <a:extLst>
              <a:ext uri="{FF2B5EF4-FFF2-40B4-BE49-F238E27FC236}">
                <a16:creationId xmlns:a16="http://schemas.microsoft.com/office/drawing/2014/main" id="{57FB20F5-92F2-2AA9-D7A6-0C109842427F}"/>
              </a:ext>
            </a:extLst>
          </p:cNvPr>
          <p:cNvPicPr>
            <a:picLocks noChangeAspect="1"/>
          </p:cNvPicPr>
          <p:nvPr/>
        </p:nvPicPr>
        <p:blipFill rotWithShape="1">
          <a:blip r:embed="rId4" cstate="screen">
            <a:duotone>
              <a:schemeClr val="accent1">
                <a:shade val="45000"/>
                <a:satMod val="135000"/>
              </a:schemeClr>
              <a:prstClr val="white"/>
            </a:duotone>
          </a:blip>
          <a:srcRect l="8888" t="1478" r="8310" b="16517"/>
          <a:stretch/>
        </p:blipFill>
        <p:spPr>
          <a:xfrm>
            <a:off x="8367619" y="442233"/>
            <a:ext cx="381237" cy="377560"/>
          </a:xfrm>
          <a:prstGeom prst="rect">
            <a:avLst/>
          </a:prstGeom>
        </p:spPr>
      </p:pic>
      <p:sp>
        <p:nvSpPr>
          <p:cNvPr id="17" name="TextBox 16">
            <a:extLst>
              <a:ext uri="{FF2B5EF4-FFF2-40B4-BE49-F238E27FC236}">
                <a16:creationId xmlns:a16="http://schemas.microsoft.com/office/drawing/2014/main" id="{3E70EDE4-6ADC-0CDB-89B9-232C5AEDCD60}"/>
              </a:ext>
            </a:extLst>
          </p:cNvPr>
          <p:cNvSpPr txBox="1">
            <a:spLocks noChangeArrowheads="1"/>
          </p:cNvSpPr>
          <p:nvPr/>
        </p:nvSpPr>
        <p:spPr bwMode="auto">
          <a:xfrm>
            <a:off x="1473200" y="2974975"/>
            <a:ext cx="5868988" cy="1200150"/>
          </a:xfrm>
          <a:prstGeom prst="rect">
            <a:avLst/>
          </a:prstGeom>
          <a:solidFill>
            <a:schemeClr val="bg1"/>
          </a:solidFill>
          <a:ln w="38100">
            <a:solidFill>
              <a:schemeClr val="tx2"/>
            </a:solidFill>
            <a:miter lim="800000"/>
            <a:headEnd/>
            <a:tailEnd/>
          </a:ln>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2400" b="1">
                <a:solidFill>
                  <a:schemeClr val="tx2"/>
                </a:solidFill>
                <a:latin typeface="Garamond" panose="02020404030301010803" pitchFamily="18" charset="0"/>
              </a:rPr>
              <a:t>No drugs are approved for NASH</a:t>
            </a:r>
          </a:p>
          <a:p>
            <a:pPr algn="ctr">
              <a:spcBef>
                <a:spcPct val="0"/>
              </a:spcBef>
              <a:buSzTx/>
              <a:buFontTx/>
              <a:buNone/>
            </a:pPr>
            <a:r>
              <a:rPr lang="en-US" altLang="en-US" sz="2400">
                <a:latin typeface="Garamond" panose="02020404030301010803" pitchFamily="18" charset="0"/>
              </a:rPr>
              <a:t>No specific therapy can be recommended</a:t>
            </a:r>
          </a:p>
          <a:p>
            <a:pPr algn="ctr">
              <a:spcBef>
                <a:spcPct val="0"/>
              </a:spcBef>
              <a:buSzTx/>
              <a:buFontTx/>
              <a:buNone/>
            </a:pPr>
            <a:r>
              <a:rPr lang="en-US" altLang="en-US" sz="2400">
                <a:latin typeface="Garamond" panose="02020404030301010803" pitchFamily="18" charset="0"/>
              </a:rPr>
              <a:t>Any drug treatment is off label</a:t>
            </a:r>
            <a:endParaRPr lang="en-GB" altLang="en-US" sz="2400">
              <a:latin typeface="Garamond" panose="02020404030301010803" pitchFamily="18" charset="0"/>
            </a:endParaRPr>
          </a:p>
        </p:txBody>
      </p:sp>
      <p:graphicFrame>
        <p:nvGraphicFramePr>
          <p:cNvPr id="18" name="Table 17">
            <a:extLst>
              <a:ext uri="{FF2B5EF4-FFF2-40B4-BE49-F238E27FC236}">
                <a16:creationId xmlns:a16="http://schemas.microsoft.com/office/drawing/2014/main" id="{77B99281-1CCB-C91A-4E97-D86A338FE15F}"/>
              </a:ext>
            </a:extLst>
          </p:cNvPr>
          <p:cNvGraphicFramePr>
            <a:graphicFrameLocks noGrp="1"/>
          </p:cNvGraphicFramePr>
          <p:nvPr/>
        </p:nvGraphicFramePr>
        <p:xfrm>
          <a:off x="755650" y="4741863"/>
          <a:ext cx="7380288" cy="1249362"/>
        </p:xfrm>
        <a:graphic>
          <a:graphicData uri="http://schemas.openxmlformats.org/drawingml/2006/table">
            <a:tbl>
              <a:tblPr firstRow="1" bandRow="1">
                <a:tableStyleId>{5C22544A-7EE6-4342-B048-85BDC9FD1C3A}</a:tableStyleId>
              </a:tblPr>
              <a:tblGrid>
                <a:gridCol w="5626556">
                  <a:extLst>
                    <a:ext uri="{9D8B030D-6E8A-4147-A177-3AD203B41FA5}">
                      <a16:colId xmlns:a16="http://schemas.microsoft.com/office/drawing/2014/main" val="20000"/>
                    </a:ext>
                  </a:extLst>
                </a:gridCol>
                <a:gridCol w="876866">
                  <a:extLst>
                    <a:ext uri="{9D8B030D-6E8A-4147-A177-3AD203B41FA5}">
                      <a16:colId xmlns:a16="http://schemas.microsoft.com/office/drawing/2014/main" val="20001"/>
                    </a:ext>
                  </a:extLst>
                </a:gridCol>
                <a:gridCol w="876866">
                  <a:extLst>
                    <a:ext uri="{9D8B030D-6E8A-4147-A177-3AD203B41FA5}">
                      <a16:colId xmlns:a16="http://schemas.microsoft.com/office/drawing/2014/main" val="20002"/>
                    </a:ext>
                  </a:extLst>
                </a:gridCol>
              </a:tblGrid>
              <a:tr h="304664">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1432" marR="91432" marT="45660" marB="4566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944698">
                <a:tc>
                  <a:txBody>
                    <a:bodyPr/>
                    <a:lstStyle/>
                    <a:p>
                      <a:pPr algn="l"/>
                      <a:r>
                        <a:rPr lang="en-US" sz="1400" b="1" dirty="0">
                          <a:solidFill>
                            <a:schemeClr val="tx2"/>
                          </a:solidFill>
                          <a:latin typeface="Arial" panose="020B0604020202020204" pitchFamily="34" charset="0"/>
                          <a:cs typeface="Arial" panose="020B0604020202020204" pitchFamily="34" charset="0"/>
                        </a:rPr>
                        <a:t>Pharmacotherapy should be reserved for patients with NASH</a:t>
                      </a:r>
                      <a:r>
                        <a:rPr lang="en-US" sz="1400" dirty="0">
                          <a:latin typeface="Arial" panose="020B0604020202020204" pitchFamily="34" charset="0"/>
                          <a:cs typeface="Arial" panose="020B0604020202020204" pitchFamily="34" charset="0"/>
                        </a:rPr>
                        <a:t>, particularly for those with significant fibrosis (stage F2 and higher). Patients with less severe disease, but at high risk of disease progression could also be candidates for treatment</a:t>
                      </a:r>
                      <a:endParaRPr lang="en-GB" sz="1400" dirty="0">
                        <a:latin typeface="Arial" panose="020B0604020202020204" pitchFamily="34" charset="0"/>
                        <a:cs typeface="Arial" panose="020B0604020202020204" pitchFamily="34" charset="0"/>
                      </a:endParaRPr>
                    </a:p>
                  </a:txBody>
                  <a:tcPr marL="91432" marR="91432" marT="45660" marB="45660">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marL="91432" marR="91432" marT="45660" marB="4566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91432" marR="91432" marT="45660" marB="4566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31090" name="Group 18">
            <a:extLst>
              <a:ext uri="{FF2B5EF4-FFF2-40B4-BE49-F238E27FC236}">
                <a16:creationId xmlns:a16="http://schemas.microsoft.com/office/drawing/2014/main" id="{021B0094-DD2A-6D9D-E122-FE100B425999}"/>
              </a:ext>
            </a:extLst>
          </p:cNvPr>
          <p:cNvGrpSpPr>
            <a:grpSpLocks/>
          </p:cNvGrpSpPr>
          <p:nvPr/>
        </p:nvGrpSpPr>
        <p:grpSpPr bwMode="auto">
          <a:xfrm>
            <a:off x="4335463" y="4741863"/>
            <a:ext cx="3692525" cy="277812"/>
            <a:chOff x="4262958" y="3212976"/>
            <a:chExt cx="3693418" cy="276999"/>
          </a:xfrm>
        </p:grpSpPr>
        <p:sp>
          <p:nvSpPr>
            <p:cNvPr id="20" name="Rectangle 19">
              <a:extLst>
                <a:ext uri="{FF2B5EF4-FFF2-40B4-BE49-F238E27FC236}">
                  <a16:creationId xmlns:a16="http://schemas.microsoft.com/office/drawing/2014/main" id="{B23F2DE0-4DB2-BB01-71A0-BC4E2875F8F5}"/>
                </a:ext>
              </a:extLst>
            </p:cNvPr>
            <p:cNvSpPr/>
            <p:nvPr/>
          </p:nvSpPr>
          <p:spPr>
            <a:xfrm>
              <a:off x="4262958" y="3279456"/>
              <a:ext cx="144497" cy="144039"/>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21" name="Rectangle 20">
              <a:extLst>
                <a:ext uri="{FF2B5EF4-FFF2-40B4-BE49-F238E27FC236}">
                  <a16:creationId xmlns:a16="http://schemas.microsoft.com/office/drawing/2014/main" id="{A2C331E5-9C63-262A-C31E-DEDE8C70026B}"/>
                </a:ext>
              </a:extLst>
            </p:cNvPr>
            <p:cNvSpPr/>
            <p:nvPr/>
          </p:nvSpPr>
          <p:spPr>
            <a:xfrm>
              <a:off x="5844490" y="3279456"/>
              <a:ext cx="144497" cy="144039"/>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131093" name="TextBox 21">
              <a:extLst>
                <a:ext uri="{FF2B5EF4-FFF2-40B4-BE49-F238E27FC236}">
                  <a16:creationId xmlns:a16="http://schemas.microsoft.com/office/drawing/2014/main" id="{BB0E7770-CC1B-C9CB-6DB1-B730FDDB00C7}"/>
                </a:ext>
              </a:extLst>
            </p:cNvPr>
            <p:cNvSpPr txBox="1">
              <a:spLocks noChangeArrowheads="1"/>
            </p:cNvSpPr>
            <p:nvPr/>
          </p:nvSpPr>
          <p:spPr bwMode="auto">
            <a:xfrm>
              <a:off x="4406957" y="3212976"/>
              <a:ext cx="143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solidFill>
                    <a:schemeClr val="bg1"/>
                  </a:solidFill>
                  <a:latin typeface="Garamond" panose="02020404030301010803" pitchFamily="18" charset="0"/>
                </a:rPr>
                <a:t>Grade of evidence</a:t>
              </a:r>
            </a:p>
          </p:txBody>
        </p:sp>
        <p:sp>
          <p:nvSpPr>
            <p:cNvPr id="131094" name="TextBox 22">
              <a:extLst>
                <a:ext uri="{FF2B5EF4-FFF2-40B4-BE49-F238E27FC236}">
                  <a16:creationId xmlns:a16="http://schemas.microsoft.com/office/drawing/2014/main" id="{2D3ABA20-9BC6-2648-F285-A63EF88D590F}"/>
                </a:ext>
              </a:extLst>
            </p:cNvPr>
            <p:cNvSpPr txBox="1">
              <a:spLocks noChangeArrowheads="1"/>
            </p:cNvSpPr>
            <p:nvPr/>
          </p:nvSpPr>
          <p:spPr bwMode="auto">
            <a:xfrm>
              <a:off x="5989171" y="3212976"/>
              <a:ext cx="1967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GB" altLang="en-US" sz="1200">
                  <a:solidFill>
                    <a:schemeClr val="bg1"/>
                  </a:solidFill>
                  <a:latin typeface="Garamond" panose="02020404030301010803" pitchFamily="18" charset="0"/>
                </a:rPr>
                <a:t>Grade of recommendation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hidden="1">
            <a:extLst>
              <a:ext uri="{FF2B5EF4-FFF2-40B4-BE49-F238E27FC236}">
                <a16:creationId xmlns:a16="http://schemas.microsoft.com/office/drawing/2014/main" id="{5B56CF3A-9314-8902-7417-5959FE5A4ACD}"/>
              </a:ext>
            </a:extLst>
          </p:cNvPr>
          <p:cNvSpPr>
            <a:spLocks noGrp="1"/>
          </p:cNvSpPr>
          <p:nvPr>
            <p:ph type="title"/>
          </p:nvPr>
        </p:nvSpPr>
        <p:spPr/>
        <p:txBody>
          <a:bodyPr/>
          <a:lstStyle/>
          <a:p>
            <a:r>
              <a:rPr lang="en-US" altLang="en-US">
                <a:ea typeface="ＭＳ Ｐゴシック" panose="020B0600070205080204" pitchFamily="34" charset="-128"/>
              </a:rPr>
              <a:t>Pharmaceutical Targets</a:t>
            </a:r>
          </a:p>
        </p:txBody>
      </p:sp>
      <p:pic>
        <p:nvPicPr>
          <p:cNvPr id="133122" name="Picture 2">
            <a:extLst>
              <a:ext uri="{FF2B5EF4-FFF2-40B4-BE49-F238E27FC236}">
                <a16:creationId xmlns:a16="http://schemas.microsoft.com/office/drawing/2014/main" id="{8ED0693F-A165-D654-F7B4-D8D571E8A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5">
            <a:extLst>
              <a:ext uri="{FF2B5EF4-FFF2-40B4-BE49-F238E27FC236}">
                <a16:creationId xmlns:a16="http://schemas.microsoft.com/office/drawing/2014/main" id="{92EB7EC0-6D36-508B-61FE-D9D57DB5229F}"/>
              </a:ext>
            </a:extLst>
          </p:cNvPr>
          <p:cNvSpPr>
            <a:spLocks noGrp="1"/>
          </p:cNvSpPr>
          <p:nvPr>
            <p:ph type="title"/>
          </p:nvPr>
        </p:nvSpPr>
        <p:spPr/>
        <p:txBody>
          <a:bodyPr/>
          <a:lstStyle/>
          <a:p>
            <a:r>
              <a:rPr lang="en-GB" altLang="en-US">
                <a:solidFill>
                  <a:srgbClr val="FF0000"/>
                </a:solidFill>
                <a:ea typeface="ＭＳ Ｐゴシック" panose="020B0600070205080204" pitchFamily="34" charset="-128"/>
              </a:rPr>
              <a:t>Treatment: pharmacotherapy</a:t>
            </a:r>
          </a:p>
        </p:txBody>
      </p:sp>
      <p:sp>
        <p:nvSpPr>
          <p:cNvPr id="134146" name="Text Placeholder 7">
            <a:extLst>
              <a:ext uri="{FF2B5EF4-FFF2-40B4-BE49-F238E27FC236}">
                <a16:creationId xmlns:a16="http://schemas.microsoft.com/office/drawing/2014/main" id="{D02F5643-BFD4-43BB-4DFA-B13C11172BD4}"/>
              </a:ext>
            </a:extLst>
          </p:cNvPr>
          <p:cNvSpPr>
            <a:spLocks noGrp="1"/>
          </p:cNvSpPr>
          <p:nvPr>
            <p:ph type="body" sz="quarter" idx="10"/>
          </p:nvPr>
        </p:nvSpPr>
        <p:spPr>
          <a:xfrm>
            <a:off x="2362200" y="6296025"/>
            <a:ext cx="7519988" cy="376238"/>
          </a:xfrm>
        </p:spPr>
        <p:txBody>
          <a:bodyPr/>
          <a:lstStyle/>
          <a:p>
            <a:pPr>
              <a:spcBef>
                <a:spcPct val="0"/>
              </a:spcBef>
            </a:pPr>
            <a:r>
              <a:rPr lang="en-GB" altLang="en-US">
                <a:ea typeface="ＭＳ Ｐゴシック" panose="020B0600070205080204" pitchFamily="34" charset="-128"/>
              </a:rPr>
              <a:t>*</a:t>
            </a:r>
            <a:r>
              <a:rPr lang="en-US" altLang="en-US">
                <a:solidFill>
                  <a:srgbClr val="000000"/>
                </a:solidFill>
                <a:ea typeface="ＭＳ Ｐゴシック" panose="020B0600070205080204" pitchFamily="34" charset="-128"/>
                <a:cs typeface="Arial" panose="020B0604020202020204" pitchFamily="34" charset="0"/>
              </a:rPr>
              <a:t>Most efficacy data, but off-label outside T2DM; </a:t>
            </a:r>
            <a:r>
              <a:rPr lang="en-US" altLang="en-US" baseline="30000">
                <a:ea typeface="ＭＳ Ｐゴシック" panose="020B0600070205080204" pitchFamily="34" charset="-128"/>
              </a:rPr>
              <a:t>†</a:t>
            </a:r>
            <a:r>
              <a:rPr lang="en-US" altLang="en-US">
                <a:solidFill>
                  <a:srgbClr val="000000"/>
                </a:solidFill>
                <a:ea typeface="ＭＳ Ｐゴシック" panose="020B0600070205080204" pitchFamily="34" charset="-128"/>
                <a:cs typeface="Arial" panose="020B0604020202020204" pitchFamily="34" charset="0"/>
              </a:rPr>
              <a:t>Better safety and tolerability than pioglitazone in the short-term; </a:t>
            </a:r>
            <a:br>
              <a:rPr lang="en-US" altLang="en-US">
                <a:solidFill>
                  <a:srgbClr val="000000"/>
                </a:solidFill>
                <a:ea typeface="ＭＳ Ｐゴシック" panose="020B0600070205080204" pitchFamily="34" charset="-128"/>
                <a:cs typeface="Arial" panose="020B0604020202020204" pitchFamily="34" charset="0"/>
              </a:rPr>
            </a:br>
            <a:r>
              <a:rPr lang="en-US" altLang="en-US" baseline="30000">
                <a:ea typeface="ＭＳ Ｐゴシック" panose="020B0600070205080204" pitchFamily="34" charset="-128"/>
              </a:rPr>
              <a:t>‡</a:t>
            </a:r>
            <a:r>
              <a:rPr lang="en-US" altLang="en-US">
                <a:ea typeface="ＭＳ Ｐゴシック" panose="020B0600070205080204" pitchFamily="34" charset="-128"/>
              </a:rPr>
              <a:t>No recommendations can be made in patients with normal baseline ALT </a:t>
            </a:r>
            <a:endParaRPr lang="en-GB" altLang="en-US">
              <a:ea typeface="ＭＳ Ｐゴシック" panose="020B0600070205080204" pitchFamily="34" charset="-128"/>
            </a:endParaRPr>
          </a:p>
          <a:p>
            <a:pPr>
              <a:spcBef>
                <a:spcPct val="0"/>
              </a:spcBef>
            </a:pPr>
            <a:r>
              <a:rPr lang="en-GB" altLang="en-US">
                <a:ea typeface="ＭＳ Ｐゴシック" panose="020B0600070205080204" pitchFamily="34" charset="-128"/>
              </a:rPr>
              <a:t>EASL–EASD–EASO CPG NAFLD.</a:t>
            </a:r>
            <a:r>
              <a:rPr lang="en-US" altLang="en-US">
                <a:ea typeface="ＭＳ Ｐゴシック" panose="020B0600070205080204" pitchFamily="34" charset="-128"/>
              </a:rPr>
              <a:t> J Hepatol 2016;64:1388–402</a:t>
            </a:r>
          </a:p>
        </p:txBody>
      </p:sp>
      <p:sp>
        <p:nvSpPr>
          <p:cNvPr id="134147" name="Content Placeholder 6">
            <a:extLst>
              <a:ext uri="{FF2B5EF4-FFF2-40B4-BE49-F238E27FC236}">
                <a16:creationId xmlns:a16="http://schemas.microsoft.com/office/drawing/2014/main" id="{B0487E1D-F925-7D39-8B1B-427B2C9AE677}"/>
              </a:ext>
            </a:extLst>
          </p:cNvPr>
          <p:cNvSpPr>
            <a:spLocks noGrp="1"/>
          </p:cNvSpPr>
          <p:nvPr>
            <p:ph sz="half" idx="1"/>
          </p:nvPr>
        </p:nvSpPr>
        <p:spPr>
          <a:xfrm>
            <a:off x="319088" y="1341438"/>
            <a:ext cx="8507412" cy="4621212"/>
          </a:xfrm>
        </p:spPr>
        <p:txBody>
          <a:bodyPr/>
          <a:lstStyle/>
          <a:p>
            <a:r>
              <a:rPr lang="en-US" altLang="en-US">
                <a:ea typeface="ＭＳ Ｐゴシック" panose="020B0600070205080204" pitchFamily="34" charset="-128"/>
              </a:rPr>
              <a:t>Insulin sensitizers</a:t>
            </a:r>
          </a:p>
          <a:p>
            <a:pPr lvl="1"/>
            <a:r>
              <a:rPr lang="en-US" altLang="en-US">
                <a:ea typeface="ＭＳ Ｐゴシック" panose="020B0600070205080204" pitchFamily="34" charset="-128"/>
              </a:rPr>
              <a:t>Little evidence of histological efficacy with metformin</a:t>
            </a:r>
          </a:p>
          <a:p>
            <a:pPr lvl="1"/>
            <a:r>
              <a:rPr lang="en-US" altLang="en-US">
                <a:ea typeface="ＭＳ Ｐゴシック" panose="020B0600070205080204" pitchFamily="34" charset="-128"/>
              </a:rPr>
              <a:t>PPAR</a:t>
            </a:r>
            <a:r>
              <a:rPr lang="en-US" altLang="en-US">
                <a:ea typeface="ＭＳ Ｐゴシック" panose="020B0600070205080204" pitchFamily="34" charset="-128"/>
                <a:sym typeface="Symbol" pitchFamily="2" charset="2"/>
              </a:rPr>
              <a:t> agonist pioglitazone better than placebo</a:t>
            </a:r>
          </a:p>
          <a:p>
            <a:pPr lvl="2"/>
            <a:r>
              <a:rPr lang="en-US" altLang="en-US">
                <a:ea typeface="ＭＳ Ｐゴシック" panose="020B0600070205080204" pitchFamily="34" charset="-128"/>
                <a:sym typeface="Symbol" pitchFamily="2" charset="2"/>
              </a:rPr>
              <a:t>Improved all histological features except fibrosis</a:t>
            </a:r>
          </a:p>
          <a:p>
            <a:pPr lvl="2"/>
            <a:r>
              <a:rPr lang="en-US" altLang="en-US">
                <a:ea typeface="ＭＳ Ｐゴシック" panose="020B0600070205080204" pitchFamily="34" charset="-128"/>
                <a:sym typeface="Symbol" pitchFamily="2" charset="2"/>
              </a:rPr>
              <a:t>Achieved resolution of NASH more often</a:t>
            </a:r>
          </a:p>
          <a:p>
            <a:r>
              <a:rPr lang="en-GB" altLang="en-US">
                <a:ea typeface="ＭＳ Ｐゴシック" panose="020B0600070205080204" pitchFamily="34" charset="-128"/>
              </a:rPr>
              <a:t>Antioxidants</a:t>
            </a:r>
          </a:p>
          <a:p>
            <a:pPr lvl="1"/>
            <a:r>
              <a:rPr lang="en-GB" altLang="en-US">
                <a:ea typeface="ＭＳ Ｐゴシック" panose="020B0600070205080204" pitchFamily="34" charset="-128"/>
              </a:rPr>
              <a:t>Vitamin E may improve steatosis, inflammation and ballooning and</a:t>
            </a:r>
            <a:br>
              <a:rPr lang="en-GB" altLang="en-US">
                <a:ea typeface="ＭＳ Ｐゴシック" panose="020B0600070205080204" pitchFamily="34" charset="-128"/>
              </a:rPr>
            </a:br>
            <a:r>
              <a:rPr lang="en-GB" altLang="en-US">
                <a:ea typeface="ＭＳ Ｐゴシック" panose="020B0600070205080204" pitchFamily="34" charset="-128"/>
              </a:rPr>
              <a:t>resolve NASH in some patients</a:t>
            </a:r>
          </a:p>
          <a:p>
            <a:pPr lvl="2"/>
            <a:r>
              <a:rPr lang="en-GB" altLang="en-US">
                <a:ea typeface="ＭＳ Ｐゴシック" panose="020B0600070205080204" pitchFamily="34" charset="-128"/>
              </a:rPr>
              <a:t>Concerns about long-term safety exist</a:t>
            </a:r>
          </a:p>
          <a:p>
            <a:pPr eaLnBrk="1" hangingPunct="1"/>
            <a:r>
              <a:rPr lang="en-US" altLang="en-US" b="1">
                <a:ea typeface="ＭＳ Ｐゴシック" panose="020B0600070205080204" pitchFamily="34" charset="-128"/>
              </a:rPr>
              <a:t>While no firm recommendations can be made, pioglitazone* or vitamin E</a:t>
            </a:r>
            <a:r>
              <a:rPr lang="en-US" altLang="en-US" b="1" baseline="30000">
                <a:ea typeface="ＭＳ Ｐゴシック" panose="020B0600070205080204" pitchFamily="34" charset="-128"/>
              </a:rPr>
              <a:t>†</a:t>
            </a:r>
            <a:r>
              <a:rPr lang="en-US" altLang="en-US" b="1">
                <a:ea typeface="ＭＳ Ｐゴシック" panose="020B0600070205080204" pitchFamily="34" charset="-128"/>
              </a:rPr>
              <a:t> or their combination could be used for NASH</a:t>
            </a:r>
            <a:endParaRPr lang="en-US" altLang="en-US">
              <a:ea typeface="ＭＳ Ｐゴシック" panose="020B0600070205080204" pitchFamily="34" charset="-128"/>
            </a:endParaRPr>
          </a:p>
          <a:p>
            <a:pPr eaLnBrk="1" hangingPunct="1"/>
            <a:r>
              <a:rPr lang="en-US" altLang="en-US" b="1">
                <a:ea typeface="ＭＳ Ｐゴシック" panose="020B0600070205080204" pitchFamily="34" charset="-128"/>
              </a:rPr>
              <a:t>The optimal duration of therapy is unknown</a:t>
            </a:r>
            <a:r>
              <a:rPr lang="en-US" altLang="en-US">
                <a:ea typeface="ＭＳ Ｐゴシック" panose="020B0600070205080204" pitchFamily="34" charset="-128"/>
              </a:rPr>
              <a:t>; in patients with increased ALT at baseline, treatment should be stopped if there is no reduction in aminotransferases after 6 months of therapy</a:t>
            </a:r>
            <a:r>
              <a:rPr lang="en-US" altLang="en-US" baseline="30000">
                <a:ea typeface="ＭＳ Ｐゴシック" panose="020B0600070205080204" pitchFamily="34" charset="-128"/>
              </a:rPr>
              <a:t>‡</a:t>
            </a:r>
            <a:endParaRPr lang="en-US" altLang="en-US">
              <a:ea typeface="ＭＳ Ｐゴシック" panose="020B0600070205080204" pitchFamily="34" charset="-128"/>
            </a:endParaRPr>
          </a:p>
          <a:p>
            <a:endParaRPr lang="en-GB" altLang="en-US">
              <a:ea typeface="ＭＳ Ｐゴシック" panose="020B0600070205080204" pitchFamily="34" charset="-128"/>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hidden="1">
            <a:extLst>
              <a:ext uri="{FF2B5EF4-FFF2-40B4-BE49-F238E27FC236}">
                <a16:creationId xmlns:a16="http://schemas.microsoft.com/office/drawing/2014/main" id="{0086F6C7-2668-AB75-7299-779BB8D1CEBC}"/>
              </a:ext>
            </a:extLst>
          </p:cNvPr>
          <p:cNvSpPr>
            <a:spLocks noGrp="1"/>
          </p:cNvSpPr>
          <p:nvPr>
            <p:ph type="title"/>
          </p:nvPr>
        </p:nvSpPr>
        <p:spPr/>
        <p:txBody>
          <a:bodyPr/>
          <a:lstStyle/>
          <a:p>
            <a:r>
              <a:rPr lang="en-GB" altLang="en-US">
                <a:ea typeface="ＭＳ Ｐゴシック" panose="020B0600070205080204" pitchFamily="34" charset="-128"/>
              </a:rPr>
              <a:t>Current Therapy for NASH</a:t>
            </a:r>
          </a:p>
        </p:txBody>
      </p:sp>
      <p:pic>
        <p:nvPicPr>
          <p:cNvPr id="136194" name="Picture 2">
            <a:extLst>
              <a:ext uri="{FF2B5EF4-FFF2-40B4-BE49-F238E27FC236}">
                <a16:creationId xmlns:a16="http://schemas.microsoft.com/office/drawing/2014/main" id="{A845B119-9620-B354-0092-36E770C10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hidden="1">
            <a:extLst>
              <a:ext uri="{FF2B5EF4-FFF2-40B4-BE49-F238E27FC236}">
                <a16:creationId xmlns:a16="http://schemas.microsoft.com/office/drawing/2014/main" id="{A1B80B09-95B6-7B6D-2977-1FDE4348E644}"/>
              </a:ext>
            </a:extLst>
          </p:cNvPr>
          <p:cNvSpPr>
            <a:spLocks noGrp="1"/>
          </p:cNvSpPr>
          <p:nvPr>
            <p:ph type="title"/>
          </p:nvPr>
        </p:nvSpPr>
        <p:spPr/>
        <p:txBody>
          <a:bodyPr/>
          <a:lstStyle/>
          <a:p>
            <a:r>
              <a:rPr lang="en-US" altLang="en-US">
                <a:ea typeface="ＭＳ Ｐゴシック" panose="020B0600070205080204" pitchFamily="34" charset="-128"/>
              </a:rPr>
              <a:t>Potential Targets for NASH Treatments</a:t>
            </a:r>
            <a:endParaRPr lang="en-GB" altLang="en-US">
              <a:ea typeface="ＭＳ Ｐゴシック" panose="020B0600070205080204" pitchFamily="34" charset="-128"/>
            </a:endParaRPr>
          </a:p>
        </p:txBody>
      </p:sp>
      <p:pic>
        <p:nvPicPr>
          <p:cNvPr id="137218" name="Picture 2">
            <a:extLst>
              <a:ext uri="{FF2B5EF4-FFF2-40B4-BE49-F238E27FC236}">
                <a16:creationId xmlns:a16="http://schemas.microsoft.com/office/drawing/2014/main" id="{C410D9DD-957A-CAF1-FC1E-5132D2D8B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hidden="1">
            <a:extLst>
              <a:ext uri="{FF2B5EF4-FFF2-40B4-BE49-F238E27FC236}">
                <a16:creationId xmlns:a16="http://schemas.microsoft.com/office/drawing/2014/main" id="{F111D75B-953F-BAC4-AAD4-C3A83ED86C7C}"/>
              </a:ext>
            </a:extLst>
          </p:cNvPr>
          <p:cNvSpPr>
            <a:spLocks noGrp="1"/>
          </p:cNvSpPr>
          <p:nvPr>
            <p:ph type="title"/>
          </p:nvPr>
        </p:nvSpPr>
        <p:spPr/>
        <p:txBody>
          <a:bodyPr/>
          <a:lstStyle/>
          <a:p>
            <a:r>
              <a:rPr lang="en-US" altLang="en-US">
                <a:ea typeface="ＭＳ Ｐゴシック" panose="020B0600070205080204" pitchFamily="34" charset="-128"/>
              </a:rPr>
              <a:t>Regulatory Framework for Drug Approval</a:t>
            </a:r>
            <a:endParaRPr lang="en-GB" altLang="en-US">
              <a:ea typeface="ＭＳ Ｐゴシック" panose="020B0600070205080204" pitchFamily="34" charset="-128"/>
            </a:endParaRPr>
          </a:p>
        </p:txBody>
      </p:sp>
      <p:pic>
        <p:nvPicPr>
          <p:cNvPr id="138242" name="Picture 2">
            <a:extLst>
              <a:ext uri="{FF2B5EF4-FFF2-40B4-BE49-F238E27FC236}">
                <a16:creationId xmlns:a16="http://schemas.microsoft.com/office/drawing/2014/main" id="{28C2CBD0-174C-B732-EDE7-34DB000EE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 descr="slide32.png">
            <a:extLst>
              <a:ext uri="{FF2B5EF4-FFF2-40B4-BE49-F238E27FC236}">
                <a16:creationId xmlns:a16="http://schemas.microsoft.com/office/drawing/2014/main" id="{E679A8F6-BB99-EDD9-8CF4-ED5BC453C3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3988"/>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a:extLst>
              <a:ext uri="{FF2B5EF4-FFF2-40B4-BE49-F238E27FC236}">
                <a16:creationId xmlns:a16="http://schemas.microsoft.com/office/drawing/2014/main" id="{E34C8A2E-E8F6-285D-B695-21ACA6F1D957}"/>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141314" name="Content Placeholder 2">
            <a:extLst>
              <a:ext uri="{FF2B5EF4-FFF2-40B4-BE49-F238E27FC236}">
                <a16:creationId xmlns:a16="http://schemas.microsoft.com/office/drawing/2014/main" id="{21D73CCC-1170-24F3-FA03-DE47A24ABDB2}"/>
              </a:ext>
            </a:extLst>
          </p:cNvPr>
          <p:cNvSpPr>
            <a:spLocks noGrp="1"/>
          </p:cNvSpPr>
          <p:nvPr>
            <p:ph idx="1"/>
          </p:nvPr>
        </p:nvSpPr>
        <p:spPr/>
        <p:txBody>
          <a:bodyPr/>
          <a:lstStyle/>
          <a:p>
            <a:pPr eaLnBrk="1" hangingPunct="1"/>
            <a:r>
              <a:rPr lang="en-US" altLang="en-US" sz="2400">
                <a:ea typeface="ＭＳ Ｐゴシック" panose="020B0600070205080204" pitchFamily="34" charset="-128"/>
              </a:rPr>
              <a:t>Pioglitazone trials- Sanyal (PIVENS) 2010 and Cusi (2016)</a:t>
            </a:r>
          </a:p>
          <a:p>
            <a:pPr eaLnBrk="1" hangingPunct="1">
              <a:buFontTx/>
              <a:buChar char="-"/>
            </a:pPr>
            <a:r>
              <a:rPr lang="en-US" altLang="en-US" sz="2400">
                <a:ea typeface="ＭＳ Ｐゴシック" panose="020B0600070205080204" pitchFamily="34" charset="-128"/>
              </a:rPr>
              <a:t>Histologic improvement in NASH but with weight gain and concerns about bone fractures/bladder ca and cardiovascular risk</a:t>
            </a:r>
          </a:p>
          <a:p>
            <a:pPr eaLnBrk="1" hangingPunct="1">
              <a:buFontTx/>
              <a:buChar char="-"/>
            </a:pPr>
            <a:endParaRPr lang="en-US" altLang="en-US" sz="2400">
              <a:ea typeface="ＭＳ Ｐゴシック" panose="020B0600070205080204" pitchFamily="34" charset="-128"/>
            </a:endParaRPr>
          </a:p>
          <a:p>
            <a:pPr eaLnBrk="1" hangingPunct="1"/>
            <a:r>
              <a:rPr lang="en-US" altLang="en-US" sz="2400">
                <a:ea typeface="ＭＳ Ｐゴシック" panose="020B0600070205080204" pitchFamily="34" charset="-128"/>
              </a:rPr>
              <a:t>FXR agonist- OCA- 2 trials (Mudaliar et al. 2013 + Neuschwander et al. FLINT trial 2015) - some encouraging results but pruritus was a significant AE (23%)</a:t>
            </a:r>
          </a:p>
          <a:p>
            <a:pPr eaLnBrk="1" hangingPunct="1"/>
            <a:endParaRPr lang="en-US" altLang="en-US" sz="2400">
              <a:ea typeface="ＭＳ Ｐゴシック" panose="020B0600070205080204" pitchFamily="34" charset="-128"/>
            </a:endParaRPr>
          </a:p>
          <a:p>
            <a:pPr eaLnBrk="1" hangingPunct="1">
              <a:buFont typeface="Lucida Grande" panose="020B0600040502020204" pitchFamily="34" charset="0"/>
              <a:buNone/>
            </a:pPr>
            <a:endParaRPr lang="en-US" altLang="en-US" sz="2400">
              <a:ea typeface="ＭＳ Ｐゴシック" panose="020B0600070205080204" pitchFamily="34" charset="-128"/>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3">
            <a:extLst>
              <a:ext uri="{FF2B5EF4-FFF2-40B4-BE49-F238E27FC236}">
                <a16:creationId xmlns:a16="http://schemas.microsoft.com/office/drawing/2014/main" id="{32ABB872-342A-F4D4-0C17-E87155E93411}"/>
              </a:ext>
            </a:extLst>
          </p:cNvPr>
          <p:cNvSpPr>
            <a:spLocks noGrp="1"/>
          </p:cNvSpPr>
          <p:nvPr>
            <p:ph type="title"/>
          </p:nvPr>
        </p:nvSpPr>
        <p:spPr/>
        <p:txBody>
          <a:bodyPr/>
          <a:lstStyle/>
          <a:p>
            <a:r>
              <a:rPr lang="en-US" altLang="en-US" sz="2800">
                <a:solidFill>
                  <a:srgbClr val="FF0000"/>
                </a:solidFill>
                <a:ea typeface="ＭＳ Ｐゴシック" panose="020B0600070205080204" pitchFamily="34" charset="-128"/>
              </a:rPr>
              <a:t>Positive results from REGENERATE: A phase 3 international, randomized, placebo-controlled study of obeticholic acid treatment for NASH</a:t>
            </a:r>
            <a:endParaRPr lang="en-GB" altLang="en-US" sz="2800">
              <a:solidFill>
                <a:srgbClr val="FF0000"/>
              </a:solidFill>
              <a:ea typeface="ＭＳ Ｐゴシック" panose="020B0600070205080204" pitchFamily="34" charset="-128"/>
            </a:endParaRPr>
          </a:p>
        </p:txBody>
      </p:sp>
      <p:sp>
        <p:nvSpPr>
          <p:cNvPr id="5" name="Text Placeholder 4">
            <a:extLst>
              <a:ext uri="{FF2B5EF4-FFF2-40B4-BE49-F238E27FC236}">
                <a16:creationId xmlns:a16="http://schemas.microsoft.com/office/drawing/2014/main" id="{82A3F097-DECE-65E3-3A6F-D5DB3B07D085}"/>
              </a:ext>
            </a:extLst>
          </p:cNvPr>
          <p:cNvSpPr>
            <a:spLocks noGrp="1"/>
          </p:cNvSpPr>
          <p:nvPr>
            <p:ph type="body" sz="quarter" idx="10"/>
          </p:nvPr>
        </p:nvSpPr>
        <p:spPr>
          <a:xfrm>
            <a:off x="5257800" y="6207125"/>
            <a:ext cx="7519988" cy="376238"/>
          </a:xfrm>
        </p:spPr>
        <p:txBody>
          <a:bodyPr/>
          <a:lstStyle/>
          <a:p>
            <a:pPr>
              <a:defRPr/>
            </a:pPr>
            <a:r>
              <a:rPr lang="en-US" dirty="0"/>
              <a:t>1. Albanis A, et al. AASLD 2005 (Hepatology 2005;42:1040A); </a:t>
            </a:r>
            <a:br>
              <a:rPr lang="en-US" dirty="0"/>
            </a:br>
            <a:r>
              <a:rPr lang="en-US" dirty="0"/>
              <a:t>2. Neuschwander-Tetri BA, et al. Lancet 2015;385:956</a:t>
            </a:r>
            <a:r>
              <a:rPr lang="en-US" dirty="0">
                <a:sym typeface="Symbol" panose="05050102010706020507" pitchFamily="18" charset="2"/>
              </a:rPr>
              <a:t></a:t>
            </a:r>
            <a:r>
              <a:rPr lang="en-US" dirty="0"/>
              <a:t>65.</a:t>
            </a:r>
          </a:p>
          <a:p>
            <a:pPr>
              <a:defRPr/>
            </a:pPr>
            <a:r>
              <a:rPr lang="en-GB" dirty="0"/>
              <a:t>Younossi Z, et al. ILC 2019; </a:t>
            </a:r>
            <a:r>
              <a:rPr lang="en-US" dirty="0"/>
              <a:t>GS-06</a:t>
            </a:r>
          </a:p>
        </p:txBody>
      </p:sp>
      <p:sp>
        <p:nvSpPr>
          <p:cNvPr id="13" name="Content Placeholder 1">
            <a:extLst>
              <a:ext uri="{FF2B5EF4-FFF2-40B4-BE49-F238E27FC236}">
                <a16:creationId xmlns:a16="http://schemas.microsoft.com/office/drawing/2014/main" id="{AE0DDFD2-8031-FF3C-CA3F-E19BA31CA0C1}"/>
              </a:ext>
            </a:extLst>
          </p:cNvPr>
          <p:cNvSpPr txBox="1">
            <a:spLocks/>
          </p:cNvSpPr>
          <p:nvPr/>
        </p:nvSpPr>
        <p:spPr>
          <a:xfrm>
            <a:off x="317896" y="1860948"/>
            <a:ext cx="3465065" cy="2481136"/>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fontAlgn="auto">
              <a:spcAft>
                <a:spcPts val="0"/>
              </a:spcAft>
              <a:buClr>
                <a:srgbClr val="1D498B"/>
              </a:buClr>
              <a:buFont typeface="Arial" panose="020B0604020202020204" pitchFamily="34" charset="0"/>
              <a:buNone/>
              <a:defRPr/>
            </a:pPr>
            <a:r>
              <a:rPr lang="en-US" sz="1350" b="1" dirty="0">
                <a:solidFill>
                  <a:srgbClr val="FFFFFF"/>
                </a:solidFill>
                <a:highlight>
                  <a:srgbClr val="004A86"/>
                </a:highlight>
                <a:latin typeface="+mj-lt"/>
                <a:cs typeface="Calibri" panose="020F0502020204030204" pitchFamily="34" charset="0"/>
              </a:rPr>
              <a:t> </a:t>
            </a:r>
            <a:r>
              <a:rPr lang="en-US" sz="1500" b="1" dirty="0">
                <a:solidFill>
                  <a:srgbClr val="FFFFFF"/>
                </a:solidFill>
                <a:highlight>
                  <a:srgbClr val="004A86"/>
                </a:highlight>
                <a:latin typeface="+mj-lt"/>
                <a:cs typeface="Calibri" panose="020F0502020204030204" pitchFamily="34" charset="0"/>
              </a:rPr>
              <a:t>BACKGROUND &amp; AIMS </a:t>
            </a:r>
            <a:r>
              <a:rPr lang="en-US" sz="1350" b="1" dirty="0">
                <a:solidFill>
                  <a:srgbClr val="FFFFFF"/>
                </a:solidFill>
                <a:highlight>
                  <a:srgbClr val="FEFCFC"/>
                </a:highlight>
                <a:latin typeface="+mj-lt"/>
                <a:cs typeface="Calibri" panose="020F0502020204030204" pitchFamily="34" charset="0"/>
              </a:rPr>
              <a:t>​ </a:t>
            </a:r>
          </a:p>
          <a:p>
            <a:pPr>
              <a:spcBef>
                <a:spcPts val="225"/>
              </a:spcBef>
              <a:spcAft>
                <a:spcPts val="225"/>
              </a:spcAft>
              <a:buClr>
                <a:srgbClr val="004A86"/>
              </a:buClr>
              <a:defRPr/>
            </a:pPr>
            <a:r>
              <a:rPr lang="en-US" sz="1350" dirty="0">
                <a:latin typeface="+mj-lt"/>
                <a:cs typeface="Calibri" panose="020F0502020204030204" pitchFamily="34" charset="0"/>
              </a:rPr>
              <a:t>OCA is a potent FXR agonist shown in preclinical models to have a direct antifibrotic effect in the liver</a:t>
            </a:r>
            <a:r>
              <a:rPr lang="en-US" sz="1350" baseline="30000" dirty="0">
                <a:latin typeface="+mj-lt"/>
                <a:cs typeface="Calibri" panose="020F0502020204030204" pitchFamily="34" charset="0"/>
              </a:rPr>
              <a:t>1</a:t>
            </a:r>
          </a:p>
          <a:p>
            <a:pPr>
              <a:spcBef>
                <a:spcPts val="225"/>
              </a:spcBef>
              <a:spcAft>
                <a:spcPts val="225"/>
              </a:spcAft>
              <a:buClr>
                <a:srgbClr val="004A86"/>
              </a:buClr>
              <a:defRPr/>
            </a:pPr>
            <a:r>
              <a:rPr lang="en-US" sz="1350" dirty="0">
                <a:latin typeface="+mj-lt"/>
                <a:cs typeface="Calibri" panose="020F0502020204030204" pitchFamily="34" charset="0"/>
              </a:rPr>
              <a:t>In the phase 2b FLINT study, OCA </a:t>
            </a:r>
            <a:br>
              <a:rPr lang="en-US" sz="1350" dirty="0">
                <a:latin typeface="+mj-lt"/>
                <a:cs typeface="Calibri" panose="020F0502020204030204" pitchFamily="34" charset="0"/>
              </a:rPr>
            </a:br>
            <a:r>
              <a:rPr lang="en-US" sz="1350" dirty="0">
                <a:latin typeface="+mj-lt"/>
                <a:cs typeface="Calibri" panose="020F0502020204030204" pitchFamily="34" charset="0"/>
              </a:rPr>
              <a:t>25 mg for </a:t>
            </a:r>
            <a:r>
              <a:rPr lang="en-US" sz="1350" dirty="0">
                <a:cs typeface="Calibri" panose="020F0502020204030204" pitchFamily="34" charset="0"/>
              </a:rPr>
              <a:t>72 weeks </a:t>
            </a:r>
            <a:r>
              <a:rPr lang="en-US" sz="1350" dirty="0">
                <a:latin typeface="+mj-lt"/>
                <a:cs typeface="Calibri" panose="020F0502020204030204" pitchFamily="34" charset="0"/>
              </a:rPr>
              <a:t>improved fibrosis and other histological features of NASH</a:t>
            </a:r>
            <a:r>
              <a:rPr lang="en-US" sz="1350" baseline="30000" dirty="0">
                <a:latin typeface="+mj-lt"/>
                <a:cs typeface="Calibri" panose="020F0502020204030204" pitchFamily="34" charset="0"/>
              </a:rPr>
              <a:t>2</a:t>
            </a:r>
          </a:p>
          <a:p>
            <a:pPr>
              <a:spcBef>
                <a:spcPts val="225"/>
              </a:spcBef>
              <a:spcAft>
                <a:spcPts val="225"/>
              </a:spcAft>
              <a:buClr>
                <a:srgbClr val="004A86"/>
              </a:buClr>
              <a:defRPr/>
            </a:pPr>
            <a:r>
              <a:rPr lang="en-US" sz="1350" dirty="0">
                <a:latin typeface="+mj-lt"/>
                <a:cs typeface="Calibri" panose="020F0502020204030204" pitchFamily="34" charset="0"/>
              </a:rPr>
              <a:t>OCA is the only investigational drug to have received Breakthrough Therapy designation by the US FDA for the treatment of NASH patients with </a:t>
            </a:r>
            <a:br>
              <a:rPr lang="en-US" sz="1350" dirty="0">
                <a:latin typeface="+mj-lt"/>
                <a:cs typeface="Calibri" panose="020F0502020204030204" pitchFamily="34" charset="0"/>
              </a:rPr>
            </a:br>
            <a:r>
              <a:rPr lang="en-US" sz="1350" dirty="0">
                <a:latin typeface="+mj-lt"/>
                <a:cs typeface="Calibri" panose="020F0502020204030204" pitchFamily="34" charset="0"/>
              </a:rPr>
              <a:t>liver fibrosis</a:t>
            </a:r>
            <a:endParaRPr lang="en-US" sz="1350" dirty="0">
              <a:highlight>
                <a:srgbClr val="FEFCFC"/>
              </a:highlight>
              <a:latin typeface="+mj-lt"/>
              <a:cs typeface="Calibri" panose="020F0502020204030204" pitchFamily="34" charset="0"/>
            </a:endParaRPr>
          </a:p>
          <a:p>
            <a:pPr>
              <a:spcBef>
                <a:spcPts val="225"/>
              </a:spcBef>
              <a:spcAft>
                <a:spcPts val="225"/>
              </a:spcAft>
              <a:buClr>
                <a:srgbClr val="004A86"/>
              </a:buClr>
              <a:defRPr/>
            </a:pPr>
            <a:r>
              <a:rPr lang="en-US" sz="1350" dirty="0">
                <a:highlight>
                  <a:srgbClr val="FEFCFC"/>
                </a:highlight>
                <a:latin typeface="+mj-lt"/>
                <a:cs typeface="Calibri" panose="020F0502020204030204" pitchFamily="34" charset="0"/>
              </a:rPr>
              <a:t>This Month 18 interim analysis of REGENERATE evaluated OCA on liver histology in NASH patients with F2/F3 fibrosis</a:t>
            </a:r>
          </a:p>
        </p:txBody>
      </p:sp>
      <p:pic>
        <p:nvPicPr>
          <p:cNvPr id="142340" name="Picture 2">
            <a:extLst>
              <a:ext uri="{FF2B5EF4-FFF2-40B4-BE49-F238E27FC236}">
                <a16:creationId xmlns:a16="http://schemas.microsoft.com/office/drawing/2014/main" id="{3F0AF280-8392-619F-5928-23F410BDD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025" y="2509838"/>
            <a:ext cx="50419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a:extLst>
              <a:ext uri="{FF2B5EF4-FFF2-40B4-BE49-F238E27FC236}">
                <a16:creationId xmlns:a16="http://schemas.microsoft.com/office/drawing/2014/main" id="{2AF859B1-1061-6B37-E168-B932CFECC2B3}"/>
              </a:ext>
            </a:extLst>
          </p:cNvPr>
          <p:cNvSpPr txBox="1">
            <a:spLocks/>
          </p:cNvSpPr>
          <p:nvPr/>
        </p:nvSpPr>
        <p:spPr>
          <a:xfrm>
            <a:off x="3882738" y="1860948"/>
            <a:ext cx="4034790" cy="157259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fontAlgn="auto">
              <a:spcAft>
                <a:spcPts val="0"/>
              </a:spcAft>
              <a:buClr>
                <a:srgbClr val="1D498B"/>
              </a:buClr>
              <a:buFont typeface="Arial" panose="020B0604020202020204" pitchFamily="34" charset="0"/>
              <a:buNone/>
              <a:defRPr/>
            </a:pPr>
            <a:r>
              <a:rPr lang="en-US" sz="1500" b="1" dirty="0">
                <a:solidFill>
                  <a:srgbClr val="FFFFFF"/>
                </a:solidFill>
                <a:highlight>
                  <a:srgbClr val="004A86"/>
                </a:highlight>
                <a:latin typeface="+mj-lt"/>
                <a:cs typeface="Calibri" panose="020F0502020204030204" pitchFamily="34" charset="0"/>
              </a:rPr>
              <a:t> METHODS </a:t>
            </a:r>
            <a:r>
              <a:rPr lang="en-US" sz="1500" b="1" dirty="0">
                <a:solidFill>
                  <a:srgbClr val="FFFFFF"/>
                </a:solidFill>
                <a:highlight>
                  <a:srgbClr val="FEFCFC"/>
                </a:highlight>
                <a:latin typeface="+mj-lt"/>
                <a:cs typeface="Calibri" panose="020F0502020204030204" pitchFamily="34" charset="0"/>
              </a:rPr>
              <a:t>​ </a:t>
            </a:r>
          </a:p>
          <a:p>
            <a:pPr>
              <a:defRPr/>
            </a:pPr>
            <a:endParaRPr lang="en-US" sz="1350" dirty="0">
              <a:latin typeface="+mj-lt"/>
              <a:cs typeface="Calibri" panose="020F0502020204030204" pitchFamily="34" charset="0"/>
            </a:endParaRPr>
          </a:p>
          <a:p>
            <a:pPr>
              <a:defRPr/>
            </a:pPr>
            <a:endParaRPr lang="en-US" sz="1350" dirty="0">
              <a:highlight>
                <a:srgbClr val="FEFCFC"/>
              </a:highlight>
              <a:latin typeface="+mj-lt"/>
              <a:cs typeface="Calibri" panose="020F0502020204030204" pitchFamily="34" charset="0"/>
            </a:endParaRPr>
          </a:p>
          <a:p>
            <a:pPr>
              <a:buClr>
                <a:srgbClr val="1D498B"/>
              </a:buClr>
              <a:defRPr/>
            </a:pPr>
            <a:endParaRPr lang="en-US" sz="1350" dirty="0">
              <a:highlight>
                <a:srgbClr val="FEFCFC"/>
              </a:highlight>
              <a:latin typeface="+mj-lt"/>
              <a:cs typeface="Calibri" panose="020F0502020204030204" pitchFamily="34" charset="0"/>
            </a:endParaRPr>
          </a:p>
        </p:txBody>
      </p:sp>
      <p:cxnSp>
        <p:nvCxnSpPr>
          <p:cNvPr id="142342" name="Straight Connector 8">
            <a:extLst>
              <a:ext uri="{FF2B5EF4-FFF2-40B4-BE49-F238E27FC236}">
                <a16:creationId xmlns:a16="http://schemas.microsoft.com/office/drawing/2014/main" id="{8FF83792-89A5-613E-E1CB-81730E4D65A7}"/>
              </a:ext>
            </a:extLst>
          </p:cNvPr>
          <p:cNvCxnSpPr>
            <a:cxnSpLocks/>
          </p:cNvCxnSpPr>
          <p:nvPr/>
        </p:nvCxnSpPr>
        <p:spPr bwMode="auto">
          <a:xfrm flipV="1">
            <a:off x="3794125" y="2065338"/>
            <a:ext cx="0" cy="3606800"/>
          </a:xfrm>
          <a:prstGeom prst="line">
            <a:avLst/>
          </a:prstGeom>
          <a:noFill/>
          <a:ln w="9525" algn="ctr">
            <a:solidFill>
              <a:srgbClr val="19478A"/>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3">
            <a:extLst>
              <a:ext uri="{FF2B5EF4-FFF2-40B4-BE49-F238E27FC236}">
                <a16:creationId xmlns:a16="http://schemas.microsoft.com/office/drawing/2014/main" id="{0707596B-F24A-5AA7-A08D-B457DB0DCD95}"/>
              </a:ext>
            </a:extLst>
          </p:cNvPr>
          <p:cNvSpPr>
            <a:spLocks noGrp="1"/>
          </p:cNvSpPr>
          <p:nvPr>
            <p:ph type="title"/>
          </p:nvPr>
        </p:nvSpPr>
        <p:spPr>
          <a:xfrm>
            <a:off x="300038" y="712788"/>
            <a:ext cx="8370887" cy="576262"/>
          </a:xfrm>
        </p:spPr>
        <p:txBody>
          <a:bodyPr/>
          <a:lstStyle/>
          <a:p>
            <a:r>
              <a:rPr lang="en-US" altLang="en-US" sz="2800">
                <a:solidFill>
                  <a:srgbClr val="FF0000"/>
                </a:solidFill>
                <a:ea typeface="ＭＳ Ｐゴシック" panose="020B0600070205080204" pitchFamily="34" charset="-128"/>
              </a:rPr>
              <a:t>Positive results from REGENERATE: A phase 3 international, randomized, placebo-controlled study of obeticholic acid treatment for NASH</a:t>
            </a:r>
            <a:endParaRPr lang="en-GB" altLang="en-US" sz="2800">
              <a:solidFill>
                <a:srgbClr val="FF0000"/>
              </a:solidFill>
              <a:ea typeface="ＭＳ Ｐゴシック" panose="020B0600070205080204" pitchFamily="34" charset="-128"/>
            </a:endParaRPr>
          </a:p>
        </p:txBody>
      </p:sp>
      <p:sp>
        <p:nvSpPr>
          <p:cNvPr id="7" name="Text Placeholder 6">
            <a:extLst>
              <a:ext uri="{FF2B5EF4-FFF2-40B4-BE49-F238E27FC236}">
                <a16:creationId xmlns:a16="http://schemas.microsoft.com/office/drawing/2014/main" id="{6EAA5B04-482A-E4E5-BB5E-010BAD16FA47}"/>
              </a:ext>
            </a:extLst>
          </p:cNvPr>
          <p:cNvSpPr>
            <a:spLocks noGrp="1"/>
          </p:cNvSpPr>
          <p:nvPr>
            <p:ph type="body" sz="quarter" idx="10"/>
          </p:nvPr>
        </p:nvSpPr>
        <p:spPr>
          <a:xfrm>
            <a:off x="3370263" y="6051550"/>
            <a:ext cx="7519987" cy="376238"/>
          </a:xfrm>
        </p:spPr>
        <p:txBody>
          <a:bodyPr/>
          <a:lstStyle/>
          <a:p>
            <a:pPr>
              <a:defRPr/>
            </a:pPr>
            <a:r>
              <a:rPr lang="en-GB" dirty="0">
                <a:latin typeface="+mj-lt"/>
                <a:cs typeface="Calibri" panose="020F0502020204030204" pitchFamily="34" charset="0"/>
              </a:rPr>
              <a:t>*</a:t>
            </a:r>
            <a:r>
              <a:rPr lang="en-US" dirty="0">
                <a:cs typeface="Arial" panose="020B0604020202020204" pitchFamily="34" charset="0"/>
              </a:rPr>
              <a:t>Statistically significant in accordance with the statistical analysis plan agreed with the FDA. All other p values are nominal.</a:t>
            </a:r>
            <a:endParaRPr lang="en-GB" dirty="0">
              <a:latin typeface="Calibri" panose="020F0502020204030204" pitchFamily="34" charset="0"/>
              <a:cs typeface="Calibri" panose="020F0502020204030204" pitchFamily="34" charset="0"/>
            </a:endParaRPr>
          </a:p>
          <a:p>
            <a:pPr>
              <a:defRPr/>
            </a:pPr>
            <a:r>
              <a:rPr lang="en-GB" dirty="0"/>
              <a:t>Younossi Z, et al. ILC 2019; </a:t>
            </a:r>
            <a:r>
              <a:rPr lang="en-US" dirty="0"/>
              <a:t>GS-06</a:t>
            </a:r>
          </a:p>
        </p:txBody>
      </p:sp>
      <p:sp>
        <p:nvSpPr>
          <p:cNvPr id="16" name="Content Placeholder 1">
            <a:extLst>
              <a:ext uri="{FF2B5EF4-FFF2-40B4-BE49-F238E27FC236}">
                <a16:creationId xmlns:a16="http://schemas.microsoft.com/office/drawing/2014/main" id="{A11B7423-87ED-B99D-9A1F-B2EB3163F72C}"/>
              </a:ext>
            </a:extLst>
          </p:cNvPr>
          <p:cNvSpPr txBox="1">
            <a:spLocks/>
          </p:cNvSpPr>
          <p:nvPr/>
        </p:nvSpPr>
        <p:spPr>
          <a:xfrm>
            <a:off x="317897" y="1860947"/>
            <a:ext cx="8372471" cy="3636516"/>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fontAlgn="auto">
              <a:spcAft>
                <a:spcPts val="0"/>
              </a:spcAft>
              <a:buClr>
                <a:srgbClr val="1D498B"/>
              </a:buClr>
              <a:buFont typeface="Arial" panose="020B0604020202020204" pitchFamily="34" charset="0"/>
              <a:buNone/>
              <a:defRPr/>
            </a:pPr>
            <a:r>
              <a:rPr lang="en-US" sz="1500" b="1" dirty="0">
                <a:solidFill>
                  <a:srgbClr val="FFFFFF"/>
                </a:solidFill>
                <a:highlight>
                  <a:srgbClr val="004A86"/>
                </a:highlight>
                <a:latin typeface="+mj-lt"/>
                <a:cs typeface="Calibri" panose="020F0502020204030204" pitchFamily="34" charset="0"/>
              </a:rPr>
              <a:t> RESULTS </a:t>
            </a:r>
            <a:r>
              <a:rPr lang="en-US" sz="1500" b="1" dirty="0">
                <a:solidFill>
                  <a:srgbClr val="FFFFFF"/>
                </a:solidFill>
                <a:highlight>
                  <a:srgbClr val="FEFCFC"/>
                </a:highlight>
                <a:latin typeface="+mj-lt"/>
                <a:cs typeface="Calibri" panose="020F0502020204030204" pitchFamily="34" charset="0"/>
              </a:rPr>
              <a:t>​ </a:t>
            </a:r>
          </a:p>
          <a:p>
            <a:pPr>
              <a:spcBef>
                <a:spcPts val="225"/>
              </a:spcBef>
              <a:spcAft>
                <a:spcPts val="225"/>
              </a:spcAft>
              <a:buClr>
                <a:srgbClr val="004A86"/>
              </a:buClr>
              <a:defRPr/>
            </a:pPr>
            <a:r>
              <a:rPr lang="en-US" sz="1350" dirty="0">
                <a:latin typeface="+mj-lt"/>
                <a:cs typeface="Calibri" panose="020F0502020204030204" pitchFamily="34" charset="0"/>
              </a:rPr>
              <a:t>OCA 25 mg QD met the primary endpoint of improvement in liver fibrosis with no worsening of NASH (p=0.0002* vs. placebo)</a:t>
            </a:r>
          </a:p>
          <a:p>
            <a:pPr lvl="1">
              <a:spcBef>
                <a:spcPts val="225"/>
              </a:spcBef>
              <a:spcAft>
                <a:spcPts val="225"/>
              </a:spcAft>
              <a:defRPr/>
            </a:pPr>
            <a:r>
              <a:rPr lang="en-US" sz="1200" dirty="0">
                <a:latin typeface="+mj-lt"/>
                <a:cs typeface="Calibri" panose="020F0502020204030204" pitchFamily="34" charset="0"/>
              </a:rPr>
              <a:t>The antifibrotic effect of OCA was dose dependent and consistent across endpoints and key subgroups </a:t>
            </a:r>
          </a:p>
          <a:p>
            <a:pPr>
              <a:buClr>
                <a:srgbClr val="1D498B"/>
              </a:buClr>
              <a:defRPr/>
            </a:pPr>
            <a:r>
              <a:rPr lang="en-US" sz="1350" dirty="0">
                <a:latin typeface="+mj-lt"/>
                <a:cs typeface="Calibri" panose="020F0502020204030204" pitchFamily="34" charset="0"/>
              </a:rPr>
              <a:t>Although the additional primary endpoint of NASH resolution with no worsening of fibrosis was not met, OCA improved NASH disease activity based on key histological parameters including NAFLD activity score, hepatocyte ballooning and lobular inflammation </a:t>
            </a:r>
          </a:p>
          <a:p>
            <a:pPr>
              <a:buClr>
                <a:srgbClr val="1D498B"/>
              </a:buClr>
              <a:defRPr/>
            </a:pPr>
            <a:endParaRPr lang="en-US" sz="1350" dirty="0">
              <a:highlight>
                <a:srgbClr val="FEFCFC"/>
              </a:highlight>
              <a:latin typeface="+mj-lt"/>
              <a:cs typeface="Calibri" panose="020F0502020204030204" pitchFamily="34" charset="0"/>
            </a:endParaRPr>
          </a:p>
        </p:txBody>
      </p:sp>
      <p:grpSp>
        <p:nvGrpSpPr>
          <p:cNvPr id="144388" name="Group 1">
            <a:extLst>
              <a:ext uri="{FF2B5EF4-FFF2-40B4-BE49-F238E27FC236}">
                <a16:creationId xmlns:a16="http://schemas.microsoft.com/office/drawing/2014/main" id="{7830BDC5-A9D4-4572-9A8E-748BB84C1EF4}"/>
              </a:ext>
            </a:extLst>
          </p:cNvPr>
          <p:cNvGrpSpPr>
            <a:grpSpLocks/>
          </p:cNvGrpSpPr>
          <p:nvPr/>
        </p:nvGrpSpPr>
        <p:grpSpPr bwMode="auto">
          <a:xfrm>
            <a:off x="2879725" y="3521075"/>
            <a:ext cx="2598738" cy="2047875"/>
            <a:chOff x="946377" y="3457493"/>
            <a:chExt cx="3464663" cy="2730352"/>
          </a:xfrm>
        </p:grpSpPr>
        <p:pic>
          <p:nvPicPr>
            <p:cNvPr id="144394" name="Picture 2">
              <a:extLst>
                <a:ext uri="{FF2B5EF4-FFF2-40B4-BE49-F238E27FC236}">
                  <a16:creationId xmlns:a16="http://schemas.microsoft.com/office/drawing/2014/main" id="{E44214EF-CDF8-CF0D-2206-0455EB384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377" y="3920044"/>
              <a:ext cx="3464663" cy="226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5D15ECD9-A0FC-7D59-D7F2-EC3FFA140C4E}"/>
                </a:ext>
              </a:extLst>
            </p:cNvPr>
            <p:cNvSpPr txBox="1"/>
            <p:nvPr/>
          </p:nvSpPr>
          <p:spPr>
            <a:xfrm>
              <a:off x="1054318" y="3457493"/>
              <a:ext cx="3248782" cy="493157"/>
            </a:xfrm>
            <a:prstGeom prst="rect">
              <a:avLst/>
            </a:prstGeom>
            <a:noFill/>
          </p:spPr>
          <p:txBody>
            <a:bodyPr wrap="none">
              <a:spAutoFit/>
            </a:bodyPr>
            <a:lstStyle/>
            <a:p>
              <a:pPr algn="ctr">
                <a:defRPr/>
              </a:pPr>
              <a:r>
                <a:rPr lang="en-US" sz="900" b="1" dirty="0">
                  <a:latin typeface="+mj-lt"/>
                  <a:cs typeface="Calibri" panose="020F0502020204030204" pitchFamily="34" charset="0"/>
                </a:rPr>
                <a:t>Primary endpoint (ITT): NASH resolution </a:t>
              </a:r>
              <a:br>
                <a:rPr lang="en-US" sz="900" b="1" dirty="0">
                  <a:latin typeface="+mj-lt"/>
                  <a:cs typeface="Calibri" panose="020F0502020204030204" pitchFamily="34" charset="0"/>
                </a:rPr>
              </a:br>
              <a:r>
                <a:rPr lang="en-US" sz="900" b="1" dirty="0">
                  <a:latin typeface="+mj-lt"/>
                  <a:cs typeface="Calibri" panose="020F0502020204030204" pitchFamily="34" charset="0"/>
                </a:rPr>
                <a:t>with no worsening of fibrosis</a:t>
              </a:r>
            </a:p>
          </p:txBody>
        </p:sp>
      </p:grpSp>
      <p:grpSp>
        <p:nvGrpSpPr>
          <p:cNvPr id="144389" name="Group 3">
            <a:extLst>
              <a:ext uri="{FF2B5EF4-FFF2-40B4-BE49-F238E27FC236}">
                <a16:creationId xmlns:a16="http://schemas.microsoft.com/office/drawing/2014/main" id="{68F3FBB8-D21A-C93F-2B62-7F8B056BFBC0}"/>
              </a:ext>
            </a:extLst>
          </p:cNvPr>
          <p:cNvGrpSpPr>
            <a:grpSpLocks/>
          </p:cNvGrpSpPr>
          <p:nvPr/>
        </p:nvGrpSpPr>
        <p:grpSpPr bwMode="auto">
          <a:xfrm>
            <a:off x="5340350" y="3522663"/>
            <a:ext cx="3213100" cy="2000250"/>
            <a:chOff x="6096000" y="1641761"/>
            <a:chExt cx="4283739" cy="2667739"/>
          </a:xfrm>
        </p:grpSpPr>
        <p:sp>
          <p:nvSpPr>
            <p:cNvPr id="21" name="TextBox 20">
              <a:extLst>
                <a:ext uri="{FF2B5EF4-FFF2-40B4-BE49-F238E27FC236}">
                  <a16:creationId xmlns:a16="http://schemas.microsoft.com/office/drawing/2014/main" id="{0ACA7208-627D-8B5A-CFD6-053FAD462007}"/>
                </a:ext>
              </a:extLst>
            </p:cNvPr>
            <p:cNvSpPr txBox="1"/>
            <p:nvPr/>
          </p:nvSpPr>
          <p:spPr>
            <a:xfrm>
              <a:off x="6584906" y="1641761"/>
              <a:ext cx="3794833" cy="493319"/>
            </a:xfrm>
            <a:prstGeom prst="rect">
              <a:avLst/>
            </a:prstGeom>
            <a:noFill/>
          </p:spPr>
          <p:txBody>
            <a:bodyPr>
              <a:spAutoFit/>
            </a:bodyPr>
            <a:lstStyle/>
            <a:p>
              <a:pPr algn="ctr">
                <a:defRPr/>
              </a:pPr>
              <a:r>
                <a:rPr lang="en-US" sz="900" b="1" dirty="0">
                  <a:latin typeface="+mj-lt"/>
                  <a:cs typeface="Calibri" panose="020F0502020204030204" pitchFamily="34" charset="0"/>
                </a:rPr>
                <a:t>Fibrosis improvement or worsening by ≥1 stage </a:t>
              </a:r>
              <a:br>
                <a:rPr lang="en-US" sz="900" b="1" dirty="0">
                  <a:latin typeface="+mj-lt"/>
                  <a:cs typeface="Calibri" panose="020F0502020204030204" pitchFamily="34" charset="0"/>
                </a:rPr>
              </a:br>
              <a:r>
                <a:rPr lang="en-US" sz="900" b="1" dirty="0">
                  <a:latin typeface="+mj-lt"/>
                  <a:cs typeface="Calibri" panose="020F0502020204030204" pitchFamily="34" charset="0"/>
                </a:rPr>
                <a:t>(per protocol with post-baseline biopsy)</a:t>
              </a:r>
            </a:p>
          </p:txBody>
        </p:sp>
        <p:pic>
          <p:nvPicPr>
            <p:cNvPr id="144393" name="Picture 27">
              <a:extLst>
                <a:ext uri="{FF2B5EF4-FFF2-40B4-BE49-F238E27FC236}">
                  <a16:creationId xmlns:a16="http://schemas.microsoft.com/office/drawing/2014/main" id="{448E5C69-A11D-31A8-AD05-995E0FEE0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81829"/>
              <a:ext cx="3986215" cy="222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Box 28">
            <a:extLst>
              <a:ext uri="{FF2B5EF4-FFF2-40B4-BE49-F238E27FC236}">
                <a16:creationId xmlns:a16="http://schemas.microsoft.com/office/drawing/2014/main" id="{9A975188-4B32-1DEE-E51D-0EAEB6C82CCC}"/>
              </a:ext>
            </a:extLst>
          </p:cNvPr>
          <p:cNvSpPr txBox="1"/>
          <p:nvPr/>
        </p:nvSpPr>
        <p:spPr>
          <a:xfrm>
            <a:off x="160338" y="3522663"/>
            <a:ext cx="2719387" cy="368300"/>
          </a:xfrm>
          <a:prstGeom prst="rect">
            <a:avLst/>
          </a:prstGeom>
          <a:noFill/>
        </p:spPr>
        <p:txBody>
          <a:bodyPr>
            <a:spAutoFit/>
          </a:bodyPr>
          <a:lstStyle/>
          <a:p>
            <a:pPr algn="ctr">
              <a:defRPr/>
            </a:pPr>
            <a:r>
              <a:rPr lang="en-US" sz="900" b="1" dirty="0">
                <a:latin typeface="+mj-lt"/>
                <a:cs typeface="Calibri" panose="020F0502020204030204" pitchFamily="34" charset="0"/>
              </a:rPr>
              <a:t>Primary endpoint (ITT): fibrosis improvement by ≥1 stage with no worsening of NASH </a:t>
            </a:r>
          </a:p>
        </p:txBody>
      </p:sp>
      <p:pic>
        <p:nvPicPr>
          <p:cNvPr id="144391" name="Picture 29">
            <a:extLst>
              <a:ext uri="{FF2B5EF4-FFF2-40B4-BE49-F238E27FC236}">
                <a16:creationId xmlns:a16="http://schemas.microsoft.com/office/drawing/2014/main" id="{53265867-3DF4-4874-1C52-2D057AF7B0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836988"/>
            <a:ext cx="2493963"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hidden="1">
            <a:extLst>
              <a:ext uri="{FF2B5EF4-FFF2-40B4-BE49-F238E27FC236}">
                <a16:creationId xmlns:a16="http://schemas.microsoft.com/office/drawing/2014/main" id="{FD53762F-E3B9-E8E6-09E9-336A858C8F78}"/>
              </a:ext>
            </a:extLst>
          </p:cNvPr>
          <p:cNvSpPr>
            <a:spLocks noGrp="1"/>
          </p:cNvSpPr>
          <p:nvPr>
            <p:ph type="title"/>
          </p:nvPr>
        </p:nvSpPr>
        <p:spPr/>
        <p:txBody>
          <a:bodyPr/>
          <a:lstStyle/>
          <a:p>
            <a:r>
              <a:rPr lang="en-US" altLang="en-US">
                <a:ea typeface="ＭＳ Ｐゴシック" panose="020B0600070205080204" pitchFamily="34" charset="-128"/>
              </a:rPr>
              <a:t>The Burden of NAFLD Among Americans</a:t>
            </a:r>
          </a:p>
        </p:txBody>
      </p:sp>
      <p:pic>
        <p:nvPicPr>
          <p:cNvPr id="54274" name="Picture 2">
            <a:extLst>
              <a:ext uri="{FF2B5EF4-FFF2-40B4-BE49-F238E27FC236}">
                <a16:creationId xmlns:a16="http://schemas.microsoft.com/office/drawing/2014/main" id="{1DF78D8F-7F21-8A2E-B3EF-DEDB60CCA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3">
            <a:extLst>
              <a:ext uri="{FF2B5EF4-FFF2-40B4-BE49-F238E27FC236}">
                <a16:creationId xmlns:a16="http://schemas.microsoft.com/office/drawing/2014/main" id="{95BDBF87-DF0A-DBD0-107B-6E93DD684FE9}"/>
              </a:ext>
            </a:extLst>
          </p:cNvPr>
          <p:cNvSpPr>
            <a:spLocks noGrp="1"/>
          </p:cNvSpPr>
          <p:nvPr>
            <p:ph type="title"/>
          </p:nvPr>
        </p:nvSpPr>
        <p:spPr>
          <a:xfrm>
            <a:off x="311150" y="638175"/>
            <a:ext cx="8370888" cy="576263"/>
          </a:xfrm>
        </p:spPr>
        <p:txBody>
          <a:bodyPr/>
          <a:lstStyle/>
          <a:p>
            <a:r>
              <a:rPr lang="en-US" altLang="en-US" sz="2800">
                <a:solidFill>
                  <a:srgbClr val="FF0000"/>
                </a:solidFill>
                <a:ea typeface="ＭＳ Ｐゴシック" panose="020B0600070205080204" pitchFamily="34" charset="-128"/>
              </a:rPr>
              <a:t>Positive results from REGENERATE: A phase 3 international, randomized, placebo-controlled study of obeticholic acid treatment for NASH</a:t>
            </a:r>
            <a:endParaRPr lang="en-GB" altLang="en-US" sz="2800">
              <a:solidFill>
                <a:srgbClr val="FF0000"/>
              </a:solidFill>
              <a:ea typeface="ＭＳ Ｐゴシック" panose="020B0600070205080204" pitchFamily="34" charset="-128"/>
            </a:endParaRPr>
          </a:p>
        </p:txBody>
      </p:sp>
      <p:sp>
        <p:nvSpPr>
          <p:cNvPr id="7" name="Text Placeholder 6">
            <a:extLst>
              <a:ext uri="{FF2B5EF4-FFF2-40B4-BE49-F238E27FC236}">
                <a16:creationId xmlns:a16="http://schemas.microsoft.com/office/drawing/2014/main" id="{9BC22239-C493-822B-51E9-E1FB3AF445E1}"/>
              </a:ext>
            </a:extLst>
          </p:cNvPr>
          <p:cNvSpPr>
            <a:spLocks noGrp="1"/>
          </p:cNvSpPr>
          <p:nvPr>
            <p:ph type="body" sz="quarter" idx="10"/>
          </p:nvPr>
        </p:nvSpPr>
        <p:spPr>
          <a:xfrm>
            <a:off x="2895600" y="6173788"/>
            <a:ext cx="7519988" cy="376237"/>
          </a:xfrm>
        </p:spPr>
        <p:txBody>
          <a:bodyPr/>
          <a:lstStyle/>
          <a:p>
            <a:pPr>
              <a:defRPr/>
            </a:pPr>
            <a:r>
              <a:rPr lang="en-US" dirty="0">
                <a:cs typeface="Calibri" panose="020F0502020204030204" pitchFamily="34" charset="0"/>
              </a:rPr>
              <a:t>1. </a:t>
            </a:r>
            <a:r>
              <a:rPr lang="fr-FR" dirty="0">
                <a:cs typeface="Calibri" panose="020F0502020204030204" pitchFamily="34" charset="0"/>
              </a:rPr>
              <a:t>Dulai PS, et al. Hepatology 2017;65:1557–65.</a:t>
            </a:r>
            <a:br>
              <a:rPr lang="en-GB" dirty="0"/>
            </a:br>
            <a:r>
              <a:rPr lang="en-GB" dirty="0"/>
              <a:t>Younossi Z, et al. ILC 2019; </a:t>
            </a:r>
            <a:r>
              <a:rPr lang="en-US" dirty="0"/>
              <a:t>GS-06</a:t>
            </a:r>
          </a:p>
        </p:txBody>
      </p:sp>
      <p:sp>
        <p:nvSpPr>
          <p:cNvPr id="16" name="Content Placeholder 1">
            <a:extLst>
              <a:ext uri="{FF2B5EF4-FFF2-40B4-BE49-F238E27FC236}">
                <a16:creationId xmlns:a16="http://schemas.microsoft.com/office/drawing/2014/main" id="{6D06BBCA-3401-EC62-E2BB-E667F859CF34}"/>
              </a:ext>
            </a:extLst>
          </p:cNvPr>
          <p:cNvSpPr txBox="1">
            <a:spLocks/>
          </p:cNvSpPr>
          <p:nvPr/>
        </p:nvSpPr>
        <p:spPr>
          <a:xfrm>
            <a:off x="317897" y="1860948"/>
            <a:ext cx="2033418" cy="2444114"/>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fontAlgn="auto">
              <a:spcAft>
                <a:spcPts val="0"/>
              </a:spcAft>
              <a:buClr>
                <a:srgbClr val="1D498B"/>
              </a:buClr>
              <a:buFont typeface="Arial" panose="020B0604020202020204" pitchFamily="34" charset="0"/>
              <a:buNone/>
              <a:defRPr/>
            </a:pPr>
            <a:r>
              <a:rPr lang="en-US" sz="1350" b="1" dirty="0">
                <a:solidFill>
                  <a:srgbClr val="FFFFFF"/>
                </a:solidFill>
                <a:highlight>
                  <a:srgbClr val="004A86"/>
                </a:highlight>
                <a:latin typeface="+mj-lt"/>
                <a:cs typeface="Calibri" panose="020F0502020204030204" pitchFamily="34" charset="0"/>
              </a:rPr>
              <a:t> RESULTS (Cont.)</a:t>
            </a:r>
            <a:r>
              <a:rPr lang="en-US" sz="1500" b="1" dirty="0">
                <a:solidFill>
                  <a:srgbClr val="FFFFFF"/>
                </a:solidFill>
                <a:highlight>
                  <a:srgbClr val="004A86"/>
                </a:highlight>
                <a:latin typeface="+mj-lt"/>
                <a:cs typeface="Calibri" panose="020F0502020204030204" pitchFamily="34" charset="0"/>
              </a:rPr>
              <a:t> </a:t>
            </a:r>
            <a:r>
              <a:rPr lang="en-US" sz="1350" b="1" dirty="0">
                <a:solidFill>
                  <a:srgbClr val="FFFFFF"/>
                </a:solidFill>
                <a:highlight>
                  <a:srgbClr val="FEFCFC"/>
                </a:highlight>
                <a:latin typeface="+mj-lt"/>
                <a:cs typeface="Calibri" panose="020F0502020204030204" pitchFamily="34" charset="0"/>
              </a:rPr>
              <a:t>​ </a:t>
            </a:r>
          </a:p>
          <a:p>
            <a:pPr>
              <a:spcBef>
                <a:spcPts val="225"/>
              </a:spcBef>
              <a:spcAft>
                <a:spcPts val="225"/>
              </a:spcAft>
              <a:buClr>
                <a:srgbClr val="004A86"/>
              </a:buClr>
              <a:defRPr/>
            </a:pPr>
            <a:r>
              <a:rPr lang="en-US" sz="1350" dirty="0">
                <a:latin typeface="+mj-lt"/>
                <a:cs typeface="Calibri" panose="020F0502020204030204" pitchFamily="34" charset="0"/>
              </a:rPr>
              <a:t>OCA rapidly decreased ALT, AST and GGT levels, which are routinely monitored by clinicians  </a:t>
            </a:r>
          </a:p>
          <a:p>
            <a:pPr>
              <a:spcBef>
                <a:spcPts val="225"/>
              </a:spcBef>
              <a:spcAft>
                <a:spcPts val="225"/>
              </a:spcAft>
              <a:buClr>
                <a:srgbClr val="004A86"/>
              </a:buClr>
              <a:defRPr/>
            </a:pPr>
            <a:r>
              <a:rPr lang="en-US" sz="1350" dirty="0">
                <a:latin typeface="+mj-lt"/>
                <a:cs typeface="Calibri" panose="020F0502020204030204" pitchFamily="34" charset="0"/>
              </a:rPr>
              <a:t>AEs were mostly mild to moderate in severity and the most common were consistent with the known profile of OCA</a:t>
            </a:r>
          </a:p>
          <a:p>
            <a:pPr lvl="1">
              <a:defRPr/>
            </a:pPr>
            <a:endParaRPr lang="en-US" sz="1200" dirty="0">
              <a:latin typeface="+mj-lt"/>
              <a:cs typeface="Calibri" panose="020F0502020204030204" pitchFamily="34" charset="0"/>
            </a:endParaRPr>
          </a:p>
          <a:p>
            <a:pPr>
              <a:defRPr/>
            </a:pPr>
            <a:endParaRPr lang="en-US" sz="1350" dirty="0">
              <a:latin typeface="+mj-lt"/>
              <a:cs typeface="Calibri" panose="020F0502020204030204" pitchFamily="34" charset="0"/>
            </a:endParaRPr>
          </a:p>
          <a:p>
            <a:pPr>
              <a:defRPr/>
            </a:pPr>
            <a:endParaRPr lang="en-US" sz="1350" dirty="0">
              <a:highlight>
                <a:srgbClr val="FEFCFC"/>
              </a:highlight>
              <a:latin typeface="+mj-lt"/>
              <a:cs typeface="Calibri" panose="020F0502020204030204" pitchFamily="34" charset="0"/>
            </a:endParaRPr>
          </a:p>
          <a:p>
            <a:pPr>
              <a:buClr>
                <a:srgbClr val="1D498B"/>
              </a:buClr>
              <a:defRPr/>
            </a:pPr>
            <a:endParaRPr lang="en-US" sz="1350" dirty="0">
              <a:highlight>
                <a:srgbClr val="FEFCFC"/>
              </a:highlight>
              <a:latin typeface="+mj-lt"/>
              <a:cs typeface="Calibri" panose="020F0502020204030204" pitchFamily="34" charset="0"/>
            </a:endParaRPr>
          </a:p>
        </p:txBody>
      </p:sp>
      <p:sp>
        <p:nvSpPr>
          <p:cNvPr id="23" name="TextBox 22">
            <a:extLst>
              <a:ext uri="{FF2B5EF4-FFF2-40B4-BE49-F238E27FC236}">
                <a16:creationId xmlns:a16="http://schemas.microsoft.com/office/drawing/2014/main" id="{3BF21D0E-FCF3-E84C-6F20-F90C85A91C34}"/>
              </a:ext>
            </a:extLst>
          </p:cNvPr>
          <p:cNvSpPr txBox="1"/>
          <p:nvPr/>
        </p:nvSpPr>
        <p:spPr>
          <a:xfrm>
            <a:off x="2667000" y="1720850"/>
            <a:ext cx="5589588" cy="646113"/>
          </a:xfrm>
          <a:prstGeom prst="rect">
            <a:avLst/>
          </a:prstGeom>
          <a:noFill/>
        </p:spPr>
        <p:txBody>
          <a:bodyPr>
            <a:spAutoFit/>
          </a:bodyPr>
          <a:lstStyle/>
          <a:p>
            <a:pPr algn="ctr">
              <a:defRPr/>
            </a:pPr>
            <a:r>
              <a:rPr lang="en-US" b="1" dirty="0">
                <a:latin typeface="+mj-lt"/>
                <a:cs typeface="Calibri" panose="020F0502020204030204" pitchFamily="34" charset="0"/>
              </a:rPr>
              <a:t>Normalization of aminotransferases</a:t>
            </a:r>
            <a:br>
              <a:rPr lang="en-US" b="1" dirty="0">
                <a:latin typeface="+mj-lt"/>
                <a:cs typeface="Calibri" panose="020F0502020204030204" pitchFamily="34" charset="0"/>
              </a:rPr>
            </a:br>
            <a:r>
              <a:rPr lang="en-US" b="1" dirty="0">
                <a:latin typeface="+mj-lt"/>
                <a:cs typeface="Calibri" panose="020F0502020204030204" pitchFamily="34" charset="0"/>
              </a:rPr>
              <a:t>in patients with elevated baseline levels</a:t>
            </a:r>
            <a:endParaRPr lang="en-US" dirty="0">
              <a:latin typeface="+mj-lt"/>
            </a:endParaRPr>
          </a:p>
        </p:txBody>
      </p:sp>
      <p:pic>
        <p:nvPicPr>
          <p:cNvPr id="146437" name="Picture 23">
            <a:extLst>
              <a:ext uri="{FF2B5EF4-FFF2-40B4-BE49-F238E27FC236}">
                <a16:creationId xmlns:a16="http://schemas.microsoft.com/office/drawing/2014/main" id="{4A8B9052-B7E9-3BA4-21E5-15FD4B7F1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2462213"/>
            <a:ext cx="655478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1">
            <a:extLst>
              <a:ext uri="{FF2B5EF4-FFF2-40B4-BE49-F238E27FC236}">
                <a16:creationId xmlns:a16="http://schemas.microsoft.com/office/drawing/2014/main" id="{50347C6A-CD5E-0610-5015-C869FAEFB160}"/>
              </a:ext>
            </a:extLst>
          </p:cNvPr>
          <p:cNvSpPr txBox="1">
            <a:spLocks/>
          </p:cNvSpPr>
          <p:nvPr/>
        </p:nvSpPr>
        <p:spPr>
          <a:xfrm>
            <a:off x="310900" y="5020914"/>
            <a:ext cx="8507912" cy="700121"/>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fontAlgn="auto">
              <a:spcAft>
                <a:spcPts val="0"/>
              </a:spcAft>
              <a:buClr>
                <a:srgbClr val="1D498B"/>
              </a:buClr>
              <a:buFont typeface="Arial" panose="020B0604020202020204" pitchFamily="34" charset="0"/>
              <a:buNone/>
              <a:defRPr/>
            </a:pPr>
            <a:r>
              <a:rPr lang="en-US" sz="1350" b="1" dirty="0">
                <a:solidFill>
                  <a:srgbClr val="FFFFFF"/>
                </a:solidFill>
                <a:highlight>
                  <a:srgbClr val="004A86"/>
                </a:highlight>
                <a:latin typeface="+mj-lt"/>
                <a:cs typeface="Calibri" panose="020F0502020204030204" pitchFamily="34" charset="0"/>
              </a:rPr>
              <a:t> CONCLUSION</a:t>
            </a:r>
            <a:r>
              <a:rPr lang="en-US" sz="1500" b="1" dirty="0">
                <a:solidFill>
                  <a:srgbClr val="FFFFFF"/>
                </a:solidFill>
                <a:highlight>
                  <a:srgbClr val="004A86"/>
                </a:highlight>
                <a:latin typeface="+mj-lt"/>
                <a:cs typeface="Calibri" panose="020F0502020204030204" pitchFamily="34" charset="0"/>
              </a:rPr>
              <a:t> </a:t>
            </a:r>
            <a:r>
              <a:rPr lang="en-US" sz="1350" b="1" dirty="0">
                <a:solidFill>
                  <a:srgbClr val="FFFFFF"/>
                </a:solidFill>
                <a:highlight>
                  <a:srgbClr val="FEFCFC"/>
                </a:highlight>
                <a:latin typeface="+mj-lt"/>
                <a:cs typeface="Calibri" panose="020F0502020204030204" pitchFamily="34" charset="0"/>
              </a:rPr>
              <a:t>​ </a:t>
            </a:r>
            <a:r>
              <a:rPr lang="en-US" sz="1350" dirty="0">
                <a:latin typeface="+mj-lt"/>
                <a:cs typeface="Calibri" panose="020F0502020204030204" pitchFamily="34" charset="0"/>
              </a:rPr>
              <a:t>REGENERATE is the first successful phase 3 study in NASH. These results are highly relevant because fibrosis is a strong predictor of liver-related morbidity and mortality in NASH.</a:t>
            </a:r>
            <a:r>
              <a:rPr lang="en-US" sz="1350" baseline="30000" dirty="0">
                <a:latin typeface="+mj-lt"/>
                <a:cs typeface="Calibri" panose="020F0502020204030204" pitchFamily="34" charset="0"/>
              </a:rPr>
              <a:t>1</a:t>
            </a:r>
            <a:r>
              <a:rPr lang="en-US" sz="1350" dirty="0">
                <a:latin typeface="+mj-lt"/>
                <a:cs typeface="Calibri" panose="020F0502020204030204" pitchFamily="34" charset="0"/>
              </a:rPr>
              <a:t>  The REGENERATE study is ongoing to confirm benefit on clinical outcomes </a:t>
            </a:r>
          </a:p>
        </p:txBody>
      </p:sp>
      <p:cxnSp>
        <p:nvCxnSpPr>
          <p:cNvPr id="146439" name="Straight Connector 14">
            <a:extLst>
              <a:ext uri="{FF2B5EF4-FFF2-40B4-BE49-F238E27FC236}">
                <a16:creationId xmlns:a16="http://schemas.microsoft.com/office/drawing/2014/main" id="{4720B42F-E82B-4337-20F5-67F368D964BA}"/>
              </a:ext>
            </a:extLst>
          </p:cNvPr>
          <p:cNvCxnSpPr>
            <a:cxnSpLocks/>
          </p:cNvCxnSpPr>
          <p:nvPr/>
        </p:nvCxnSpPr>
        <p:spPr bwMode="auto">
          <a:xfrm flipH="1">
            <a:off x="439738" y="4894263"/>
            <a:ext cx="8250237" cy="0"/>
          </a:xfrm>
          <a:prstGeom prst="line">
            <a:avLst/>
          </a:prstGeom>
          <a:noFill/>
          <a:ln w="9525" algn="ctr">
            <a:solidFill>
              <a:srgbClr val="19478A"/>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10A85A-8811-3DA8-11E3-947BE8EE19E0}"/>
              </a:ext>
            </a:extLst>
          </p:cNvPr>
          <p:cNvSpPr>
            <a:spLocks noGrp="1"/>
          </p:cNvSpPr>
          <p:nvPr>
            <p:ph type="title"/>
          </p:nvPr>
        </p:nvSpPr>
        <p:spPr/>
        <p:txBody>
          <a:bodyPr/>
          <a:lstStyle/>
          <a:p>
            <a:pPr>
              <a:defRPr/>
            </a:pPr>
            <a:r>
              <a:rPr lang="en-US"/>
              <a:t>Obeticholic Acid</a:t>
            </a:r>
            <a:br>
              <a:rPr lang="en-US"/>
            </a:br>
            <a:r>
              <a:rPr lang="fr-FR" sz="2325" i="1"/>
              <a:t>Phase 3 REGENERATE Trial</a:t>
            </a:r>
            <a:endParaRPr lang="en-US" sz="2325" i="1"/>
          </a:p>
        </p:txBody>
      </p:sp>
      <p:pic>
        <p:nvPicPr>
          <p:cNvPr id="148482" name="Picture 2">
            <a:extLst>
              <a:ext uri="{FF2B5EF4-FFF2-40B4-BE49-F238E27FC236}">
                <a16:creationId xmlns:a16="http://schemas.microsoft.com/office/drawing/2014/main" id="{CFFE3BC8-4767-CCF4-70CC-268550A9F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D83A3A-A1B2-1BFB-806C-0718493C7C2C}"/>
              </a:ext>
            </a:extLst>
          </p:cNvPr>
          <p:cNvSpPr>
            <a:spLocks noGrp="1"/>
          </p:cNvSpPr>
          <p:nvPr>
            <p:ph type="title"/>
          </p:nvPr>
        </p:nvSpPr>
        <p:spPr/>
        <p:txBody>
          <a:bodyPr/>
          <a:lstStyle/>
          <a:p>
            <a:pPr>
              <a:defRPr/>
            </a:pPr>
            <a:r>
              <a:rPr lang="en-US"/>
              <a:t>Obeticholic Acid</a:t>
            </a:r>
            <a:br>
              <a:rPr lang="en-US"/>
            </a:br>
            <a:r>
              <a:rPr lang="fr-FR" sz="2325" i="1"/>
              <a:t>REGENERATE Trial </a:t>
            </a:r>
            <a:r>
              <a:rPr lang="en-US" sz="2325" i="1"/>
              <a:t>Safety</a:t>
            </a:r>
            <a:endParaRPr lang="en-US" i="1"/>
          </a:p>
        </p:txBody>
      </p:sp>
      <p:pic>
        <p:nvPicPr>
          <p:cNvPr id="149506" name="Picture 2">
            <a:extLst>
              <a:ext uri="{FF2B5EF4-FFF2-40B4-BE49-F238E27FC236}">
                <a16:creationId xmlns:a16="http://schemas.microsoft.com/office/drawing/2014/main" id="{5A12C1A6-ACF9-6BC7-0ED4-DE3C7BBE4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A7321D-9051-A975-B27E-96FE4A548BF9}"/>
              </a:ext>
            </a:extLst>
          </p:cNvPr>
          <p:cNvSpPr>
            <a:spLocks noGrp="1"/>
          </p:cNvSpPr>
          <p:nvPr>
            <p:ph type="title"/>
          </p:nvPr>
        </p:nvSpPr>
        <p:spPr/>
        <p:txBody>
          <a:bodyPr/>
          <a:lstStyle/>
          <a:p>
            <a:pPr>
              <a:defRPr/>
            </a:pPr>
            <a:r>
              <a:rPr lang="en-US"/>
              <a:t>Semaglutide</a:t>
            </a:r>
            <a:br>
              <a:rPr lang="en-US"/>
            </a:br>
            <a:r>
              <a:rPr lang="en-US" sz="2325" i="1"/>
              <a:t>Mechanism of Action</a:t>
            </a:r>
            <a:endParaRPr lang="en-GB" i="1"/>
          </a:p>
        </p:txBody>
      </p:sp>
      <p:pic>
        <p:nvPicPr>
          <p:cNvPr id="150530" name="Picture 2">
            <a:extLst>
              <a:ext uri="{FF2B5EF4-FFF2-40B4-BE49-F238E27FC236}">
                <a16:creationId xmlns:a16="http://schemas.microsoft.com/office/drawing/2014/main" id="{B99A25A0-C556-4ABF-FC8A-7C2C5FDF9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F33626-07BC-5A2B-1AAE-CEE832F9E3D6}"/>
              </a:ext>
            </a:extLst>
          </p:cNvPr>
          <p:cNvSpPr>
            <a:spLocks noGrp="1"/>
          </p:cNvSpPr>
          <p:nvPr>
            <p:ph type="title"/>
          </p:nvPr>
        </p:nvSpPr>
        <p:spPr/>
        <p:txBody>
          <a:bodyPr/>
          <a:lstStyle/>
          <a:p>
            <a:pPr>
              <a:defRPr/>
            </a:pPr>
            <a:r>
              <a:rPr lang="en-US"/>
              <a:t>Semaglutide</a:t>
            </a:r>
            <a:br>
              <a:rPr lang="en-US"/>
            </a:br>
            <a:r>
              <a:rPr lang="fr-FR" sz="2325" i="1"/>
              <a:t>Phase 2b Trial</a:t>
            </a:r>
            <a:endParaRPr lang="en-US" i="1"/>
          </a:p>
        </p:txBody>
      </p:sp>
      <p:pic>
        <p:nvPicPr>
          <p:cNvPr id="151554" name="Picture 2">
            <a:extLst>
              <a:ext uri="{FF2B5EF4-FFF2-40B4-BE49-F238E27FC236}">
                <a16:creationId xmlns:a16="http://schemas.microsoft.com/office/drawing/2014/main" id="{66868A19-6845-0658-2879-A7EEC8E5A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696694-CA32-58D0-72E6-34500708D7E6}"/>
              </a:ext>
            </a:extLst>
          </p:cNvPr>
          <p:cNvSpPr>
            <a:spLocks noGrp="1"/>
          </p:cNvSpPr>
          <p:nvPr>
            <p:ph type="subTitle" idx="1"/>
          </p:nvPr>
        </p:nvSpPr>
        <p:spPr>
          <a:xfrm>
            <a:off x="274638" y="3795713"/>
            <a:ext cx="8661400" cy="334962"/>
          </a:xfrm>
        </p:spPr>
        <p:txBody>
          <a:bodyPr/>
          <a:lstStyle/>
          <a:p>
            <a:pPr>
              <a:spcBef>
                <a:spcPts val="450"/>
              </a:spcBef>
              <a:defRPr/>
            </a:pPr>
            <a:r>
              <a:rPr lang="en-US" sz="1275" u="sng" dirty="0"/>
              <a:t>Stephen A. Harrison</a:t>
            </a:r>
            <a:r>
              <a:rPr lang="en-US" sz="1275" dirty="0"/>
              <a:t>,</a:t>
            </a:r>
            <a:r>
              <a:rPr lang="en-US" sz="1275" baseline="30000" dirty="0"/>
              <a:t>1</a:t>
            </a:r>
            <a:r>
              <a:rPr lang="en-US" sz="1275" dirty="0"/>
              <a:t> Pierre Bedossa,</a:t>
            </a:r>
            <a:r>
              <a:rPr lang="en-US" sz="1275" baseline="30000" dirty="0"/>
              <a:t>2</a:t>
            </a:r>
            <a:r>
              <a:rPr lang="en-US" sz="1275" dirty="0"/>
              <a:t> Cynthia D. Guy,</a:t>
            </a:r>
            <a:r>
              <a:rPr lang="en-US" sz="1275" baseline="30000" dirty="0"/>
              <a:t>3</a:t>
            </a:r>
            <a:r>
              <a:rPr lang="en-US" sz="1275" dirty="0"/>
              <a:t> Jörn M. Schattenberg,</a:t>
            </a:r>
            <a:r>
              <a:rPr lang="en-US" sz="1275" baseline="30000" dirty="0"/>
              <a:t>4</a:t>
            </a:r>
            <a:r>
              <a:rPr lang="en-US" sz="1275" dirty="0"/>
              <a:t> Rohit Loomba,</a:t>
            </a:r>
            <a:r>
              <a:rPr lang="en-US" sz="1275" baseline="30000" dirty="0"/>
              <a:t>5</a:t>
            </a:r>
            <a:r>
              <a:rPr lang="en-US" sz="1275" dirty="0"/>
              <a:t> Rebecca Taub,</a:t>
            </a:r>
            <a:r>
              <a:rPr lang="en-US" sz="1275" baseline="30000" dirty="0"/>
              <a:t>6</a:t>
            </a:r>
            <a:r>
              <a:rPr lang="en-US" sz="1275" dirty="0"/>
              <a:t> Dominic Labriola,</a:t>
            </a:r>
            <a:r>
              <a:rPr lang="en-US" sz="1275" baseline="30000" dirty="0"/>
              <a:t>6</a:t>
            </a:r>
            <a:r>
              <a:rPr lang="en-US" sz="1275" dirty="0"/>
              <a:t> Sam E. Moussa,</a:t>
            </a:r>
            <a:r>
              <a:rPr lang="en-US" sz="1275" baseline="30000" dirty="0"/>
              <a:t>7</a:t>
            </a:r>
            <a:r>
              <a:rPr lang="en-US" sz="1275" dirty="0"/>
              <a:t> Guy W. Neff,</a:t>
            </a:r>
            <a:r>
              <a:rPr lang="en-US" sz="1275" baseline="30000" dirty="0"/>
              <a:t>8</a:t>
            </a:r>
            <a:r>
              <a:rPr lang="en-US" sz="1275" dirty="0"/>
              <a:t> Arun J. Sanyal,</a:t>
            </a:r>
            <a:r>
              <a:rPr lang="en-US" sz="1275" baseline="30000" dirty="0"/>
              <a:t>9</a:t>
            </a:r>
            <a:r>
              <a:rPr lang="en-US" sz="1275" dirty="0"/>
              <a:t> Mazen Noureddin,</a:t>
            </a:r>
            <a:r>
              <a:rPr lang="en-US" sz="1275" baseline="30000" dirty="0"/>
              <a:t>10</a:t>
            </a:r>
            <a:r>
              <a:rPr lang="en-US" sz="1275" dirty="0"/>
              <a:t> Meena Bansal,</a:t>
            </a:r>
            <a:r>
              <a:rPr lang="en-US" sz="1275" baseline="30000" dirty="0"/>
              <a:t>11</a:t>
            </a:r>
            <a:r>
              <a:rPr lang="en-US" sz="1275" dirty="0"/>
              <a:t> Naim Alkhouri,</a:t>
            </a:r>
            <a:r>
              <a:rPr lang="en-US" sz="1275" baseline="30000" dirty="0"/>
              <a:t>12</a:t>
            </a:r>
            <a:r>
              <a:rPr lang="en-US" sz="1275" dirty="0"/>
              <a:t> Vlad Ratziu</a:t>
            </a:r>
            <a:r>
              <a:rPr lang="en-US" sz="1275" baseline="30000" dirty="0"/>
              <a:t>13</a:t>
            </a:r>
          </a:p>
        </p:txBody>
      </p:sp>
      <p:sp>
        <p:nvSpPr>
          <p:cNvPr id="4" name="Text Placeholder 3">
            <a:extLst>
              <a:ext uri="{FF2B5EF4-FFF2-40B4-BE49-F238E27FC236}">
                <a16:creationId xmlns:a16="http://schemas.microsoft.com/office/drawing/2014/main" id="{CCA84776-614F-7E93-31D4-C904B385828C}"/>
              </a:ext>
            </a:extLst>
          </p:cNvPr>
          <p:cNvSpPr>
            <a:spLocks noGrp="1"/>
          </p:cNvSpPr>
          <p:nvPr>
            <p:ph type="body" sz="quarter" idx="12"/>
          </p:nvPr>
        </p:nvSpPr>
        <p:spPr>
          <a:xfrm>
            <a:off x="1828800" y="5716588"/>
            <a:ext cx="5486400" cy="223837"/>
          </a:xfrm>
        </p:spPr>
        <p:txBody>
          <a:bodyPr/>
          <a:lstStyle/>
          <a:p>
            <a:pPr>
              <a:defRPr/>
            </a:pPr>
            <a:r>
              <a:rPr lang="en-US" dirty="0"/>
              <a:t>Presented at The International Liver Congress; 21-24 June 2023; Vienna, Austria.</a:t>
            </a:r>
            <a:endParaRPr lang="en-US" dirty="0">
              <a:cs typeface="Calibri"/>
            </a:endParaRPr>
          </a:p>
        </p:txBody>
      </p:sp>
      <p:sp>
        <p:nvSpPr>
          <p:cNvPr id="152579" name="Content Placeholder 4">
            <a:extLst>
              <a:ext uri="{FF2B5EF4-FFF2-40B4-BE49-F238E27FC236}">
                <a16:creationId xmlns:a16="http://schemas.microsoft.com/office/drawing/2014/main" id="{FCE47BC6-6711-00A1-A040-AA3C4E915E01}"/>
              </a:ext>
            </a:extLst>
          </p:cNvPr>
          <p:cNvSpPr>
            <a:spLocks noGrp="1"/>
          </p:cNvSpPr>
          <p:nvPr>
            <p:ph sz="quarter" idx="15"/>
          </p:nvPr>
        </p:nvSpPr>
        <p:spPr>
          <a:xfrm>
            <a:off x="274638" y="4522788"/>
            <a:ext cx="8661400" cy="849312"/>
          </a:xfrm>
        </p:spPr>
        <p:txBody>
          <a:bodyPr/>
          <a:lstStyle/>
          <a:p>
            <a:pPr>
              <a:spcBef>
                <a:spcPts val="450"/>
              </a:spcBef>
            </a:pPr>
            <a:r>
              <a:rPr lang="en-US" altLang="en-US" baseline="30000">
                <a:ea typeface="ＭＳ Ｐゴシック" panose="020B0600070205080204" pitchFamily="34" charset="-128"/>
              </a:rPr>
              <a:t>1</a:t>
            </a:r>
            <a:r>
              <a:rPr lang="en-US" altLang="en-US">
                <a:ea typeface="ＭＳ Ｐゴシック" panose="020B0600070205080204" pitchFamily="34" charset="-128"/>
              </a:rPr>
              <a:t>University of Oxford, Oxford, UK &amp; Pinnacle Clinical Research, San Antonio, TX, USA; </a:t>
            </a:r>
            <a:r>
              <a:rPr lang="en-US" altLang="en-US" baseline="30000">
                <a:ea typeface="ＭＳ Ｐゴシック" panose="020B0600070205080204" pitchFamily="34" charset="-128"/>
              </a:rPr>
              <a:t>2</a:t>
            </a:r>
            <a:r>
              <a:rPr lang="en-US" altLang="en-US">
                <a:ea typeface="ＭＳ Ｐゴシック" panose="020B0600070205080204" pitchFamily="34" charset="-128"/>
              </a:rPr>
              <a:t>Translational &amp; Clinical Research Institute, Faculty of Medical Sciences, Newcastle University, Newcastle upon Tyne, UK; </a:t>
            </a:r>
            <a:r>
              <a:rPr lang="en-US" altLang="en-US" baseline="30000">
                <a:ea typeface="ＭＳ Ｐゴシック" panose="020B0600070205080204" pitchFamily="34" charset="-128"/>
              </a:rPr>
              <a:t>3</a:t>
            </a:r>
            <a:r>
              <a:rPr lang="en-US" altLang="en-US">
                <a:ea typeface="ＭＳ Ｐゴシック" panose="020B0600070205080204" pitchFamily="34" charset="-128"/>
              </a:rPr>
              <a:t>Duke University Medical Center, Durham, NC, USA; </a:t>
            </a:r>
            <a:r>
              <a:rPr lang="en-US" altLang="en-US" baseline="30000">
                <a:ea typeface="ＭＳ Ｐゴシック" panose="020B0600070205080204" pitchFamily="34" charset="-128"/>
              </a:rPr>
              <a:t>4</a:t>
            </a:r>
            <a:r>
              <a:rPr lang="en-US" altLang="en-US">
                <a:ea typeface="ＭＳ Ｐゴシック" panose="020B0600070205080204" pitchFamily="34" charset="-128"/>
              </a:rPr>
              <a:t>University Medical Center, Mainz, Germany; </a:t>
            </a:r>
            <a:r>
              <a:rPr lang="en-US" altLang="en-US" baseline="30000">
                <a:ea typeface="ＭＳ Ｐゴシック" panose="020B0600070205080204" pitchFamily="34" charset="-128"/>
              </a:rPr>
              <a:t>5</a:t>
            </a:r>
            <a:r>
              <a:rPr lang="en-US" altLang="en-US">
                <a:ea typeface="ＭＳ Ｐゴシック" panose="020B0600070205080204" pitchFamily="34" charset="-128"/>
              </a:rPr>
              <a:t>University of California San Diego, La Jolla, CA, USA;</a:t>
            </a:r>
            <a:br>
              <a:rPr lang="en-US" altLang="en-US">
                <a:ea typeface="ＭＳ Ｐゴシック" panose="020B0600070205080204" pitchFamily="34" charset="-128"/>
              </a:rPr>
            </a:br>
            <a:r>
              <a:rPr lang="en-US" altLang="en-US" baseline="30000">
                <a:ea typeface="ＭＳ Ｐゴシック" panose="020B0600070205080204" pitchFamily="34" charset="-128"/>
              </a:rPr>
              <a:t>6</a:t>
            </a:r>
            <a:r>
              <a:rPr lang="en-US" altLang="en-US">
                <a:ea typeface="ＭＳ Ｐゴシック" panose="020B0600070205080204" pitchFamily="34" charset="-128"/>
              </a:rPr>
              <a:t>Madrigal Pharmaceuticals, Conshohocken, PA, USA; </a:t>
            </a:r>
            <a:r>
              <a:rPr lang="en-US" altLang="en-US" baseline="30000">
                <a:ea typeface="ＭＳ Ｐゴシック" panose="020B0600070205080204" pitchFamily="34" charset="-128"/>
              </a:rPr>
              <a:t>7</a:t>
            </a:r>
            <a:r>
              <a:rPr lang="en-US" altLang="en-US">
                <a:ea typeface="ＭＳ Ｐゴシック" panose="020B0600070205080204" pitchFamily="34" charset="-128"/>
              </a:rPr>
              <a:t>University of Arizona for Medical Sciences, Tucson, AZ, USA; </a:t>
            </a:r>
            <a:r>
              <a:rPr lang="en-US" altLang="en-US" baseline="30000">
                <a:ea typeface="ＭＳ Ｐゴシック" panose="020B0600070205080204" pitchFamily="34" charset="-128"/>
              </a:rPr>
              <a:t>8</a:t>
            </a:r>
            <a:r>
              <a:rPr lang="en-US" altLang="en-US">
                <a:ea typeface="ＭＳ Ｐゴシック" panose="020B0600070205080204" pitchFamily="34" charset="-128"/>
              </a:rPr>
              <a:t>Covenant Metabolic Specialists, Sarasota, FL, USA;</a:t>
            </a:r>
            <a:br>
              <a:rPr lang="en-US" altLang="en-US">
                <a:ea typeface="ＭＳ Ｐゴシック" panose="020B0600070205080204" pitchFamily="34" charset="-128"/>
              </a:rPr>
            </a:br>
            <a:r>
              <a:rPr lang="en-US" altLang="en-US" baseline="30000">
                <a:ea typeface="ＭＳ Ｐゴシック" panose="020B0600070205080204" pitchFamily="34" charset="-128"/>
              </a:rPr>
              <a:t>9</a:t>
            </a:r>
            <a:r>
              <a:rPr lang="en-US" altLang="en-US">
                <a:ea typeface="ＭＳ Ｐゴシック" panose="020B0600070205080204" pitchFamily="34" charset="-128"/>
              </a:rPr>
              <a:t>Virginia Commonwealth University, Richmond, VA, USA; </a:t>
            </a:r>
            <a:r>
              <a:rPr lang="en-US" altLang="en-US" baseline="30000">
                <a:ea typeface="ＭＳ Ｐゴシック" panose="020B0600070205080204" pitchFamily="34" charset="-128"/>
              </a:rPr>
              <a:t>10</a:t>
            </a:r>
            <a:r>
              <a:rPr lang="en-US" altLang="en-US">
                <a:ea typeface="ＭＳ Ｐゴシック" panose="020B0600070205080204" pitchFamily="34" charset="-128"/>
              </a:rPr>
              <a:t>Houston Research Institute, Houston, TX, USA; </a:t>
            </a:r>
            <a:r>
              <a:rPr lang="en-US" altLang="en-US" baseline="30000">
                <a:ea typeface="ＭＳ Ｐゴシック" panose="020B0600070205080204" pitchFamily="34" charset="-128"/>
              </a:rPr>
              <a:t>11</a:t>
            </a:r>
            <a:r>
              <a:rPr lang="en-US" altLang="en-US">
                <a:ea typeface="ＭＳ Ｐゴシック" panose="020B0600070205080204" pitchFamily="34" charset="-128"/>
              </a:rPr>
              <a:t>Mt Sinai, New York, NY, USA; </a:t>
            </a:r>
            <a:r>
              <a:rPr lang="en-US" altLang="en-US" baseline="30000">
                <a:ea typeface="ＭＳ Ｐゴシック" panose="020B0600070205080204" pitchFamily="34" charset="-128"/>
              </a:rPr>
              <a:t>12</a:t>
            </a:r>
            <a:r>
              <a:rPr lang="en-US" altLang="en-US">
                <a:ea typeface="ＭＳ Ｐゴシック" panose="020B0600070205080204" pitchFamily="34" charset="-128"/>
              </a:rPr>
              <a:t>Arizona Liver Health, Tucson, AZ, USA;</a:t>
            </a:r>
            <a:br>
              <a:rPr lang="en-US" altLang="en-US">
                <a:ea typeface="ＭＳ Ｐゴシック" panose="020B0600070205080204" pitchFamily="34" charset="-128"/>
              </a:rPr>
            </a:br>
            <a:r>
              <a:rPr lang="en-US" altLang="en-US" baseline="30000">
                <a:ea typeface="ＭＳ Ｐゴシック" panose="020B0600070205080204" pitchFamily="34" charset="-128"/>
              </a:rPr>
              <a:t>13</a:t>
            </a:r>
            <a:r>
              <a:rPr lang="en-US" altLang="en-US">
                <a:ea typeface="ＭＳ Ｐゴシック" panose="020B0600070205080204" pitchFamily="34" charset="-128"/>
              </a:rPr>
              <a:t>Pitie–Salpetriere Hospital, Institute of Cardiometabolism &amp; Nutrition, Sorbonne Universite, Paris, France.</a:t>
            </a:r>
          </a:p>
        </p:txBody>
      </p:sp>
      <p:sp>
        <p:nvSpPr>
          <p:cNvPr id="152580" name="Title 9">
            <a:extLst>
              <a:ext uri="{FF2B5EF4-FFF2-40B4-BE49-F238E27FC236}">
                <a16:creationId xmlns:a16="http://schemas.microsoft.com/office/drawing/2014/main" id="{471F8176-DBFD-8C68-44BF-AAFCE728E1FA}"/>
              </a:ext>
            </a:extLst>
          </p:cNvPr>
          <p:cNvSpPr>
            <a:spLocks noGrp="1"/>
          </p:cNvSpPr>
          <p:nvPr>
            <p:ph type="ctrTitle"/>
          </p:nvPr>
        </p:nvSpPr>
        <p:spPr>
          <a:xfrm>
            <a:off x="374650" y="1714500"/>
            <a:ext cx="8385175" cy="1439863"/>
          </a:xfrm>
        </p:spPr>
        <p:txBody>
          <a:bodyPr/>
          <a:lstStyle/>
          <a:p>
            <a:r>
              <a:rPr lang="en-US" altLang="en-US" sz="2700">
                <a:ea typeface="ＭＳ Ｐゴシック" panose="020B0600070205080204" pitchFamily="34" charset="-128"/>
              </a:rPr>
              <a:t>Primary Results From MAESTRO-NASH:</a:t>
            </a:r>
            <a:br>
              <a:rPr lang="en-US" altLang="en-US" sz="2700">
                <a:ea typeface="ＭＳ Ｐゴシック" panose="020B0600070205080204" pitchFamily="34" charset="-128"/>
              </a:rPr>
            </a:br>
            <a:r>
              <a:rPr lang="en-US" altLang="en-US" sz="2700">
                <a:ea typeface="ＭＳ Ｐゴシック" panose="020B0600070205080204" pitchFamily="34" charset="-128"/>
              </a:rPr>
              <a:t>A Pivotal Phase 3 52-week Serial Liver Biopsy Study</a:t>
            </a:r>
            <a:br>
              <a:rPr lang="en-US" altLang="en-US" sz="2700">
                <a:ea typeface="ＭＳ Ｐゴシック" panose="020B0600070205080204" pitchFamily="34" charset="-128"/>
              </a:rPr>
            </a:br>
            <a:r>
              <a:rPr lang="en-US" altLang="en-US" sz="2700">
                <a:ea typeface="ＭＳ Ｐゴシック" panose="020B0600070205080204" pitchFamily="34" charset="-128"/>
              </a:rPr>
              <a:t>in 966 Patients With NASH &amp; Fibrosis</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5FAED951-F0EC-12E4-F37F-3110B47EA12F}"/>
              </a:ext>
            </a:extLst>
          </p:cNvPr>
          <p:cNvSpPr/>
          <p:nvPr/>
        </p:nvSpPr>
        <p:spPr>
          <a:xfrm>
            <a:off x="141288" y="1846263"/>
            <a:ext cx="2222500" cy="120650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p>
            <a:pPr algn="ctr">
              <a:defRPr/>
            </a:pPr>
            <a:r>
              <a:rPr lang="en-US" sz="1050" b="1" dirty="0">
                <a:solidFill>
                  <a:schemeClr val="tx1"/>
                </a:solidFill>
                <a:cs typeface="Arial" panose="020B0604020202020204" pitchFamily="34" charset="0"/>
              </a:rPr>
              <a:t>KEY ELIGIBILITY CRITERIA</a:t>
            </a:r>
          </a:p>
          <a:p>
            <a:pPr algn="ctr">
              <a:defRPr/>
            </a:pPr>
            <a:endParaRPr lang="en-US" sz="375" b="1" dirty="0">
              <a:solidFill>
                <a:schemeClr val="tx1"/>
              </a:solidFill>
              <a:cs typeface="Arial" panose="020B0604020202020204" pitchFamily="34" charset="0"/>
            </a:endParaRPr>
          </a:p>
          <a:p>
            <a:pPr algn="ctr">
              <a:spcBef>
                <a:spcPts val="225"/>
              </a:spcBef>
              <a:spcAft>
                <a:spcPts val="225"/>
              </a:spcAft>
              <a:defRPr/>
            </a:pPr>
            <a:r>
              <a:rPr lang="en-US" sz="1050" dirty="0">
                <a:solidFill>
                  <a:schemeClr val="tx1"/>
                </a:solidFill>
              </a:rPr>
              <a:t>Presence of ≥3 metabolic risk factors</a:t>
            </a:r>
          </a:p>
          <a:p>
            <a:pPr algn="ctr">
              <a:spcBef>
                <a:spcPts val="225"/>
              </a:spcBef>
              <a:spcAft>
                <a:spcPts val="225"/>
              </a:spcAft>
              <a:defRPr/>
            </a:pPr>
            <a:r>
              <a:rPr lang="en-US" sz="1050" dirty="0">
                <a:solidFill>
                  <a:schemeClr val="tx1"/>
                </a:solidFill>
              </a:rPr>
              <a:t>NASH on biopsy: NAS ≥4 </a:t>
            </a:r>
          </a:p>
          <a:p>
            <a:pPr algn="ctr">
              <a:spcBef>
                <a:spcPts val="225"/>
              </a:spcBef>
              <a:spcAft>
                <a:spcPts val="225"/>
              </a:spcAft>
              <a:defRPr/>
            </a:pPr>
            <a:r>
              <a:rPr lang="en-US" sz="1050" dirty="0">
                <a:solidFill>
                  <a:schemeClr val="tx1"/>
                </a:solidFill>
              </a:rPr>
              <a:t>(with ≥1 in each component)</a:t>
            </a:r>
          </a:p>
          <a:p>
            <a:pPr algn="ctr">
              <a:spcBef>
                <a:spcPts val="225"/>
              </a:spcBef>
              <a:spcAft>
                <a:spcPts val="225"/>
              </a:spcAft>
              <a:defRPr/>
            </a:pPr>
            <a:r>
              <a:rPr lang="en-US" sz="1050" dirty="0">
                <a:solidFill>
                  <a:schemeClr val="tx1"/>
                </a:solidFill>
              </a:rPr>
              <a:t>Fibrosis stage F1B, F2, or F3</a:t>
            </a:r>
          </a:p>
          <a:p>
            <a:pPr algn="ctr">
              <a:spcBef>
                <a:spcPts val="225"/>
              </a:spcBef>
              <a:spcAft>
                <a:spcPts val="225"/>
              </a:spcAft>
              <a:defRPr/>
            </a:pPr>
            <a:r>
              <a:rPr lang="en-US" sz="1050" dirty="0">
                <a:solidFill>
                  <a:schemeClr val="tx1"/>
                </a:solidFill>
              </a:rPr>
              <a:t>≥8% hepatic fat by MRI-PDFF</a:t>
            </a:r>
          </a:p>
        </p:txBody>
      </p:sp>
      <p:sp>
        <p:nvSpPr>
          <p:cNvPr id="153602" name="Title 1">
            <a:extLst>
              <a:ext uri="{FF2B5EF4-FFF2-40B4-BE49-F238E27FC236}">
                <a16:creationId xmlns:a16="http://schemas.microsoft.com/office/drawing/2014/main" id="{7870723D-F754-B651-A7ED-32C9366836D2}"/>
              </a:ext>
            </a:extLst>
          </p:cNvPr>
          <p:cNvSpPr>
            <a:spLocks noGrp="1"/>
          </p:cNvSpPr>
          <p:nvPr>
            <p:ph type="title"/>
          </p:nvPr>
        </p:nvSpPr>
        <p:spPr>
          <a:xfrm>
            <a:off x="239713" y="0"/>
            <a:ext cx="8140700" cy="914400"/>
          </a:xfrm>
        </p:spPr>
        <p:txBody>
          <a:bodyPr/>
          <a:lstStyle/>
          <a:p>
            <a:r>
              <a:rPr lang="en-US" altLang="en-US">
                <a:ea typeface="ＭＳ Ｐゴシック" panose="020B0600070205080204" pitchFamily="34" charset="-128"/>
              </a:rPr>
              <a:t>MAESTRO-NASH Trial Design</a:t>
            </a:r>
          </a:p>
        </p:txBody>
      </p:sp>
      <p:sp>
        <p:nvSpPr>
          <p:cNvPr id="153603" name="Slide Number Placeholder 2">
            <a:extLst>
              <a:ext uri="{FF2B5EF4-FFF2-40B4-BE49-F238E27FC236}">
                <a16:creationId xmlns:a16="http://schemas.microsoft.com/office/drawing/2014/main" id="{B44A3507-15CA-3457-27F6-492D0C235144}"/>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7062DA56-B827-0B44-B77A-0B1CD65D0775}" type="slidenum">
              <a:rPr lang="en-US" altLang="en-US" sz="1200" smtClean="0">
                <a:solidFill>
                  <a:srgbClr val="898989"/>
                </a:solidFill>
              </a:rPr>
              <a:pPr>
                <a:spcBef>
                  <a:spcPct val="0"/>
                </a:spcBef>
                <a:buSzTx/>
                <a:buFontTx/>
                <a:buNone/>
              </a:pPr>
              <a:t>66</a:t>
            </a:fld>
            <a:endParaRPr lang="en-US" altLang="en-US" sz="1200">
              <a:solidFill>
                <a:srgbClr val="898989"/>
              </a:solidFill>
            </a:endParaRPr>
          </a:p>
        </p:txBody>
      </p:sp>
      <p:sp>
        <p:nvSpPr>
          <p:cNvPr id="8" name="Content Placeholder 7">
            <a:extLst>
              <a:ext uri="{FF2B5EF4-FFF2-40B4-BE49-F238E27FC236}">
                <a16:creationId xmlns:a16="http://schemas.microsoft.com/office/drawing/2014/main" id="{EDF6E6BD-A875-B988-8723-45C0EC7EF26F}"/>
              </a:ext>
            </a:extLst>
          </p:cNvPr>
          <p:cNvSpPr>
            <a:spLocks noGrp="1"/>
          </p:cNvSpPr>
          <p:nvPr>
            <p:ph sz="quarter" idx="15"/>
          </p:nvPr>
        </p:nvSpPr>
        <p:spPr>
          <a:xfrm>
            <a:off x="239713" y="5307013"/>
            <a:ext cx="8661400" cy="685800"/>
          </a:xfrm>
        </p:spPr>
        <p:txBody>
          <a:bodyPr/>
          <a:lstStyle/>
          <a:p>
            <a:pPr>
              <a:defRPr/>
            </a:pPr>
            <a:r>
              <a:rPr lang="en-US" dirty="0"/>
              <a:t>LDL-C, low-density lipoprotein cholesterol; MRI-PDFF, magnetic resonance imaging-proton density fat fraction; NAS, nonalcoholic fatty liver disease activity score; NASH, nonalcoholic steatohepatitis.</a:t>
            </a:r>
          </a:p>
        </p:txBody>
      </p:sp>
      <p:pic>
        <p:nvPicPr>
          <p:cNvPr id="153605" name="Picture 3">
            <a:extLst>
              <a:ext uri="{FF2B5EF4-FFF2-40B4-BE49-F238E27FC236}">
                <a16:creationId xmlns:a16="http://schemas.microsoft.com/office/drawing/2014/main" id="{89F8D3DE-9331-7964-23E6-264E36118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3" y="2041525"/>
            <a:ext cx="72898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246F5B85-86E2-00C7-5058-D03CF3E93EEB}"/>
              </a:ext>
            </a:extLst>
          </p:cNvPr>
          <p:cNvGrpSpPr>
            <a:grpSpLocks/>
          </p:cNvGrpSpPr>
          <p:nvPr/>
        </p:nvGrpSpPr>
        <p:grpSpPr bwMode="auto">
          <a:xfrm>
            <a:off x="2022475" y="4048125"/>
            <a:ext cx="3328988" cy="1333500"/>
            <a:chOff x="2434358" y="2822811"/>
            <a:chExt cx="3727939" cy="1355146"/>
          </a:xfrm>
        </p:grpSpPr>
        <p:sp>
          <p:nvSpPr>
            <p:cNvPr id="12" name="TextBox 11">
              <a:extLst>
                <a:ext uri="{FF2B5EF4-FFF2-40B4-BE49-F238E27FC236}">
                  <a16:creationId xmlns:a16="http://schemas.microsoft.com/office/drawing/2014/main" id="{7CDEAECD-C4D0-2EC2-E9FF-E5C857804727}"/>
                </a:ext>
              </a:extLst>
            </p:cNvPr>
            <p:cNvSpPr txBox="1"/>
            <p:nvPr/>
          </p:nvSpPr>
          <p:spPr>
            <a:xfrm>
              <a:off x="2434358" y="2822811"/>
              <a:ext cx="3727939" cy="1355146"/>
            </a:xfrm>
            <a:prstGeom prst="rect">
              <a:avLst/>
            </a:prstGeom>
            <a:solidFill>
              <a:schemeClr val="accent2">
                <a:lumMod val="20000"/>
                <a:lumOff val="80000"/>
              </a:schemeClr>
            </a:solidFill>
          </p:spPr>
          <p:txBody>
            <a:bodyPr lIns="137160" tIns="0" rIns="137160" bIns="0" anchor="ctr"/>
            <a:lstStyle/>
            <a:p>
              <a:pPr algn="ctr">
                <a:spcBef>
                  <a:spcPts val="225"/>
                </a:spcBef>
                <a:spcAft>
                  <a:spcPts val="225"/>
                </a:spcAft>
                <a:defRPr/>
              </a:pPr>
              <a:r>
                <a:rPr lang="en-US" sz="1350" dirty="0"/>
                <a:t>NASH resolution (ballooning score=0, inflammation score=0/1, &amp; ≥2-point reduction in NAS) with no worsening of fibrosis</a:t>
              </a:r>
            </a:p>
          </p:txBody>
        </p:sp>
        <p:sp>
          <p:nvSpPr>
            <p:cNvPr id="13" name="Rectangle 12">
              <a:extLst>
                <a:ext uri="{FF2B5EF4-FFF2-40B4-BE49-F238E27FC236}">
                  <a16:creationId xmlns:a16="http://schemas.microsoft.com/office/drawing/2014/main" id="{259D7EDB-A89D-42E0-6F3A-C12C4D847685}"/>
                </a:ext>
              </a:extLst>
            </p:cNvPr>
            <p:cNvSpPr/>
            <p:nvPr/>
          </p:nvSpPr>
          <p:spPr>
            <a:xfrm>
              <a:off x="2434358" y="2822811"/>
              <a:ext cx="46221" cy="13551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0" rIns="137160" anchor="ctr"/>
            <a:lstStyle/>
            <a:p>
              <a:pPr>
                <a:defRPr/>
              </a:pPr>
              <a:endParaRPr lang="en-US" dirty="0">
                <a:solidFill>
                  <a:schemeClr val="tx2"/>
                </a:solidFill>
              </a:endParaRPr>
            </a:p>
          </p:txBody>
        </p:sp>
      </p:grpSp>
      <p:grpSp>
        <p:nvGrpSpPr>
          <p:cNvPr id="14" name="Group 13">
            <a:extLst>
              <a:ext uri="{FF2B5EF4-FFF2-40B4-BE49-F238E27FC236}">
                <a16:creationId xmlns:a16="http://schemas.microsoft.com/office/drawing/2014/main" id="{875DBDDE-8C53-2371-3E97-F6A5AECFED67}"/>
              </a:ext>
            </a:extLst>
          </p:cNvPr>
          <p:cNvGrpSpPr>
            <a:grpSpLocks/>
          </p:cNvGrpSpPr>
          <p:nvPr/>
        </p:nvGrpSpPr>
        <p:grpSpPr bwMode="auto">
          <a:xfrm>
            <a:off x="5549900" y="4048125"/>
            <a:ext cx="3330575" cy="1333500"/>
            <a:chOff x="2434358" y="2822811"/>
            <a:chExt cx="3727939" cy="1355146"/>
          </a:xfrm>
        </p:grpSpPr>
        <p:sp>
          <p:nvSpPr>
            <p:cNvPr id="15" name="TextBox 14">
              <a:extLst>
                <a:ext uri="{FF2B5EF4-FFF2-40B4-BE49-F238E27FC236}">
                  <a16:creationId xmlns:a16="http://schemas.microsoft.com/office/drawing/2014/main" id="{2789CB61-196A-3C67-22DC-DCC0F64EB84D}"/>
                </a:ext>
              </a:extLst>
            </p:cNvPr>
            <p:cNvSpPr txBox="1"/>
            <p:nvPr/>
          </p:nvSpPr>
          <p:spPr>
            <a:xfrm>
              <a:off x="2434358" y="2822811"/>
              <a:ext cx="3727939" cy="1355146"/>
            </a:xfrm>
            <a:prstGeom prst="rect">
              <a:avLst/>
            </a:prstGeom>
            <a:solidFill>
              <a:schemeClr val="accent2">
                <a:lumMod val="20000"/>
                <a:lumOff val="80000"/>
              </a:schemeClr>
            </a:solidFill>
          </p:spPr>
          <p:txBody>
            <a:bodyPr lIns="137160" tIns="0" rIns="137160" bIns="0" anchor="ctr"/>
            <a:lstStyle/>
            <a:p>
              <a:pPr algn="ctr">
                <a:spcBef>
                  <a:spcPts val="225"/>
                </a:spcBef>
                <a:spcAft>
                  <a:spcPts val="225"/>
                </a:spcAft>
                <a:defRPr/>
              </a:pPr>
              <a:r>
                <a:rPr lang="en-US" sz="1350" dirty="0"/>
                <a:t>≥1-stage improvement in fibrosis with no worsening of NAS</a:t>
              </a:r>
            </a:p>
          </p:txBody>
        </p:sp>
        <p:sp>
          <p:nvSpPr>
            <p:cNvPr id="16" name="Rectangle 15">
              <a:extLst>
                <a:ext uri="{FF2B5EF4-FFF2-40B4-BE49-F238E27FC236}">
                  <a16:creationId xmlns:a16="http://schemas.microsoft.com/office/drawing/2014/main" id="{18C18F3F-CF71-A3C5-58A3-1645C4E2591C}"/>
                </a:ext>
              </a:extLst>
            </p:cNvPr>
            <p:cNvSpPr/>
            <p:nvPr/>
          </p:nvSpPr>
          <p:spPr>
            <a:xfrm>
              <a:off x="2434358" y="2822811"/>
              <a:ext cx="46199" cy="13551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0" rIns="137160" anchor="ctr"/>
            <a:lstStyle/>
            <a:p>
              <a:pPr>
                <a:defRPr/>
              </a:pPr>
              <a:endParaRPr lang="en-US" dirty="0">
                <a:solidFill>
                  <a:schemeClr val="tx2"/>
                </a:solidFill>
              </a:endParaRPr>
            </a:p>
          </p:txBody>
        </p:sp>
      </p:grpSp>
      <p:sp>
        <p:nvSpPr>
          <p:cNvPr id="17" name="TextBox 16">
            <a:extLst>
              <a:ext uri="{FF2B5EF4-FFF2-40B4-BE49-F238E27FC236}">
                <a16:creationId xmlns:a16="http://schemas.microsoft.com/office/drawing/2014/main" id="{CD083226-1B8C-C6BD-9B0E-EC313BCC1E64}"/>
              </a:ext>
            </a:extLst>
          </p:cNvPr>
          <p:cNvSpPr txBox="1">
            <a:spLocks noChangeArrowheads="1"/>
          </p:cNvSpPr>
          <p:nvPr/>
        </p:nvSpPr>
        <p:spPr bwMode="auto">
          <a:xfrm>
            <a:off x="298450" y="4232275"/>
            <a:ext cx="14605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1800" b="1">
                <a:latin typeface="Garamond" panose="02020404030301010803" pitchFamily="18" charset="0"/>
                <a:ea typeface="Arial Unicode MS" panose="020B0604020202020204" pitchFamily="34" charset="-128"/>
                <a:cs typeface="Arial Unicode MS" panose="020B0604020202020204" pitchFamily="34" charset="-128"/>
              </a:rPr>
              <a:t>DUAL PRIMARY ENDPOINT</a:t>
            </a:r>
          </a:p>
          <a:p>
            <a:pPr algn="ctr">
              <a:spcBef>
                <a:spcPct val="0"/>
              </a:spcBef>
              <a:buSzTx/>
              <a:buFontTx/>
              <a:buNone/>
            </a:pPr>
            <a:r>
              <a:rPr lang="en-US" altLang="en-US" sz="1800" b="1">
                <a:latin typeface="Garamond" panose="02020404030301010803" pitchFamily="18" charset="0"/>
                <a:ea typeface="Arial Unicode MS" panose="020B0604020202020204" pitchFamily="34" charset="-128"/>
                <a:cs typeface="Arial Unicode MS" panose="020B0604020202020204" pitchFamily="34" charset="-128"/>
              </a:rPr>
              <a:t>AT WEEK 52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hidden="1">
            <a:extLst>
              <a:ext uri="{FF2B5EF4-FFF2-40B4-BE49-F238E27FC236}">
                <a16:creationId xmlns:a16="http://schemas.microsoft.com/office/drawing/2014/main" id="{B5CA2A64-4129-710F-9561-BEEBA672E5AD}"/>
              </a:ext>
            </a:extLst>
          </p:cNvPr>
          <p:cNvSpPr>
            <a:spLocks noGrp="1"/>
          </p:cNvSpPr>
          <p:nvPr>
            <p:ph type="title"/>
          </p:nvPr>
        </p:nvSpPr>
        <p:spPr/>
        <p:txBody>
          <a:bodyPr/>
          <a:lstStyle/>
          <a:p>
            <a:r>
              <a:rPr lang="en-GB" altLang="en-US">
                <a:ea typeface="ＭＳ Ｐゴシック" panose="020B0600070205080204" pitchFamily="34" charset="-128"/>
              </a:rPr>
              <a:t>Role of THR-</a:t>
            </a:r>
            <a:r>
              <a:rPr lang="el-GR" altLang="en-US">
                <a:ea typeface="ＭＳ Ｐゴシック" panose="020B0600070205080204" pitchFamily="34" charset="-128"/>
              </a:rPr>
              <a:t>β</a:t>
            </a:r>
            <a:r>
              <a:rPr lang="en-GB" altLang="en-US">
                <a:ea typeface="ＭＳ Ｐゴシック" panose="020B0600070205080204" pitchFamily="34" charset="-128"/>
              </a:rPr>
              <a:t> in Hepatic Lipid Metabolism</a:t>
            </a:r>
          </a:p>
        </p:txBody>
      </p:sp>
      <p:pic>
        <p:nvPicPr>
          <p:cNvPr id="154626" name="Picture 2">
            <a:extLst>
              <a:ext uri="{FF2B5EF4-FFF2-40B4-BE49-F238E27FC236}">
                <a16:creationId xmlns:a16="http://schemas.microsoft.com/office/drawing/2014/main" id="{3A65870E-5016-62DB-04A6-39C496CFF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0D4895-E056-68EB-3410-EDA576C3BF91}"/>
              </a:ext>
            </a:extLst>
          </p:cNvPr>
          <p:cNvSpPr>
            <a:spLocks noGrp="1"/>
          </p:cNvSpPr>
          <p:nvPr>
            <p:ph type="title"/>
          </p:nvPr>
        </p:nvSpPr>
        <p:spPr/>
        <p:txBody>
          <a:bodyPr/>
          <a:lstStyle/>
          <a:p>
            <a:pPr>
              <a:defRPr/>
            </a:pPr>
            <a:r>
              <a:rPr lang="en-US"/>
              <a:t>Resmetirom</a:t>
            </a:r>
            <a:br>
              <a:rPr lang="en-US"/>
            </a:br>
            <a:r>
              <a:rPr lang="en-US" sz="2325" i="1"/>
              <a:t>Mechanism of Action</a:t>
            </a:r>
            <a:endParaRPr lang="en-GB" i="1"/>
          </a:p>
        </p:txBody>
      </p:sp>
      <p:pic>
        <p:nvPicPr>
          <p:cNvPr id="155650" name="Picture 2">
            <a:extLst>
              <a:ext uri="{FF2B5EF4-FFF2-40B4-BE49-F238E27FC236}">
                <a16:creationId xmlns:a16="http://schemas.microsoft.com/office/drawing/2014/main" id="{84EA6D5F-2F28-4A48-AF97-C555C7948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BDD4B7-DC5F-38C6-E470-674755793D32}"/>
              </a:ext>
            </a:extLst>
          </p:cNvPr>
          <p:cNvSpPr>
            <a:spLocks noGrp="1"/>
          </p:cNvSpPr>
          <p:nvPr>
            <p:ph type="title"/>
          </p:nvPr>
        </p:nvSpPr>
        <p:spPr/>
        <p:txBody>
          <a:bodyPr/>
          <a:lstStyle/>
          <a:p>
            <a:pPr>
              <a:defRPr/>
            </a:pPr>
            <a:r>
              <a:rPr lang="en-US"/>
              <a:t>Resmetirom</a:t>
            </a:r>
            <a:br>
              <a:rPr lang="en-US"/>
            </a:br>
            <a:r>
              <a:rPr lang="en-US" sz="2325" i="1"/>
              <a:t>Phase 3 Program</a:t>
            </a:r>
            <a:endParaRPr lang="en-US"/>
          </a:p>
        </p:txBody>
      </p:sp>
      <p:pic>
        <p:nvPicPr>
          <p:cNvPr id="156674" name="Picture 2">
            <a:extLst>
              <a:ext uri="{FF2B5EF4-FFF2-40B4-BE49-F238E27FC236}">
                <a16:creationId xmlns:a16="http://schemas.microsoft.com/office/drawing/2014/main" id="{EAD3F959-9F6C-3DB6-C3E2-9E77DECD6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hidden="1">
            <a:extLst>
              <a:ext uri="{FF2B5EF4-FFF2-40B4-BE49-F238E27FC236}">
                <a16:creationId xmlns:a16="http://schemas.microsoft.com/office/drawing/2014/main" id="{9E9C89A8-4D3C-26E6-16B9-F0BC4E53C9AD}"/>
              </a:ext>
            </a:extLst>
          </p:cNvPr>
          <p:cNvSpPr>
            <a:spLocks noGrp="1"/>
          </p:cNvSpPr>
          <p:nvPr>
            <p:ph type="title"/>
          </p:nvPr>
        </p:nvSpPr>
        <p:spPr/>
        <p:txBody>
          <a:bodyPr/>
          <a:lstStyle/>
          <a:p>
            <a:r>
              <a:rPr lang="en-US" altLang="en-US">
                <a:ea typeface="ＭＳ Ｐゴシック" panose="020B0600070205080204" pitchFamily="34" charset="-128"/>
              </a:rPr>
              <a:t>The Main Drivers of NAFLD</a:t>
            </a:r>
          </a:p>
        </p:txBody>
      </p:sp>
      <p:pic>
        <p:nvPicPr>
          <p:cNvPr id="55298" name="Picture 2">
            <a:extLst>
              <a:ext uri="{FF2B5EF4-FFF2-40B4-BE49-F238E27FC236}">
                <a16:creationId xmlns:a16="http://schemas.microsoft.com/office/drawing/2014/main" id="{48DDE0A3-5E0B-AD83-4511-DA3A31271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0BA2CB-8B5A-3C0E-5A79-93B143FAEBA5}"/>
              </a:ext>
            </a:extLst>
          </p:cNvPr>
          <p:cNvSpPr>
            <a:spLocks noGrp="1"/>
          </p:cNvSpPr>
          <p:nvPr>
            <p:ph type="title"/>
          </p:nvPr>
        </p:nvSpPr>
        <p:spPr/>
        <p:txBody>
          <a:bodyPr/>
          <a:lstStyle/>
          <a:p>
            <a:pPr>
              <a:defRPr/>
            </a:pPr>
            <a:r>
              <a:rPr lang="en-US"/>
              <a:t>Resmetirom</a:t>
            </a:r>
            <a:br>
              <a:rPr lang="en-US"/>
            </a:br>
            <a:r>
              <a:rPr lang="en-US" sz="2325" i="1"/>
              <a:t>MAESTRO-NASH Primary Statistical Model</a:t>
            </a:r>
            <a:endParaRPr lang="en-SE" i="1"/>
          </a:p>
        </p:txBody>
      </p:sp>
      <p:pic>
        <p:nvPicPr>
          <p:cNvPr id="157698" name="Picture 2">
            <a:extLst>
              <a:ext uri="{FF2B5EF4-FFF2-40B4-BE49-F238E27FC236}">
                <a16:creationId xmlns:a16="http://schemas.microsoft.com/office/drawing/2014/main" id="{B92A8901-8D75-0E34-E999-6B4AAFBAE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9F4FB2-4BD5-0ACF-37E9-70AA4A9AC0FD}"/>
              </a:ext>
            </a:extLst>
          </p:cNvPr>
          <p:cNvSpPr>
            <a:spLocks noGrp="1"/>
          </p:cNvSpPr>
          <p:nvPr>
            <p:ph type="title"/>
          </p:nvPr>
        </p:nvSpPr>
        <p:spPr/>
        <p:txBody>
          <a:bodyPr/>
          <a:lstStyle/>
          <a:p>
            <a:pPr>
              <a:defRPr/>
            </a:pPr>
            <a:r>
              <a:rPr lang="en-US"/>
              <a:t>Resmetirom</a:t>
            </a:r>
            <a:br>
              <a:rPr lang="en-US"/>
            </a:br>
            <a:r>
              <a:rPr lang="en-US" sz="2325" i="1"/>
              <a:t>MAESTRO-NASH Secondary Endpoint</a:t>
            </a:r>
            <a:endParaRPr lang="en-SE" sz="2325" i="1"/>
          </a:p>
        </p:txBody>
      </p:sp>
      <p:pic>
        <p:nvPicPr>
          <p:cNvPr id="158722" name="Picture 2">
            <a:extLst>
              <a:ext uri="{FF2B5EF4-FFF2-40B4-BE49-F238E27FC236}">
                <a16:creationId xmlns:a16="http://schemas.microsoft.com/office/drawing/2014/main" id="{45CD7DC8-F1F9-E6C4-2C8A-D04BF0FB5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a:extLst>
              <a:ext uri="{FF2B5EF4-FFF2-40B4-BE49-F238E27FC236}">
                <a16:creationId xmlns:a16="http://schemas.microsoft.com/office/drawing/2014/main" id="{D71B46A4-61A0-29F8-D9C1-6776F2EE04B5}"/>
              </a:ext>
            </a:extLst>
          </p:cNvPr>
          <p:cNvSpPr>
            <a:spLocks noGrp="1"/>
          </p:cNvSpPr>
          <p:nvPr>
            <p:ph type="title"/>
          </p:nvPr>
        </p:nvSpPr>
        <p:spPr>
          <a:xfrm>
            <a:off x="239713" y="0"/>
            <a:ext cx="8140700" cy="914400"/>
          </a:xfrm>
        </p:spPr>
        <p:txBody>
          <a:bodyPr/>
          <a:lstStyle/>
          <a:p>
            <a:r>
              <a:rPr lang="en-US" altLang="en-US">
                <a:ea typeface="ＭＳ Ｐゴシック" panose="020B0600070205080204" pitchFamily="34" charset="-128"/>
              </a:rPr>
              <a:t>Key Subgroups: Primary Endpoints</a:t>
            </a:r>
          </a:p>
        </p:txBody>
      </p:sp>
      <p:sp>
        <p:nvSpPr>
          <p:cNvPr id="159746" name="Slide Number Placeholder 2">
            <a:extLst>
              <a:ext uri="{FF2B5EF4-FFF2-40B4-BE49-F238E27FC236}">
                <a16:creationId xmlns:a16="http://schemas.microsoft.com/office/drawing/2014/main" id="{4F5B0F5A-19D1-43E5-51F9-ED0EB37FD08A}"/>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ABDDFDF7-98AF-7948-B52B-BF4FD20D9AD8}" type="slidenum">
              <a:rPr lang="en-US" altLang="en-US" sz="1200" smtClean="0">
                <a:solidFill>
                  <a:srgbClr val="898989"/>
                </a:solidFill>
              </a:rPr>
              <a:pPr>
                <a:spcBef>
                  <a:spcPct val="0"/>
                </a:spcBef>
                <a:buSzTx/>
                <a:buFontTx/>
                <a:buNone/>
              </a:pPr>
              <a:t>72</a:t>
            </a:fld>
            <a:endParaRPr lang="en-US" altLang="en-US" sz="1200">
              <a:solidFill>
                <a:srgbClr val="898989"/>
              </a:solidFill>
            </a:endParaRPr>
          </a:p>
        </p:txBody>
      </p:sp>
      <p:sp>
        <p:nvSpPr>
          <p:cNvPr id="4" name="Content Placeholder 3">
            <a:extLst>
              <a:ext uri="{FF2B5EF4-FFF2-40B4-BE49-F238E27FC236}">
                <a16:creationId xmlns:a16="http://schemas.microsoft.com/office/drawing/2014/main" id="{EAD594D6-A399-9F51-2E82-0E3C445DDAB1}"/>
              </a:ext>
            </a:extLst>
          </p:cNvPr>
          <p:cNvSpPr>
            <a:spLocks noGrp="1"/>
          </p:cNvSpPr>
          <p:nvPr>
            <p:ph sz="quarter" idx="15"/>
          </p:nvPr>
        </p:nvSpPr>
        <p:spPr>
          <a:xfrm>
            <a:off x="239713" y="5322888"/>
            <a:ext cx="8661400" cy="685800"/>
          </a:xfrm>
        </p:spPr>
        <p:txBody>
          <a:bodyPr/>
          <a:lstStyle/>
          <a:p>
            <a:pPr>
              <a:defRPr/>
            </a:pPr>
            <a:r>
              <a:rPr lang="en-US" dirty="0"/>
              <a:t>T2D, Type 2 Diabetes; NAS, NAFLD Activity Score</a:t>
            </a:r>
          </a:p>
        </p:txBody>
      </p:sp>
      <p:pic>
        <p:nvPicPr>
          <p:cNvPr id="159748" name="Picture 5">
            <a:extLst>
              <a:ext uri="{FF2B5EF4-FFF2-40B4-BE49-F238E27FC236}">
                <a16:creationId xmlns:a16="http://schemas.microsoft.com/office/drawing/2014/main" id="{BF78A98F-F4E1-4EA3-0DE5-0C78CF1C6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42" b="4741"/>
          <a:stretch>
            <a:fillRect/>
          </a:stretch>
        </p:blipFill>
        <p:spPr bwMode="auto">
          <a:xfrm>
            <a:off x="431800" y="2220913"/>
            <a:ext cx="368776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6">
            <a:extLst>
              <a:ext uri="{FF2B5EF4-FFF2-40B4-BE49-F238E27FC236}">
                <a16:creationId xmlns:a16="http://schemas.microsoft.com/office/drawing/2014/main" id="{9AE52BFF-B35F-FE69-4DA4-3A394CA3D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783" b="3714"/>
          <a:stretch>
            <a:fillRect/>
          </a:stretch>
        </p:blipFill>
        <p:spPr bwMode="auto">
          <a:xfrm>
            <a:off x="4854575" y="2233613"/>
            <a:ext cx="3687763"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73BB8E51-314E-16E7-77A2-4AE0508019E0}"/>
              </a:ext>
            </a:extLst>
          </p:cNvPr>
          <p:cNvSpPr/>
          <p:nvPr/>
        </p:nvSpPr>
        <p:spPr>
          <a:xfrm>
            <a:off x="1360488" y="1735138"/>
            <a:ext cx="2036762" cy="417512"/>
          </a:xfrm>
          <a:prstGeom prst="roundRect">
            <a:avLst>
              <a:gd name="adj" fmla="val 40182"/>
            </a:avLst>
          </a:prstGeom>
          <a:solidFill>
            <a:srgbClr val="E9EFFB"/>
          </a:solidFill>
          <a:ln>
            <a:noFill/>
          </a:ln>
          <a:effectLst>
            <a:outerShdw blurRad="254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defTabSz="685709">
              <a:defRPr/>
            </a:pPr>
            <a:r>
              <a:rPr lang="en-US" b="1" dirty="0">
                <a:solidFill>
                  <a:prstClr val="black"/>
                </a:solidFill>
                <a:latin typeface="Calibri"/>
                <a:cs typeface="Arial" panose="020B0604020202020204" pitchFamily="34" charset="0"/>
              </a:rPr>
              <a:t>NASH Resolution</a:t>
            </a:r>
            <a:endParaRPr lang="en-GB" b="1" dirty="0">
              <a:solidFill>
                <a:prstClr val="black"/>
              </a:solidFill>
              <a:latin typeface="Calibri"/>
              <a:cs typeface="Arial" panose="020B0604020202020204" pitchFamily="34" charset="0"/>
            </a:endParaRPr>
          </a:p>
        </p:txBody>
      </p:sp>
      <p:sp>
        <p:nvSpPr>
          <p:cNvPr id="10" name="Rounded Rectangle 9">
            <a:extLst>
              <a:ext uri="{FF2B5EF4-FFF2-40B4-BE49-F238E27FC236}">
                <a16:creationId xmlns:a16="http://schemas.microsoft.com/office/drawing/2014/main" id="{0FB7A146-A65A-56D5-C540-1D53C066EE5E}"/>
              </a:ext>
            </a:extLst>
          </p:cNvPr>
          <p:cNvSpPr/>
          <p:nvPr/>
        </p:nvSpPr>
        <p:spPr>
          <a:xfrm>
            <a:off x="5873750" y="1735138"/>
            <a:ext cx="2036763" cy="417512"/>
          </a:xfrm>
          <a:prstGeom prst="roundRect">
            <a:avLst>
              <a:gd name="adj" fmla="val 40182"/>
            </a:avLst>
          </a:prstGeom>
          <a:solidFill>
            <a:srgbClr val="E9EFFB"/>
          </a:solidFill>
          <a:ln>
            <a:noFill/>
          </a:ln>
          <a:effectLst>
            <a:outerShdw blurRad="254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p>
            <a:pPr algn="ctr" defTabSz="685709">
              <a:defRPr/>
            </a:pPr>
            <a:r>
              <a:rPr lang="en-US" b="1" dirty="0">
                <a:solidFill>
                  <a:prstClr val="black"/>
                </a:solidFill>
                <a:latin typeface="Calibri"/>
                <a:cs typeface="Arial" panose="020B0604020202020204" pitchFamily="34" charset="0"/>
              </a:rPr>
              <a:t>Fibrosis Improvement</a:t>
            </a:r>
            <a:endParaRPr lang="en-GB" b="1" dirty="0">
              <a:solidFill>
                <a:prstClr val="black"/>
              </a:solidFill>
              <a:latin typeface="Calibri"/>
              <a:cs typeface="Arial" panose="020B0604020202020204" pitchFamily="34" charset="0"/>
            </a:endParaRPr>
          </a:p>
        </p:txBody>
      </p:sp>
      <p:sp>
        <p:nvSpPr>
          <p:cNvPr id="159752" name="TextBox 7">
            <a:extLst>
              <a:ext uri="{FF2B5EF4-FFF2-40B4-BE49-F238E27FC236}">
                <a16:creationId xmlns:a16="http://schemas.microsoft.com/office/drawing/2014/main" id="{00E7C219-B082-DE05-69EB-45E16778A27C}"/>
              </a:ext>
            </a:extLst>
          </p:cNvPr>
          <p:cNvSpPr txBox="1">
            <a:spLocks noChangeArrowheads="1"/>
          </p:cNvSpPr>
          <p:nvPr/>
        </p:nvSpPr>
        <p:spPr bwMode="auto">
          <a:xfrm>
            <a:off x="1973263" y="5535613"/>
            <a:ext cx="14239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900" b="1">
                <a:latin typeface="Garamond" panose="02020404030301010803" pitchFamily="18" charset="0"/>
                <a:ea typeface="Arial Unicode MS" panose="020B0604020202020204" pitchFamily="34" charset="-128"/>
                <a:cs typeface="Arial Unicode MS" panose="020B0604020202020204" pitchFamily="34" charset="-128"/>
              </a:rPr>
              <a:t>% difference from placebo</a:t>
            </a:r>
          </a:p>
        </p:txBody>
      </p:sp>
      <p:sp>
        <p:nvSpPr>
          <p:cNvPr id="159753" name="TextBox 8">
            <a:extLst>
              <a:ext uri="{FF2B5EF4-FFF2-40B4-BE49-F238E27FC236}">
                <a16:creationId xmlns:a16="http://schemas.microsoft.com/office/drawing/2014/main" id="{522B66C9-B8A0-F04C-68F1-47A7B5556CA3}"/>
              </a:ext>
            </a:extLst>
          </p:cNvPr>
          <p:cNvSpPr txBox="1">
            <a:spLocks noChangeArrowheads="1"/>
          </p:cNvSpPr>
          <p:nvPr/>
        </p:nvSpPr>
        <p:spPr bwMode="auto">
          <a:xfrm>
            <a:off x="6513513" y="5565775"/>
            <a:ext cx="1425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900" b="1">
                <a:latin typeface="Garamond" panose="02020404030301010803" pitchFamily="18" charset="0"/>
                <a:ea typeface="Arial Unicode MS" panose="020B0604020202020204" pitchFamily="34" charset="-128"/>
                <a:cs typeface="Arial Unicode MS" panose="020B0604020202020204" pitchFamily="34" charset="-128"/>
              </a:rPr>
              <a:t>% difference from placebo</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10">
            <a:extLst>
              <a:ext uri="{FF2B5EF4-FFF2-40B4-BE49-F238E27FC236}">
                <a16:creationId xmlns:a16="http://schemas.microsoft.com/office/drawing/2014/main" id="{872EC332-D018-5A16-9902-12A7EC6F1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91" b="5138"/>
          <a:stretch>
            <a:fillRect/>
          </a:stretch>
        </p:blipFill>
        <p:spPr bwMode="auto">
          <a:xfrm>
            <a:off x="828675" y="2651125"/>
            <a:ext cx="3524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0" name="Picture 9">
            <a:extLst>
              <a:ext uri="{FF2B5EF4-FFF2-40B4-BE49-F238E27FC236}">
                <a16:creationId xmlns:a16="http://schemas.microsoft.com/office/drawing/2014/main" id="{09DDE43D-5817-301C-17F7-DD99771A26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191" b="4300"/>
          <a:stretch>
            <a:fillRect/>
          </a:stretch>
        </p:blipFill>
        <p:spPr bwMode="auto">
          <a:xfrm>
            <a:off x="4799013" y="2536825"/>
            <a:ext cx="3678237"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Title 1">
            <a:extLst>
              <a:ext uri="{FF2B5EF4-FFF2-40B4-BE49-F238E27FC236}">
                <a16:creationId xmlns:a16="http://schemas.microsoft.com/office/drawing/2014/main" id="{500DB7CB-8B61-6CEC-4899-108516995A12}"/>
              </a:ext>
            </a:extLst>
          </p:cNvPr>
          <p:cNvSpPr>
            <a:spLocks noGrp="1"/>
          </p:cNvSpPr>
          <p:nvPr>
            <p:ph type="title"/>
          </p:nvPr>
        </p:nvSpPr>
        <p:spPr>
          <a:xfrm>
            <a:off x="239713" y="0"/>
            <a:ext cx="8140700" cy="914400"/>
          </a:xfrm>
        </p:spPr>
        <p:txBody>
          <a:bodyPr/>
          <a:lstStyle/>
          <a:p>
            <a:r>
              <a:rPr lang="en-US" altLang="en-US">
                <a:ea typeface="ＭＳ Ｐゴシック" panose="020B0600070205080204" pitchFamily="34" charset="-128"/>
              </a:rPr>
              <a:t>Weight Loss or Concomitant Drug Therapies</a:t>
            </a:r>
          </a:p>
        </p:txBody>
      </p:sp>
      <p:sp>
        <p:nvSpPr>
          <p:cNvPr id="160772" name="Slide Number Placeholder 2">
            <a:extLst>
              <a:ext uri="{FF2B5EF4-FFF2-40B4-BE49-F238E27FC236}">
                <a16:creationId xmlns:a16="http://schemas.microsoft.com/office/drawing/2014/main" id="{25497DA2-5C05-8868-7037-694F04846D75}"/>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327E98B1-1F07-494F-9F20-409269FFBD92}" type="slidenum">
              <a:rPr lang="en-US" altLang="en-US" sz="1200" smtClean="0">
                <a:solidFill>
                  <a:srgbClr val="898989"/>
                </a:solidFill>
              </a:rPr>
              <a:pPr>
                <a:spcBef>
                  <a:spcPct val="0"/>
                </a:spcBef>
                <a:buSzTx/>
                <a:buFontTx/>
                <a:buNone/>
              </a:pPr>
              <a:t>73</a:t>
            </a:fld>
            <a:endParaRPr lang="en-US" altLang="en-US" sz="1200">
              <a:solidFill>
                <a:srgbClr val="898989"/>
              </a:solidFill>
            </a:endParaRPr>
          </a:p>
        </p:txBody>
      </p:sp>
      <p:sp>
        <p:nvSpPr>
          <p:cNvPr id="4" name="Content Placeholder 3">
            <a:extLst>
              <a:ext uri="{FF2B5EF4-FFF2-40B4-BE49-F238E27FC236}">
                <a16:creationId xmlns:a16="http://schemas.microsoft.com/office/drawing/2014/main" id="{421995BD-4F7D-AF19-D716-816AAFA2E536}"/>
              </a:ext>
            </a:extLst>
          </p:cNvPr>
          <p:cNvSpPr>
            <a:spLocks noGrp="1"/>
          </p:cNvSpPr>
          <p:nvPr>
            <p:ph sz="quarter" idx="15"/>
          </p:nvPr>
        </p:nvSpPr>
        <p:spPr>
          <a:xfrm>
            <a:off x="219075" y="5759450"/>
            <a:ext cx="8661400" cy="236538"/>
          </a:xfrm>
        </p:spPr>
        <p:txBody>
          <a:bodyPr/>
          <a:lstStyle/>
          <a:p>
            <a:pPr>
              <a:defRPr/>
            </a:pPr>
            <a:r>
              <a:rPr lang="en-US" dirty="0"/>
              <a:t>WL, weight loss; GLP, Glucagon-like peptide-1 receptor agonist</a:t>
            </a:r>
          </a:p>
        </p:txBody>
      </p:sp>
      <p:sp>
        <p:nvSpPr>
          <p:cNvPr id="8" name="Content Placeholder 3">
            <a:extLst>
              <a:ext uri="{FF2B5EF4-FFF2-40B4-BE49-F238E27FC236}">
                <a16:creationId xmlns:a16="http://schemas.microsoft.com/office/drawing/2014/main" id="{E671BE0E-149B-F8EF-A425-3E4FE4178077}"/>
              </a:ext>
            </a:extLst>
          </p:cNvPr>
          <p:cNvSpPr txBox="1">
            <a:spLocks/>
          </p:cNvSpPr>
          <p:nvPr/>
        </p:nvSpPr>
        <p:spPr>
          <a:xfrm>
            <a:off x="125413" y="1593850"/>
            <a:ext cx="8640762" cy="3429000"/>
          </a:xfrm>
          <a:prstGeom prst="rect">
            <a:avLst/>
          </a:prstGeom>
        </p:spPr>
        <p:txBody>
          <a:bodyPr/>
          <a:lstStyle>
            <a:lvl1pPr marL="342900" indent="-342900" algn="l" defTabSz="457200" rtl="0" eaLnBrk="1" latinLnBrk="0" hangingPunct="1">
              <a:spcBef>
                <a:spcPct val="20000"/>
              </a:spcBef>
              <a:buClr>
                <a:schemeClr val="accent2"/>
              </a:buClr>
              <a:buFont typeface="Wingdings" pitchFamily="2" charset="2"/>
              <a:buChar char="§"/>
              <a:defRPr lang="en-US" sz="2000" b="0" i="0" kern="1200" dirty="0">
                <a:solidFill>
                  <a:schemeClr val="tx1"/>
                </a:solidFill>
                <a:latin typeface="+mn-lt"/>
                <a:ea typeface="+mn-ea"/>
                <a:cs typeface="+mn-cs"/>
              </a:defRPr>
            </a:lvl1pPr>
            <a:lvl2pPr marL="742950" indent="-285750" algn="l" defTabSz="457200" rtl="0" eaLnBrk="1" latinLnBrk="0" hangingPunct="1">
              <a:spcBef>
                <a:spcPct val="20000"/>
              </a:spcBef>
              <a:buClr>
                <a:schemeClr val="accent2"/>
              </a:buClr>
              <a:buSzPct val="100000"/>
              <a:buFont typeface="System Font Regular"/>
              <a:buChar char="–"/>
              <a:defRPr lang="en-US" sz="1800" b="0" i="0" kern="1200" dirty="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Courier New" panose="02070309020205020404" pitchFamily="49" charset="0"/>
              <a:buChar char="o"/>
              <a:defRPr lang="en-US" sz="1600" b="0" i="0" kern="1200" dirty="0">
                <a:solidFill>
                  <a:schemeClr val="tx1"/>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lang="en-US" sz="1400" b="0" i="0" kern="1200" dirty="0">
                <a:solidFill>
                  <a:schemeClr val="tx1"/>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sz="1350"/>
              <a:t>GLP therapy, 14%; thyroxine, 13%; and statins, ~50% of patients in each arm; small differences relate to the small size of subgroups (&gt;=5% weight loss n=47, 80 mg; n=57, 100mg; n=36, placebo)</a:t>
            </a:r>
          </a:p>
        </p:txBody>
      </p:sp>
      <p:sp>
        <p:nvSpPr>
          <p:cNvPr id="5" name="Rounded Rectangle 4">
            <a:extLst>
              <a:ext uri="{FF2B5EF4-FFF2-40B4-BE49-F238E27FC236}">
                <a16:creationId xmlns:a16="http://schemas.microsoft.com/office/drawing/2014/main" id="{73AB189D-D7B7-8DF2-2BDC-4ADF0AF85F5E}"/>
              </a:ext>
            </a:extLst>
          </p:cNvPr>
          <p:cNvSpPr/>
          <p:nvPr/>
        </p:nvSpPr>
        <p:spPr>
          <a:xfrm>
            <a:off x="1898650" y="2125663"/>
            <a:ext cx="2036763" cy="417512"/>
          </a:xfrm>
          <a:prstGeom prst="roundRect">
            <a:avLst>
              <a:gd name="adj" fmla="val 40182"/>
            </a:avLst>
          </a:prstGeom>
          <a:solidFill>
            <a:srgbClr val="E9EFFB"/>
          </a:solidFill>
          <a:ln>
            <a:noFill/>
          </a:ln>
          <a:effectLst>
            <a:outerShdw blurRad="254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defTabSz="685709">
              <a:defRPr/>
            </a:pPr>
            <a:r>
              <a:rPr lang="en-US" b="1" dirty="0">
                <a:solidFill>
                  <a:prstClr val="black"/>
                </a:solidFill>
                <a:latin typeface="Calibri"/>
                <a:cs typeface="Arial" panose="020B0604020202020204" pitchFamily="34" charset="0"/>
              </a:rPr>
              <a:t>NASH Resolution</a:t>
            </a:r>
            <a:endParaRPr lang="en-GB" b="1" dirty="0">
              <a:solidFill>
                <a:prstClr val="black"/>
              </a:solidFill>
              <a:latin typeface="Calibri"/>
              <a:cs typeface="Arial" panose="020B0604020202020204" pitchFamily="34" charset="0"/>
            </a:endParaRPr>
          </a:p>
        </p:txBody>
      </p:sp>
      <p:sp>
        <p:nvSpPr>
          <p:cNvPr id="9" name="Rounded Rectangle 8">
            <a:extLst>
              <a:ext uri="{FF2B5EF4-FFF2-40B4-BE49-F238E27FC236}">
                <a16:creationId xmlns:a16="http://schemas.microsoft.com/office/drawing/2014/main" id="{05D6AB05-81E0-3414-24B6-40249D51281B}"/>
              </a:ext>
            </a:extLst>
          </p:cNvPr>
          <p:cNvSpPr/>
          <p:nvPr/>
        </p:nvSpPr>
        <p:spPr>
          <a:xfrm>
            <a:off x="5673725" y="2117725"/>
            <a:ext cx="2036763" cy="419100"/>
          </a:xfrm>
          <a:prstGeom prst="roundRect">
            <a:avLst>
              <a:gd name="adj" fmla="val 40182"/>
            </a:avLst>
          </a:prstGeom>
          <a:solidFill>
            <a:srgbClr val="E9EFFB"/>
          </a:solidFill>
          <a:ln>
            <a:noFill/>
          </a:ln>
          <a:effectLst>
            <a:outerShdw blurRad="254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p>
            <a:pPr algn="ctr" defTabSz="685709">
              <a:defRPr/>
            </a:pPr>
            <a:r>
              <a:rPr lang="en-US" b="1" dirty="0">
                <a:solidFill>
                  <a:prstClr val="black"/>
                </a:solidFill>
                <a:latin typeface="Calibri"/>
                <a:cs typeface="Arial" panose="020B0604020202020204" pitchFamily="34" charset="0"/>
              </a:rPr>
              <a:t>Fibrosis Improvement</a:t>
            </a:r>
            <a:endParaRPr lang="en-GB" b="1" dirty="0">
              <a:solidFill>
                <a:prstClr val="black"/>
              </a:solidFill>
              <a:latin typeface="Calibri"/>
              <a:cs typeface="Arial" panose="020B0604020202020204" pitchFamily="34" charset="0"/>
            </a:endParaRPr>
          </a:p>
        </p:txBody>
      </p:sp>
      <p:sp>
        <p:nvSpPr>
          <p:cNvPr id="160777" name="TextBox 5">
            <a:extLst>
              <a:ext uri="{FF2B5EF4-FFF2-40B4-BE49-F238E27FC236}">
                <a16:creationId xmlns:a16="http://schemas.microsoft.com/office/drawing/2014/main" id="{4E486F21-0F1B-DAE8-A494-DADC68209A83}"/>
              </a:ext>
            </a:extLst>
          </p:cNvPr>
          <p:cNvSpPr txBox="1">
            <a:spLocks noChangeArrowheads="1"/>
          </p:cNvSpPr>
          <p:nvPr/>
        </p:nvSpPr>
        <p:spPr bwMode="auto">
          <a:xfrm>
            <a:off x="935038" y="3178175"/>
            <a:ext cx="266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900" b="1">
                <a:latin typeface="Garamond" panose="02020404030301010803" pitchFamily="18" charset="0"/>
                <a:ea typeface="Arial Unicode MS" panose="020B0604020202020204" pitchFamily="34" charset="-128"/>
                <a:cs typeface="Arial Unicode MS" panose="020B0604020202020204" pitchFamily="34" charset="-128"/>
              </a:rPr>
              <a:t>&gt;=</a:t>
            </a:r>
          </a:p>
        </p:txBody>
      </p:sp>
      <p:sp>
        <p:nvSpPr>
          <p:cNvPr id="160778" name="TextBox 6">
            <a:extLst>
              <a:ext uri="{FF2B5EF4-FFF2-40B4-BE49-F238E27FC236}">
                <a16:creationId xmlns:a16="http://schemas.microsoft.com/office/drawing/2014/main" id="{55BCB4C3-FA3B-2E03-C792-3837D1750D48}"/>
              </a:ext>
            </a:extLst>
          </p:cNvPr>
          <p:cNvSpPr txBox="1">
            <a:spLocks noChangeArrowheads="1"/>
          </p:cNvSpPr>
          <p:nvPr/>
        </p:nvSpPr>
        <p:spPr bwMode="auto">
          <a:xfrm>
            <a:off x="935038" y="3030538"/>
            <a:ext cx="266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900" b="1">
                <a:latin typeface="Garamond" panose="02020404030301010803" pitchFamily="18" charset="0"/>
                <a:ea typeface="Arial Unicode MS" panose="020B0604020202020204" pitchFamily="34" charset="-128"/>
                <a:cs typeface="Arial Unicode MS" panose="020B0604020202020204" pitchFamily="34" charset="-128"/>
              </a:rPr>
              <a:t>&gt;=</a:t>
            </a:r>
          </a:p>
        </p:txBody>
      </p:sp>
      <p:sp>
        <p:nvSpPr>
          <p:cNvPr id="160779" name="TextBox 11">
            <a:extLst>
              <a:ext uri="{FF2B5EF4-FFF2-40B4-BE49-F238E27FC236}">
                <a16:creationId xmlns:a16="http://schemas.microsoft.com/office/drawing/2014/main" id="{7746D4C3-A7C9-CD02-B659-05A60E1D3040}"/>
              </a:ext>
            </a:extLst>
          </p:cNvPr>
          <p:cNvSpPr txBox="1">
            <a:spLocks noChangeArrowheads="1"/>
          </p:cNvSpPr>
          <p:nvPr/>
        </p:nvSpPr>
        <p:spPr bwMode="auto">
          <a:xfrm>
            <a:off x="2355850" y="5656263"/>
            <a:ext cx="1425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900" b="1">
                <a:latin typeface="Garamond" panose="02020404030301010803" pitchFamily="18" charset="0"/>
                <a:ea typeface="Arial Unicode MS" panose="020B0604020202020204" pitchFamily="34" charset="-128"/>
                <a:cs typeface="Arial Unicode MS" panose="020B0604020202020204" pitchFamily="34" charset="-128"/>
              </a:rPr>
              <a:t>% difference from placebo</a:t>
            </a:r>
          </a:p>
        </p:txBody>
      </p:sp>
      <p:sp>
        <p:nvSpPr>
          <p:cNvPr id="160780" name="TextBox 12">
            <a:extLst>
              <a:ext uri="{FF2B5EF4-FFF2-40B4-BE49-F238E27FC236}">
                <a16:creationId xmlns:a16="http://schemas.microsoft.com/office/drawing/2014/main" id="{48853A44-0999-1AF2-C436-1FEF09292DA5}"/>
              </a:ext>
            </a:extLst>
          </p:cNvPr>
          <p:cNvSpPr txBox="1">
            <a:spLocks noChangeArrowheads="1"/>
          </p:cNvSpPr>
          <p:nvPr/>
        </p:nvSpPr>
        <p:spPr bwMode="auto">
          <a:xfrm>
            <a:off x="6381750" y="5656263"/>
            <a:ext cx="1425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900" b="1">
                <a:latin typeface="Garamond" panose="02020404030301010803" pitchFamily="18" charset="0"/>
                <a:ea typeface="Arial Unicode MS" panose="020B0604020202020204" pitchFamily="34" charset="-128"/>
                <a:cs typeface="Arial Unicode MS" panose="020B0604020202020204" pitchFamily="34" charset="-128"/>
              </a:rPr>
              <a:t>% difference from placebo</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3">
            <a:extLst>
              <a:ext uri="{FF2B5EF4-FFF2-40B4-BE49-F238E27FC236}">
                <a16:creationId xmlns:a16="http://schemas.microsoft.com/office/drawing/2014/main" id="{2605C190-6985-6AEF-E03E-AFE1689E0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719263"/>
            <a:ext cx="7478712"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8" name="Title 1">
            <a:extLst>
              <a:ext uri="{FF2B5EF4-FFF2-40B4-BE49-F238E27FC236}">
                <a16:creationId xmlns:a16="http://schemas.microsoft.com/office/drawing/2014/main" id="{5292237C-4DFF-05D9-D3AD-9181D1FDF8B6}"/>
              </a:ext>
            </a:extLst>
          </p:cNvPr>
          <p:cNvSpPr>
            <a:spLocks noGrp="1"/>
          </p:cNvSpPr>
          <p:nvPr>
            <p:ph type="title"/>
          </p:nvPr>
        </p:nvSpPr>
        <p:spPr>
          <a:xfrm>
            <a:off x="239713" y="0"/>
            <a:ext cx="8140700" cy="914400"/>
          </a:xfrm>
        </p:spPr>
        <p:txBody>
          <a:bodyPr/>
          <a:lstStyle/>
          <a:p>
            <a:r>
              <a:rPr lang="en-US" altLang="en-US">
                <a:ea typeface="ＭＳ Ｐゴシック" panose="020B0600070205080204" pitchFamily="34" charset="-128"/>
              </a:rPr>
              <a:t>Percent Change from Baseline in Lipids/Lipoproteins (Weeks 24 &amp; 52)</a:t>
            </a:r>
          </a:p>
        </p:txBody>
      </p:sp>
      <p:sp>
        <p:nvSpPr>
          <p:cNvPr id="162819" name="Slide Number Placeholder 2">
            <a:extLst>
              <a:ext uri="{FF2B5EF4-FFF2-40B4-BE49-F238E27FC236}">
                <a16:creationId xmlns:a16="http://schemas.microsoft.com/office/drawing/2014/main" id="{2670B5AB-92EF-A063-9AD0-6056E19DB79A}"/>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40A2B3B2-F953-C045-A5D7-0ECE9EA12D29}" type="slidenum">
              <a:rPr lang="en-US" altLang="en-US" sz="1200" smtClean="0">
                <a:solidFill>
                  <a:srgbClr val="898989"/>
                </a:solidFill>
              </a:rPr>
              <a:pPr>
                <a:spcBef>
                  <a:spcPct val="0"/>
                </a:spcBef>
                <a:buSzTx/>
                <a:buFontTx/>
                <a:buNone/>
              </a:pPr>
              <a:t>74</a:t>
            </a:fld>
            <a:endParaRPr lang="en-US" altLang="en-US" sz="1200">
              <a:solidFill>
                <a:srgbClr val="898989"/>
              </a:solidFill>
            </a:endParaRPr>
          </a:p>
        </p:txBody>
      </p:sp>
      <p:sp>
        <p:nvSpPr>
          <p:cNvPr id="5" name="Content Placeholder 4">
            <a:extLst>
              <a:ext uri="{FF2B5EF4-FFF2-40B4-BE49-F238E27FC236}">
                <a16:creationId xmlns:a16="http://schemas.microsoft.com/office/drawing/2014/main" id="{F06D68FF-DF5D-33E0-EB02-0743E1A4D02E}"/>
              </a:ext>
            </a:extLst>
          </p:cNvPr>
          <p:cNvSpPr>
            <a:spLocks noGrp="1"/>
          </p:cNvSpPr>
          <p:nvPr>
            <p:ph sz="quarter" idx="15"/>
          </p:nvPr>
        </p:nvSpPr>
        <p:spPr>
          <a:xfrm>
            <a:off x="111125" y="5314950"/>
            <a:ext cx="8661400" cy="685800"/>
          </a:xfrm>
        </p:spPr>
        <p:txBody>
          <a:bodyPr/>
          <a:lstStyle/>
          <a:p>
            <a:pPr>
              <a:defRPr/>
            </a:pPr>
            <a:r>
              <a:rPr lang="en-US" dirty="0"/>
              <a:t>ApoB, apolipoprotein B; TG, triglycerides;  ApoCIII, apolipoprotein CIII; BL, baseline; LDL-C, low-density lipoprotein cholesterol; Lp(a), lipoprotein (a); non-HDL-C, non-high-density lipoprotein cholesterol; PBO, placebo</a:t>
            </a:r>
          </a:p>
        </p:txBody>
      </p:sp>
      <p:sp>
        <p:nvSpPr>
          <p:cNvPr id="162821" name="TextBox 25">
            <a:extLst>
              <a:ext uri="{FF2B5EF4-FFF2-40B4-BE49-F238E27FC236}">
                <a16:creationId xmlns:a16="http://schemas.microsoft.com/office/drawing/2014/main" id="{D0ED4982-AE71-BDB4-8434-47C12F2AD140}"/>
              </a:ext>
            </a:extLst>
          </p:cNvPr>
          <p:cNvSpPr txBox="1">
            <a:spLocks noChangeArrowheads="1"/>
          </p:cNvSpPr>
          <p:nvPr/>
        </p:nvSpPr>
        <p:spPr bwMode="auto">
          <a:xfrm>
            <a:off x="3009900" y="1697038"/>
            <a:ext cx="892175" cy="2492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1200" b="1">
                <a:solidFill>
                  <a:schemeClr val="bg1"/>
                </a:solidFill>
                <a:latin typeface="Garamond" panose="02020404030301010803" pitchFamily="18" charset="0"/>
                <a:ea typeface="Arial Unicode MS" panose="020B0604020202020204" pitchFamily="34" charset="-128"/>
                <a:cs typeface="Arial Unicode MS" panose="020B0604020202020204" pitchFamily="34" charset="-128"/>
              </a:rPr>
              <a:t>TG BL &gt;150</a:t>
            </a:r>
          </a:p>
        </p:txBody>
      </p:sp>
      <p:sp>
        <p:nvSpPr>
          <p:cNvPr id="162822" name="TextBox 26">
            <a:extLst>
              <a:ext uri="{FF2B5EF4-FFF2-40B4-BE49-F238E27FC236}">
                <a16:creationId xmlns:a16="http://schemas.microsoft.com/office/drawing/2014/main" id="{77199A81-9322-2ED6-AC44-2E7E58213983}"/>
              </a:ext>
            </a:extLst>
          </p:cNvPr>
          <p:cNvSpPr txBox="1">
            <a:spLocks noChangeArrowheads="1"/>
          </p:cNvSpPr>
          <p:nvPr/>
        </p:nvSpPr>
        <p:spPr bwMode="auto">
          <a:xfrm>
            <a:off x="787400" y="1700213"/>
            <a:ext cx="893763" cy="2492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1200" b="1">
                <a:solidFill>
                  <a:schemeClr val="bg1"/>
                </a:solidFill>
                <a:latin typeface="Garamond" panose="02020404030301010803" pitchFamily="18" charset="0"/>
                <a:ea typeface="Arial Unicode MS" panose="020B0604020202020204" pitchFamily="34" charset="-128"/>
                <a:cs typeface="Arial Unicode MS" panose="020B0604020202020204" pitchFamily="34" charset="-128"/>
              </a:rPr>
              <a:t>LDL-c</a:t>
            </a:r>
          </a:p>
        </p:txBody>
      </p:sp>
      <p:sp>
        <p:nvSpPr>
          <p:cNvPr id="162823" name="TextBox 27">
            <a:extLst>
              <a:ext uri="{FF2B5EF4-FFF2-40B4-BE49-F238E27FC236}">
                <a16:creationId xmlns:a16="http://schemas.microsoft.com/office/drawing/2014/main" id="{23C75AC9-1330-38A1-5535-DB0B1E152BF1}"/>
              </a:ext>
            </a:extLst>
          </p:cNvPr>
          <p:cNvSpPr txBox="1">
            <a:spLocks noChangeArrowheads="1"/>
          </p:cNvSpPr>
          <p:nvPr/>
        </p:nvSpPr>
        <p:spPr bwMode="auto">
          <a:xfrm>
            <a:off x="1944688" y="1697038"/>
            <a:ext cx="892175" cy="2492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1200" b="1">
                <a:solidFill>
                  <a:schemeClr val="bg1"/>
                </a:solidFill>
                <a:latin typeface="Garamond" panose="02020404030301010803" pitchFamily="18" charset="0"/>
                <a:ea typeface="Arial Unicode MS" panose="020B0604020202020204" pitchFamily="34" charset="-128"/>
                <a:cs typeface="Arial Unicode MS" panose="020B0604020202020204" pitchFamily="34" charset="-128"/>
              </a:rPr>
              <a:t>ApoB</a:t>
            </a:r>
          </a:p>
        </p:txBody>
      </p:sp>
      <p:sp>
        <p:nvSpPr>
          <p:cNvPr id="162824" name="TextBox 28">
            <a:extLst>
              <a:ext uri="{FF2B5EF4-FFF2-40B4-BE49-F238E27FC236}">
                <a16:creationId xmlns:a16="http://schemas.microsoft.com/office/drawing/2014/main" id="{3DEBE26A-180F-D6E3-F6D1-26ED8661EB4F}"/>
              </a:ext>
            </a:extLst>
          </p:cNvPr>
          <p:cNvSpPr txBox="1">
            <a:spLocks noChangeArrowheads="1"/>
          </p:cNvSpPr>
          <p:nvPr/>
        </p:nvSpPr>
        <p:spPr bwMode="auto">
          <a:xfrm>
            <a:off x="4094163" y="1692275"/>
            <a:ext cx="893762" cy="2492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1200" b="1">
                <a:solidFill>
                  <a:schemeClr val="bg1"/>
                </a:solidFill>
                <a:latin typeface="Garamond" panose="02020404030301010803" pitchFamily="18" charset="0"/>
                <a:ea typeface="Arial Unicode MS" panose="020B0604020202020204" pitchFamily="34" charset="-128"/>
                <a:cs typeface="Arial Unicode MS" panose="020B0604020202020204" pitchFamily="34" charset="-128"/>
              </a:rPr>
              <a:t>Lp(a) BL &gt;10</a:t>
            </a:r>
          </a:p>
        </p:txBody>
      </p:sp>
      <p:sp>
        <p:nvSpPr>
          <p:cNvPr id="162825" name="TextBox 29">
            <a:extLst>
              <a:ext uri="{FF2B5EF4-FFF2-40B4-BE49-F238E27FC236}">
                <a16:creationId xmlns:a16="http://schemas.microsoft.com/office/drawing/2014/main" id="{6DFC7F1C-A36F-6ECF-3BA8-ACE3F5E0A17B}"/>
              </a:ext>
            </a:extLst>
          </p:cNvPr>
          <p:cNvSpPr txBox="1">
            <a:spLocks noChangeArrowheads="1"/>
          </p:cNvSpPr>
          <p:nvPr/>
        </p:nvSpPr>
        <p:spPr bwMode="auto">
          <a:xfrm>
            <a:off x="5241925" y="1697038"/>
            <a:ext cx="892175" cy="2492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1200" b="1">
                <a:solidFill>
                  <a:schemeClr val="bg1"/>
                </a:solidFill>
                <a:latin typeface="Garamond" panose="02020404030301010803" pitchFamily="18" charset="0"/>
                <a:ea typeface="Arial Unicode MS" panose="020B0604020202020204" pitchFamily="34" charset="-128"/>
                <a:cs typeface="Arial Unicode MS" panose="020B0604020202020204" pitchFamily="34" charset="-128"/>
              </a:rPr>
              <a:t>ApoCIII</a:t>
            </a:r>
          </a:p>
        </p:txBody>
      </p:sp>
      <p:sp>
        <p:nvSpPr>
          <p:cNvPr id="162826" name="TextBox 30">
            <a:extLst>
              <a:ext uri="{FF2B5EF4-FFF2-40B4-BE49-F238E27FC236}">
                <a16:creationId xmlns:a16="http://schemas.microsoft.com/office/drawing/2014/main" id="{C4F9C7F0-2FDB-3F57-7B9B-E3C88549B90D}"/>
              </a:ext>
            </a:extLst>
          </p:cNvPr>
          <p:cNvSpPr txBox="1">
            <a:spLocks noChangeArrowheads="1"/>
          </p:cNvSpPr>
          <p:nvPr/>
        </p:nvSpPr>
        <p:spPr bwMode="auto">
          <a:xfrm>
            <a:off x="6334125" y="1692275"/>
            <a:ext cx="892175" cy="2492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1200" b="1">
                <a:solidFill>
                  <a:schemeClr val="bg1"/>
                </a:solidFill>
                <a:latin typeface="Garamond" panose="02020404030301010803" pitchFamily="18" charset="0"/>
                <a:ea typeface="Arial Unicode MS" panose="020B0604020202020204" pitchFamily="34" charset="-128"/>
                <a:cs typeface="Arial Unicode MS" panose="020B0604020202020204" pitchFamily="34" charset="-128"/>
              </a:rPr>
              <a:t>Non-HDL-c</a:t>
            </a:r>
          </a:p>
        </p:txBody>
      </p:sp>
      <p:grpSp>
        <p:nvGrpSpPr>
          <p:cNvPr id="40" name="Group 39">
            <a:extLst>
              <a:ext uri="{FF2B5EF4-FFF2-40B4-BE49-F238E27FC236}">
                <a16:creationId xmlns:a16="http://schemas.microsoft.com/office/drawing/2014/main" id="{505BEEB9-05A5-EF76-D5DF-3D87F0C0D7AE}"/>
              </a:ext>
            </a:extLst>
          </p:cNvPr>
          <p:cNvGrpSpPr>
            <a:grpSpLocks/>
          </p:cNvGrpSpPr>
          <p:nvPr/>
        </p:nvGrpSpPr>
        <p:grpSpPr bwMode="auto">
          <a:xfrm>
            <a:off x="7453313" y="1757363"/>
            <a:ext cx="1628775" cy="3660775"/>
            <a:chOff x="2434358" y="2822811"/>
            <a:chExt cx="3727939" cy="1355146"/>
          </a:xfrm>
        </p:grpSpPr>
        <p:sp>
          <p:nvSpPr>
            <p:cNvPr id="41" name="TextBox 40">
              <a:extLst>
                <a:ext uri="{FF2B5EF4-FFF2-40B4-BE49-F238E27FC236}">
                  <a16:creationId xmlns:a16="http://schemas.microsoft.com/office/drawing/2014/main" id="{7BA72F5E-C122-99F1-AEE5-A6C0BE0E89D5}"/>
                </a:ext>
              </a:extLst>
            </p:cNvPr>
            <p:cNvSpPr txBox="1"/>
            <p:nvPr/>
          </p:nvSpPr>
          <p:spPr>
            <a:xfrm>
              <a:off x="2434358" y="2822811"/>
              <a:ext cx="3727939" cy="1355146"/>
            </a:xfrm>
            <a:prstGeom prst="rect">
              <a:avLst/>
            </a:prstGeom>
            <a:solidFill>
              <a:schemeClr val="accent2">
                <a:lumMod val="20000"/>
                <a:lumOff val="80000"/>
              </a:schemeClr>
            </a:solidFill>
          </p:spPr>
          <p:txBody>
            <a:bodyPr lIns="137160" tIns="0" rIns="137160" bIns="0" anchor="ctr"/>
            <a:lstStyle/>
            <a:p>
              <a:pPr algn="ctr">
                <a:defRPr/>
              </a:pPr>
              <a:r>
                <a:rPr lang="en-US" sz="1350" b="1" dirty="0"/>
                <a:t>Key secondary endpoint met (LDL-C lowering)</a:t>
              </a:r>
            </a:p>
            <a:p>
              <a:pPr algn="ctr">
                <a:defRPr/>
              </a:pPr>
              <a:endParaRPr lang="en-US" b="1" dirty="0"/>
            </a:p>
            <a:p>
              <a:pPr algn="ctr">
                <a:defRPr/>
              </a:pPr>
              <a:endParaRPr lang="en-US" sz="1350" b="1" dirty="0"/>
            </a:p>
            <a:p>
              <a:pPr algn="ctr">
                <a:defRPr/>
              </a:pPr>
              <a:r>
                <a:rPr lang="en-US" sz="1350" dirty="0"/>
                <a:t>Significant effect of </a:t>
              </a:r>
              <a:r>
                <a:rPr lang="en-US" sz="1350" dirty="0" err="1"/>
                <a:t>resmetirom</a:t>
              </a:r>
              <a:r>
                <a:rPr lang="en-US" sz="1350" dirty="0"/>
                <a:t> 80 &amp; 100 mg on multiple atherogenic lipids/lipoproteins at Week 24 and 52</a:t>
              </a:r>
            </a:p>
          </p:txBody>
        </p:sp>
        <p:sp>
          <p:nvSpPr>
            <p:cNvPr id="42" name="Rectangle 41">
              <a:extLst>
                <a:ext uri="{FF2B5EF4-FFF2-40B4-BE49-F238E27FC236}">
                  <a16:creationId xmlns:a16="http://schemas.microsoft.com/office/drawing/2014/main" id="{33675208-E068-2C26-B5BB-E0949E654804}"/>
                </a:ext>
              </a:extLst>
            </p:cNvPr>
            <p:cNvSpPr/>
            <p:nvPr/>
          </p:nvSpPr>
          <p:spPr>
            <a:xfrm>
              <a:off x="2434358" y="2822811"/>
              <a:ext cx="47234" cy="13551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0" rIns="137160" anchor="ctr"/>
            <a:lstStyle/>
            <a:p>
              <a:pPr>
                <a:defRPr/>
              </a:pPr>
              <a:endParaRPr lang="en-US" dirty="0">
                <a:solidFill>
                  <a:schemeClr val="tx2"/>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a:extLst>
              <a:ext uri="{FF2B5EF4-FFF2-40B4-BE49-F238E27FC236}">
                <a16:creationId xmlns:a16="http://schemas.microsoft.com/office/drawing/2014/main" id="{145E8323-F435-119E-8D90-297976692C59}"/>
              </a:ext>
            </a:extLst>
          </p:cNvPr>
          <p:cNvSpPr>
            <a:spLocks noGrp="1"/>
          </p:cNvSpPr>
          <p:nvPr>
            <p:ph type="title"/>
          </p:nvPr>
        </p:nvSpPr>
        <p:spPr>
          <a:xfrm>
            <a:off x="239713" y="0"/>
            <a:ext cx="8140700" cy="914400"/>
          </a:xfrm>
        </p:spPr>
        <p:txBody>
          <a:bodyPr/>
          <a:lstStyle/>
          <a:p>
            <a:r>
              <a:rPr lang="en-US" altLang="en-US">
                <a:ea typeface="ＭＳ Ｐゴシック" panose="020B0600070205080204" pitchFamily="34" charset="-128"/>
              </a:rPr>
              <a:t>Change from Baseline in MRI-PDFF &amp; FibroScan CAP</a:t>
            </a:r>
          </a:p>
        </p:txBody>
      </p:sp>
      <p:sp>
        <p:nvSpPr>
          <p:cNvPr id="163842" name="Slide Number Placeholder 2">
            <a:extLst>
              <a:ext uri="{FF2B5EF4-FFF2-40B4-BE49-F238E27FC236}">
                <a16:creationId xmlns:a16="http://schemas.microsoft.com/office/drawing/2014/main" id="{565A6B20-288A-BA6F-BBA3-7DA9E5B0F0D1}"/>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092598BE-A0B7-E744-A414-0CC5DA69AE02}" type="slidenum">
              <a:rPr lang="en-US" altLang="en-US" sz="1200" smtClean="0">
                <a:solidFill>
                  <a:srgbClr val="898989"/>
                </a:solidFill>
              </a:rPr>
              <a:pPr>
                <a:spcBef>
                  <a:spcPct val="0"/>
                </a:spcBef>
                <a:buSzTx/>
                <a:buFontTx/>
                <a:buNone/>
              </a:pPr>
              <a:t>75</a:t>
            </a:fld>
            <a:endParaRPr lang="en-US" altLang="en-US" sz="1200">
              <a:solidFill>
                <a:srgbClr val="898989"/>
              </a:solidFill>
            </a:endParaRPr>
          </a:p>
        </p:txBody>
      </p:sp>
      <p:sp>
        <p:nvSpPr>
          <p:cNvPr id="4" name="Content Placeholder 3">
            <a:extLst>
              <a:ext uri="{FF2B5EF4-FFF2-40B4-BE49-F238E27FC236}">
                <a16:creationId xmlns:a16="http://schemas.microsoft.com/office/drawing/2014/main" id="{429AF26F-D41A-9880-C19C-59F92F58716C}"/>
              </a:ext>
            </a:extLst>
          </p:cNvPr>
          <p:cNvSpPr>
            <a:spLocks noGrp="1"/>
          </p:cNvSpPr>
          <p:nvPr>
            <p:ph sz="quarter" idx="14"/>
          </p:nvPr>
        </p:nvSpPr>
        <p:spPr>
          <a:xfrm>
            <a:off x="239713" y="1770063"/>
            <a:ext cx="8640762" cy="3429000"/>
          </a:xfrm>
        </p:spPr>
        <p:txBody>
          <a:bodyPr/>
          <a:lstStyle/>
          <a:p>
            <a:pPr>
              <a:defRPr/>
            </a:pPr>
            <a:r>
              <a:rPr lang="en-US" sz="1350" dirty="0"/>
              <a:t>Significant effect of resmetirom 80 &amp; 100 mg on both MRI-PDFF &amp; FibroScan CAP </a:t>
            </a:r>
          </a:p>
          <a:p>
            <a:pPr>
              <a:defRPr/>
            </a:pPr>
            <a:r>
              <a:rPr lang="en-US" sz="1350" dirty="0"/>
              <a:t>Significant effect of </a:t>
            </a:r>
            <a:r>
              <a:rPr lang="en-US" sz="1350" dirty="0" err="1"/>
              <a:t>resmetirom</a:t>
            </a:r>
            <a:r>
              <a:rPr lang="en-US" sz="1350" dirty="0"/>
              <a:t> to reduce liver and spleen volume as assessed on serial MRI-PDFF</a:t>
            </a:r>
          </a:p>
          <a:p>
            <a:pPr lvl="1">
              <a:defRPr/>
            </a:pPr>
            <a:r>
              <a:rPr lang="en-US" sz="1200" dirty="0"/>
              <a:t>Liver volume corrected MRI-PDFF reduction is a mean of 60% at the 100 mg dose</a:t>
            </a:r>
          </a:p>
        </p:txBody>
      </p:sp>
      <p:sp>
        <p:nvSpPr>
          <p:cNvPr id="5" name="Content Placeholder 4">
            <a:extLst>
              <a:ext uri="{FF2B5EF4-FFF2-40B4-BE49-F238E27FC236}">
                <a16:creationId xmlns:a16="http://schemas.microsoft.com/office/drawing/2014/main" id="{A44A2E49-49C7-2507-FA94-A9E9812FE3B5}"/>
              </a:ext>
            </a:extLst>
          </p:cNvPr>
          <p:cNvSpPr>
            <a:spLocks noGrp="1"/>
          </p:cNvSpPr>
          <p:nvPr>
            <p:ph sz="quarter" idx="15"/>
          </p:nvPr>
        </p:nvSpPr>
        <p:spPr>
          <a:xfrm>
            <a:off x="239713" y="5314950"/>
            <a:ext cx="8661400" cy="685800"/>
          </a:xfrm>
        </p:spPr>
        <p:txBody>
          <a:bodyPr/>
          <a:lstStyle/>
          <a:p>
            <a:pPr>
              <a:defRPr/>
            </a:pPr>
            <a:r>
              <a:rPr lang="en-US" dirty="0"/>
              <a:t>CAP, controlled attenuation parameter; CFB, change from baseline; MRI-PDFF, magnetic resonance imaging-proton density fat fraction; NASH, nonalcoholic steatohepatitis; PBO, placebo.</a:t>
            </a:r>
          </a:p>
        </p:txBody>
      </p:sp>
      <p:pic>
        <p:nvPicPr>
          <p:cNvPr id="163845" name="Picture 6">
            <a:extLst>
              <a:ext uri="{FF2B5EF4-FFF2-40B4-BE49-F238E27FC236}">
                <a16:creationId xmlns:a16="http://schemas.microsoft.com/office/drawing/2014/main" id="{88354B8F-4B3B-6F6D-CEFA-6C20C5FE9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7886"/>
          <a:stretch>
            <a:fillRect/>
          </a:stretch>
        </p:blipFill>
        <p:spPr bwMode="auto">
          <a:xfrm>
            <a:off x="2489200" y="3041650"/>
            <a:ext cx="1674813"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6" name="Picture 7">
            <a:extLst>
              <a:ext uri="{FF2B5EF4-FFF2-40B4-BE49-F238E27FC236}">
                <a16:creationId xmlns:a16="http://schemas.microsoft.com/office/drawing/2014/main" id="{F9F19FF9-89F7-CC2C-343D-A1C301568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656"/>
          <a:stretch>
            <a:fillRect/>
          </a:stretch>
        </p:blipFill>
        <p:spPr bwMode="auto">
          <a:xfrm>
            <a:off x="200025" y="3041650"/>
            <a:ext cx="2503488"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7" name="Picture 8">
            <a:extLst>
              <a:ext uri="{FF2B5EF4-FFF2-40B4-BE49-F238E27FC236}">
                <a16:creationId xmlns:a16="http://schemas.microsoft.com/office/drawing/2014/main" id="{DEFF85BA-8236-16A9-FF2D-7C7575DDA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1656"/>
          <a:stretch>
            <a:fillRect/>
          </a:stretch>
        </p:blipFill>
        <p:spPr bwMode="auto">
          <a:xfrm>
            <a:off x="4164013" y="3041650"/>
            <a:ext cx="4979987"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8" name="TextBox 9">
            <a:extLst>
              <a:ext uri="{FF2B5EF4-FFF2-40B4-BE49-F238E27FC236}">
                <a16:creationId xmlns:a16="http://schemas.microsoft.com/office/drawing/2014/main" id="{ACCCB779-DB6E-A55F-5184-21E0E37B47EA}"/>
              </a:ext>
            </a:extLst>
          </p:cNvPr>
          <p:cNvSpPr txBox="1">
            <a:spLocks noChangeArrowheads="1"/>
          </p:cNvSpPr>
          <p:nvPr/>
        </p:nvSpPr>
        <p:spPr bwMode="auto">
          <a:xfrm>
            <a:off x="995363" y="2992438"/>
            <a:ext cx="1028700" cy="2746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1800" b="1">
                <a:solidFill>
                  <a:schemeClr val="bg1"/>
                </a:solidFill>
                <a:latin typeface="Garamond" panose="02020404030301010803" pitchFamily="18" charset="0"/>
                <a:ea typeface="Arial Unicode MS" panose="020B0604020202020204" pitchFamily="34" charset="-128"/>
                <a:cs typeface="Arial Unicode MS" panose="020B0604020202020204" pitchFamily="34" charset="-128"/>
              </a:rPr>
              <a:t>MRI-PDFF</a:t>
            </a:r>
          </a:p>
        </p:txBody>
      </p:sp>
      <p:sp>
        <p:nvSpPr>
          <p:cNvPr id="163849" name="TextBox 10">
            <a:extLst>
              <a:ext uri="{FF2B5EF4-FFF2-40B4-BE49-F238E27FC236}">
                <a16:creationId xmlns:a16="http://schemas.microsoft.com/office/drawing/2014/main" id="{87ABDA8B-0C4B-3FC3-2312-EC6EB0615F8B}"/>
              </a:ext>
            </a:extLst>
          </p:cNvPr>
          <p:cNvSpPr txBox="1">
            <a:spLocks noChangeArrowheads="1"/>
          </p:cNvSpPr>
          <p:nvPr/>
        </p:nvSpPr>
        <p:spPr bwMode="auto">
          <a:xfrm>
            <a:off x="2967038" y="2992438"/>
            <a:ext cx="1096962" cy="2746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1800" b="1">
                <a:solidFill>
                  <a:schemeClr val="bg1"/>
                </a:solidFill>
                <a:latin typeface="Garamond" panose="02020404030301010803" pitchFamily="18" charset="0"/>
                <a:ea typeface="Arial Unicode MS" panose="020B0604020202020204" pitchFamily="34" charset="-128"/>
                <a:cs typeface="Arial Unicode MS" panose="020B0604020202020204" pitchFamily="34" charset="-128"/>
              </a:rPr>
              <a:t>FibroScan CAP</a:t>
            </a:r>
          </a:p>
        </p:txBody>
      </p:sp>
      <p:sp>
        <p:nvSpPr>
          <p:cNvPr id="163850" name="TextBox 11">
            <a:extLst>
              <a:ext uri="{FF2B5EF4-FFF2-40B4-BE49-F238E27FC236}">
                <a16:creationId xmlns:a16="http://schemas.microsoft.com/office/drawing/2014/main" id="{72226957-AF1C-1F0F-50C5-281C7940F314}"/>
              </a:ext>
            </a:extLst>
          </p:cNvPr>
          <p:cNvSpPr txBox="1">
            <a:spLocks noChangeArrowheads="1"/>
          </p:cNvSpPr>
          <p:nvPr/>
        </p:nvSpPr>
        <p:spPr bwMode="auto">
          <a:xfrm>
            <a:off x="4938713" y="2992438"/>
            <a:ext cx="1028700" cy="2746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1800" b="1">
                <a:solidFill>
                  <a:schemeClr val="bg1"/>
                </a:solidFill>
                <a:latin typeface="Garamond" panose="02020404030301010803" pitchFamily="18" charset="0"/>
                <a:ea typeface="Arial Unicode MS" panose="020B0604020202020204" pitchFamily="34" charset="-128"/>
                <a:cs typeface="Arial Unicode MS" panose="020B0604020202020204" pitchFamily="34" charset="-128"/>
              </a:rPr>
              <a:t>Liver Volume</a:t>
            </a:r>
          </a:p>
        </p:txBody>
      </p:sp>
      <p:sp>
        <p:nvSpPr>
          <p:cNvPr id="163851" name="TextBox 12">
            <a:extLst>
              <a:ext uri="{FF2B5EF4-FFF2-40B4-BE49-F238E27FC236}">
                <a16:creationId xmlns:a16="http://schemas.microsoft.com/office/drawing/2014/main" id="{98D4E3F1-3DC3-86EC-8946-35B07B41BA32}"/>
              </a:ext>
            </a:extLst>
          </p:cNvPr>
          <p:cNvSpPr txBox="1">
            <a:spLocks noChangeArrowheads="1"/>
          </p:cNvSpPr>
          <p:nvPr/>
        </p:nvSpPr>
        <p:spPr bwMode="auto">
          <a:xfrm>
            <a:off x="7346950" y="2992438"/>
            <a:ext cx="1166813" cy="2746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r>
              <a:rPr lang="en-US" altLang="en-US" sz="1800" b="1">
                <a:solidFill>
                  <a:schemeClr val="bg1"/>
                </a:solidFill>
                <a:latin typeface="Garamond" panose="02020404030301010803" pitchFamily="18" charset="0"/>
                <a:ea typeface="Arial Unicode MS" panose="020B0604020202020204" pitchFamily="34" charset="-128"/>
                <a:cs typeface="Arial Unicode MS" panose="020B0604020202020204" pitchFamily="34" charset="-128"/>
              </a:rPr>
              <a:t>Spleen Volume</a:t>
            </a:r>
          </a:p>
        </p:txBody>
      </p:sp>
      <p:pic>
        <p:nvPicPr>
          <p:cNvPr id="163852" name="Picture 14">
            <a:extLst>
              <a:ext uri="{FF2B5EF4-FFF2-40B4-BE49-F238E27FC236}">
                <a16:creationId xmlns:a16="http://schemas.microsoft.com/office/drawing/2014/main" id="{12E032B6-5D71-CC4C-CB99-7825E08637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315" t="92459" r="33476" b="2130"/>
          <a:stretch>
            <a:fillRect/>
          </a:stretch>
        </p:blipFill>
        <p:spPr bwMode="auto">
          <a:xfrm>
            <a:off x="3128963" y="5084763"/>
            <a:ext cx="23637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0A31616-1D1A-502B-5F68-EDD3E1FF2FF2}"/>
              </a:ext>
            </a:extLst>
          </p:cNvPr>
          <p:cNvSpPr txBox="1"/>
          <p:nvPr/>
        </p:nvSpPr>
        <p:spPr>
          <a:xfrm rot="16200000">
            <a:off x="1824832" y="3566319"/>
            <a:ext cx="1728787" cy="269875"/>
          </a:xfrm>
          <a:prstGeom prst="rect">
            <a:avLst/>
          </a:prstGeom>
        </p:spPr>
        <p:txBody>
          <a:bodyPr wrap="none" lIns="68580" tIns="34290" rIns="68580" bIns="34290"/>
          <a:lstStyle/>
          <a:p>
            <a:pPr>
              <a:defRPr/>
            </a:pPr>
            <a:r>
              <a:rPr lang="en-US" sz="825" dirty="0">
                <a:ea typeface="Arial Unicode MS" pitchFamily="34" charset="-128"/>
                <a:cs typeface="Arial Unicode MS" pitchFamily="34" charset="-128"/>
              </a:rPr>
              <a:t>Change from baseline</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147D59B-2B45-EBE6-D76B-51D40F487B48}"/>
              </a:ext>
            </a:extLst>
          </p:cNvPr>
          <p:cNvSpPr>
            <a:spLocks noGrp="1"/>
          </p:cNvSpPr>
          <p:nvPr>
            <p:ph type="title"/>
          </p:nvPr>
        </p:nvSpPr>
        <p:spPr/>
        <p:txBody>
          <a:bodyPr/>
          <a:lstStyle/>
          <a:p>
            <a:pPr>
              <a:defRPr/>
            </a:pPr>
            <a:r>
              <a:rPr lang="en-US"/>
              <a:t>Resmetirom</a:t>
            </a:r>
            <a:br>
              <a:rPr lang="en-US"/>
            </a:br>
            <a:r>
              <a:rPr lang="en-US" sz="2325" i="1"/>
              <a:t>MAESTRO-NASH Safety</a:t>
            </a:r>
            <a:endParaRPr lang="en-SE"/>
          </a:p>
        </p:txBody>
      </p:sp>
      <p:pic>
        <p:nvPicPr>
          <p:cNvPr id="164866" name="Picture 2">
            <a:extLst>
              <a:ext uri="{FF2B5EF4-FFF2-40B4-BE49-F238E27FC236}">
                <a16:creationId xmlns:a16="http://schemas.microsoft.com/office/drawing/2014/main" id="{BFB0735E-544B-ECE8-2FEC-28A7A0326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a:extLst>
              <a:ext uri="{FF2B5EF4-FFF2-40B4-BE49-F238E27FC236}">
                <a16:creationId xmlns:a16="http://schemas.microsoft.com/office/drawing/2014/main" id="{FA665BEB-11DA-1751-EC1B-BB35C6819929}"/>
              </a:ext>
            </a:extLst>
          </p:cNvPr>
          <p:cNvSpPr>
            <a:spLocks noGrp="1"/>
          </p:cNvSpPr>
          <p:nvPr>
            <p:ph type="title"/>
          </p:nvPr>
        </p:nvSpPr>
        <p:spPr>
          <a:xfrm>
            <a:off x="239713" y="0"/>
            <a:ext cx="8140700" cy="914400"/>
          </a:xfrm>
        </p:spPr>
        <p:txBody>
          <a:bodyPr/>
          <a:lstStyle/>
          <a:p>
            <a:r>
              <a:rPr lang="en-US" altLang="en-US">
                <a:ea typeface="ＭＳ Ｐゴシック" panose="020B0600070205080204" pitchFamily="34" charset="-128"/>
              </a:rPr>
              <a:t>Safety Overview</a:t>
            </a:r>
          </a:p>
        </p:txBody>
      </p:sp>
      <p:sp>
        <p:nvSpPr>
          <p:cNvPr id="165890" name="Slide Number Placeholder 2">
            <a:extLst>
              <a:ext uri="{FF2B5EF4-FFF2-40B4-BE49-F238E27FC236}">
                <a16:creationId xmlns:a16="http://schemas.microsoft.com/office/drawing/2014/main" id="{AD676337-0CF1-6CEE-3F04-090B591BBD1F}"/>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F8664361-33F9-0748-B743-C512964BE7FC}" type="slidenum">
              <a:rPr lang="en-US" altLang="en-US" sz="1200" smtClean="0">
                <a:solidFill>
                  <a:srgbClr val="898989"/>
                </a:solidFill>
              </a:rPr>
              <a:pPr>
                <a:spcBef>
                  <a:spcPct val="0"/>
                </a:spcBef>
                <a:buSzTx/>
                <a:buFontTx/>
                <a:buNone/>
              </a:pPr>
              <a:t>77</a:t>
            </a:fld>
            <a:endParaRPr lang="en-US" altLang="en-US" sz="1200">
              <a:solidFill>
                <a:srgbClr val="898989"/>
              </a:solidFill>
            </a:endParaRPr>
          </a:p>
        </p:txBody>
      </p:sp>
      <p:graphicFrame>
        <p:nvGraphicFramePr>
          <p:cNvPr id="6" name="Content Placeholder 5">
            <a:extLst>
              <a:ext uri="{FF2B5EF4-FFF2-40B4-BE49-F238E27FC236}">
                <a16:creationId xmlns:a16="http://schemas.microsoft.com/office/drawing/2014/main" id="{B6417DF7-46AE-4F01-49B1-82E91CAF8162}"/>
              </a:ext>
            </a:extLst>
          </p:cNvPr>
          <p:cNvGraphicFramePr>
            <a:graphicFrameLocks noGrp="1"/>
          </p:cNvGraphicFramePr>
          <p:nvPr>
            <p:ph sz="quarter" idx="15"/>
          </p:nvPr>
        </p:nvGraphicFramePr>
        <p:xfrm>
          <a:off x="239713" y="1647825"/>
          <a:ext cx="8640762" cy="3200400"/>
        </p:xfrm>
        <a:graphic>
          <a:graphicData uri="http://schemas.openxmlformats.org/drawingml/2006/table">
            <a:tbl>
              <a:tblPr>
                <a:tableStyleId>{5C22544A-7EE6-4342-B048-85BDC9FD1C3A}</a:tableStyleId>
              </a:tblPr>
              <a:tblGrid>
                <a:gridCol w="4037740">
                  <a:extLst>
                    <a:ext uri="{9D8B030D-6E8A-4147-A177-3AD203B41FA5}">
                      <a16:colId xmlns:a16="http://schemas.microsoft.com/office/drawing/2014/main" val="20000"/>
                    </a:ext>
                  </a:extLst>
                </a:gridCol>
                <a:gridCol w="1534341">
                  <a:extLst>
                    <a:ext uri="{9D8B030D-6E8A-4147-A177-3AD203B41FA5}">
                      <a16:colId xmlns:a16="http://schemas.microsoft.com/office/drawing/2014/main" val="20001"/>
                    </a:ext>
                  </a:extLst>
                </a:gridCol>
                <a:gridCol w="1534341">
                  <a:extLst>
                    <a:ext uri="{9D8B030D-6E8A-4147-A177-3AD203B41FA5}">
                      <a16:colId xmlns:a16="http://schemas.microsoft.com/office/drawing/2014/main" val="20002"/>
                    </a:ext>
                  </a:extLst>
                </a:gridCol>
                <a:gridCol w="1534341">
                  <a:extLst>
                    <a:ext uri="{9D8B030D-6E8A-4147-A177-3AD203B41FA5}">
                      <a16:colId xmlns:a16="http://schemas.microsoft.com/office/drawing/2014/main" val="20003"/>
                    </a:ext>
                  </a:extLst>
                </a:gridCol>
              </a:tblGrid>
              <a:tr h="617220">
                <a:tc>
                  <a:txBody>
                    <a:bodyPr/>
                    <a:lstStyle/>
                    <a:p>
                      <a:pPr marL="53975" marR="0" indent="0">
                        <a:lnSpc>
                          <a:spcPct val="100000"/>
                        </a:lnSpc>
                        <a:spcBef>
                          <a:spcPts val="0"/>
                        </a:spcBef>
                        <a:spcAft>
                          <a:spcPts val="0"/>
                        </a:spcAft>
                      </a:pPr>
                      <a:br>
                        <a:rPr lang="en-US" sz="1400" dirty="0">
                          <a:solidFill>
                            <a:schemeClr val="bg1"/>
                          </a:solidFill>
                          <a:effectLst/>
                          <a:latin typeface="+mn-lt"/>
                        </a:rPr>
                      </a:br>
                      <a:r>
                        <a:rPr lang="en-US" sz="1400" dirty="0">
                          <a:solidFill>
                            <a:schemeClr val="bg1"/>
                          </a:solidFill>
                          <a:effectLst/>
                          <a:latin typeface="+mn-lt"/>
                        </a:rPr>
                        <a:t>n (%)</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566" marR="6566" marT="0" marB="0" anchor="ctr">
                    <a:solidFill>
                      <a:schemeClr val="accent1"/>
                    </a:solidFill>
                  </a:tcPr>
                </a:tc>
                <a:tc>
                  <a:txBody>
                    <a:bodyPr/>
                    <a:lstStyle/>
                    <a:p>
                      <a:pPr marL="0" marR="0" algn="ctr">
                        <a:lnSpc>
                          <a:spcPct val="100000"/>
                        </a:lnSpc>
                        <a:spcBef>
                          <a:spcPts val="0"/>
                        </a:spcBef>
                        <a:spcAft>
                          <a:spcPts val="0"/>
                        </a:spcAft>
                      </a:pPr>
                      <a:r>
                        <a:rPr lang="en-US" sz="1400" b="1" dirty="0">
                          <a:solidFill>
                            <a:schemeClr val="bg1"/>
                          </a:solidFill>
                          <a:effectLst/>
                          <a:latin typeface="+mn-lt"/>
                        </a:rPr>
                        <a:t>Resmetirom 80mg</a:t>
                      </a:r>
                      <a:br>
                        <a:rPr lang="en-US" sz="1400" b="1" dirty="0">
                          <a:solidFill>
                            <a:schemeClr val="bg1"/>
                          </a:solidFill>
                          <a:effectLst/>
                          <a:latin typeface="+mn-lt"/>
                        </a:rPr>
                      </a:br>
                      <a:r>
                        <a:rPr lang="en-US" sz="1400" b="1" dirty="0">
                          <a:solidFill>
                            <a:schemeClr val="bg1"/>
                          </a:solidFill>
                          <a:effectLst/>
                          <a:latin typeface="+mn-lt"/>
                        </a:rPr>
                        <a:t>(n=322)</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6566" marR="6566" marT="0" marB="0" anchor="ctr">
                    <a:solidFill>
                      <a:schemeClr val="accent1"/>
                    </a:solidFill>
                  </a:tcPr>
                </a:tc>
                <a:tc>
                  <a:txBody>
                    <a:bodyPr/>
                    <a:lstStyle/>
                    <a:p>
                      <a:pPr marL="0" marR="0" algn="ctr">
                        <a:lnSpc>
                          <a:spcPct val="100000"/>
                        </a:lnSpc>
                        <a:spcBef>
                          <a:spcPts val="0"/>
                        </a:spcBef>
                        <a:spcAft>
                          <a:spcPts val="0"/>
                        </a:spcAft>
                      </a:pPr>
                      <a:r>
                        <a:rPr lang="en-US" sz="1400" b="1" dirty="0">
                          <a:solidFill>
                            <a:schemeClr val="bg1"/>
                          </a:solidFill>
                          <a:effectLst/>
                          <a:latin typeface="+mn-lt"/>
                        </a:rPr>
                        <a:t>Resmetirom 100mg</a:t>
                      </a:r>
                      <a:br>
                        <a:rPr lang="en-US" sz="1400" b="1" dirty="0">
                          <a:solidFill>
                            <a:schemeClr val="bg1"/>
                          </a:solidFill>
                          <a:effectLst/>
                          <a:latin typeface="+mn-lt"/>
                        </a:rPr>
                      </a:br>
                      <a:r>
                        <a:rPr lang="en-US" sz="1400" b="1" dirty="0">
                          <a:solidFill>
                            <a:schemeClr val="bg1"/>
                          </a:solidFill>
                          <a:effectLst/>
                          <a:latin typeface="+mn-lt"/>
                        </a:rPr>
                        <a:t>(n=323)</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6566" marR="6566" marT="0" marB="0" anchor="ctr">
                    <a:solidFill>
                      <a:schemeClr val="accent1"/>
                    </a:solidFill>
                  </a:tcPr>
                </a:tc>
                <a:tc>
                  <a:txBody>
                    <a:bodyPr/>
                    <a:lstStyle/>
                    <a:p>
                      <a:pPr marL="0" marR="0" algn="ctr">
                        <a:lnSpc>
                          <a:spcPct val="100000"/>
                        </a:lnSpc>
                        <a:spcBef>
                          <a:spcPts val="0"/>
                        </a:spcBef>
                        <a:spcAft>
                          <a:spcPts val="0"/>
                        </a:spcAft>
                      </a:pPr>
                      <a:r>
                        <a:rPr lang="en-US" sz="1400" b="1" dirty="0">
                          <a:solidFill>
                            <a:schemeClr val="bg1"/>
                          </a:solidFill>
                          <a:effectLst/>
                          <a:latin typeface="+mn-lt"/>
                        </a:rPr>
                        <a:t>Placebo</a:t>
                      </a:r>
                      <a:br>
                        <a:rPr lang="en-US" sz="1400" b="1" dirty="0">
                          <a:solidFill>
                            <a:schemeClr val="bg1"/>
                          </a:solidFill>
                          <a:effectLst/>
                          <a:latin typeface="+mn-lt"/>
                        </a:rPr>
                      </a:br>
                      <a:r>
                        <a:rPr lang="en-US" sz="1400" b="1" dirty="0">
                          <a:solidFill>
                            <a:schemeClr val="bg1"/>
                          </a:solidFill>
                          <a:effectLst/>
                          <a:latin typeface="+mn-lt"/>
                        </a:rPr>
                        <a:t>(n=321)</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6566" marR="6566" marT="0" marB="0" anchor="ctr">
                    <a:solidFill>
                      <a:schemeClr val="accent1"/>
                    </a:solidFill>
                  </a:tcPr>
                </a:tc>
                <a:extLst>
                  <a:ext uri="{0D108BD9-81ED-4DB2-BD59-A6C34878D82A}">
                    <a16:rowId xmlns:a16="http://schemas.microsoft.com/office/drawing/2014/main" val="10000"/>
                  </a:ext>
                </a:extLst>
              </a:tr>
              <a:tr h="205740">
                <a:tc>
                  <a:txBody>
                    <a:bodyPr/>
                    <a:lstStyle/>
                    <a:p>
                      <a:pPr marL="0" marR="0" indent="53975">
                        <a:lnSpc>
                          <a:spcPct val="100000"/>
                        </a:lnSpc>
                        <a:spcBef>
                          <a:spcPts val="0"/>
                        </a:spcBef>
                        <a:spcAft>
                          <a:spcPts val="0"/>
                        </a:spcAft>
                      </a:pPr>
                      <a:r>
                        <a:rPr lang="en-US" sz="1400" b="1" dirty="0">
                          <a:solidFill>
                            <a:srgbClr val="473D38"/>
                          </a:solidFill>
                          <a:effectLst/>
                          <a:latin typeface="+mn-lt"/>
                        </a:rPr>
                        <a:t>≥1 TEAEs</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b="1" dirty="0">
                          <a:solidFill>
                            <a:srgbClr val="473D38"/>
                          </a:solidFill>
                          <a:effectLst/>
                          <a:latin typeface="+mn-lt"/>
                        </a:rPr>
                        <a:t>296 (91.9)</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b="1" dirty="0">
                          <a:solidFill>
                            <a:srgbClr val="473D38"/>
                          </a:solidFill>
                          <a:effectLst/>
                          <a:latin typeface="+mn-lt"/>
                        </a:rPr>
                        <a:t>296 (91.6)</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b="1" dirty="0">
                          <a:solidFill>
                            <a:srgbClr val="473D38"/>
                          </a:solidFill>
                          <a:effectLst/>
                          <a:latin typeface="+mn-lt"/>
                        </a:rPr>
                        <a:t>269 (92.2)</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extLst>
                  <a:ext uri="{0D108BD9-81ED-4DB2-BD59-A6C34878D82A}">
                    <a16:rowId xmlns:a16="http://schemas.microsoft.com/office/drawing/2014/main" val="10001"/>
                  </a:ext>
                </a:extLst>
              </a:tr>
              <a:tr h="205740">
                <a:tc>
                  <a:txBody>
                    <a:bodyPr/>
                    <a:lstStyle/>
                    <a:p>
                      <a:pPr marL="0" marR="0" indent="231775">
                        <a:lnSpc>
                          <a:spcPct val="100000"/>
                        </a:lnSpc>
                        <a:spcBef>
                          <a:spcPts val="0"/>
                        </a:spcBef>
                        <a:spcAft>
                          <a:spcPts val="0"/>
                        </a:spcAft>
                      </a:pPr>
                      <a:r>
                        <a:rPr lang="en-US" sz="1400" b="0" dirty="0">
                          <a:solidFill>
                            <a:srgbClr val="473D38"/>
                          </a:solidFill>
                          <a:effectLst/>
                          <a:latin typeface="+mn-lt"/>
                        </a:rPr>
                        <a:t>Grade 1 (mild)</a:t>
                      </a:r>
                      <a:endParaRPr lang="en-US" sz="1400" b="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tc>
                  <a:txBody>
                    <a:bodyPr/>
                    <a:lstStyle/>
                    <a:p>
                      <a:pPr marL="0" marR="0" algn="ctr">
                        <a:lnSpc>
                          <a:spcPct val="100000"/>
                        </a:lnSpc>
                        <a:spcBef>
                          <a:spcPts val="0"/>
                        </a:spcBef>
                        <a:spcAft>
                          <a:spcPts val="0"/>
                        </a:spcAft>
                      </a:pPr>
                      <a:r>
                        <a:rPr lang="en-US" sz="1400" dirty="0">
                          <a:solidFill>
                            <a:srgbClr val="473D38"/>
                          </a:solidFill>
                          <a:effectLst/>
                          <a:latin typeface="+mn-lt"/>
                        </a:rPr>
                        <a:t>71 (22.0)</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tc>
                  <a:txBody>
                    <a:bodyPr/>
                    <a:lstStyle/>
                    <a:p>
                      <a:pPr marL="0" marR="0" algn="ctr">
                        <a:lnSpc>
                          <a:spcPct val="100000"/>
                        </a:lnSpc>
                        <a:spcBef>
                          <a:spcPts val="0"/>
                        </a:spcBef>
                        <a:spcAft>
                          <a:spcPts val="0"/>
                        </a:spcAft>
                      </a:pPr>
                      <a:r>
                        <a:rPr lang="en-US" sz="1400" dirty="0">
                          <a:solidFill>
                            <a:srgbClr val="473D38"/>
                          </a:solidFill>
                          <a:effectLst/>
                          <a:latin typeface="+mn-lt"/>
                        </a:rPr>
                        <a:t>65 (20.1)</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tc>
                  <a:txBody>
                    <a:bodyPr/>
                    <a:lstStyle/>
                    <a:p>
                      <a:pPr marL="0" marR="0" algn="ctr">
                        <a:lnSpc>
                          <a:spcPct val="100000"/>
                        </a:lnSpc>
                        <a:spcBef>
                          <a:spcPts val="0"/>
                        </a:spcBef>
                        <a:spcAft>
                          <a:spcPts val="0"/>
                        </a:spcAft>
                      </a:pPr>
                      <a:r>
                        <a:rPr lang="en-US" sz="1400" dirty="0">
                          <a:solidFill>
                            <a:srgbClr val="473D38"/>
                          </a:solidFill>
                          <a:effectLst/>
                          <a:latin typeface="+mn-lt"/>
                        </a:rPr>
                        <a:t>77 (24.0)</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extLst>
                  <a:ext uri="{0D108BD9-81ED-4DB2-BD59-A6C34878D82A}">
                    <a16:rowId xmlns:a16="http://schemas.microsoft.com/office/drawing/2014/main" val="10002"/>
                  </a:ext>
                </a:extLst>
              </a:tr>
              <a:tr h="205740">
                <a:tc>
                  <a:txBody>
                    <a:bodyPr/>
                    <a:lstStyle/>
                    <a:p>
                      <a:pPr marL="0" marR="0" indent="231775">
                        <a:lnSpc>
                          <a:spcPct val="100000"/>
                        </a:lnSpc>
                        <a:spcBef>
                          <a:spcPts val="0"/>
                        </a:spcBef>
                        <a:spcAft>
                          <a:spcPts val="0"/>
                        </a:spcAft>
                      </a:pPr>
                      <a:r>
                        <a:rPr lang="en-US" sz="1400" b="0" dirty="0">
                          <a:solidFill>
                            <a:srgbClr val="473D38"/>
                          </a:solidFill>
                          <a:effectLst/>
                          <a:latin typeface="+mn-lt"/>
                        </a:rPr>
                        <a:t>Grade 2 (moderate)</a:t>
                      </a:r>
                      <a:endParaRPr lang="en-US" sz="1400" b="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dirty="0">
                          <a:solidFill>
                            <a:srgbClr val="473D38"/>
                          </a:solidFill>
                          <a:effectLst/>
                          <a:latin typeface="+mn-lt"/>
                        </a:rPr>
                        <a:t>180 (55.9)</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dirty="0">
                          <a:solidFill>
                            <a:srgbClr val="473D38"/>
                          </a:solidFill>
                          <a:effectLst/>
                          <a:latin typeface="+mn-lt"/>
                        </a:rPr>
                        <a:t>183 (56.7)</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dirty="0">
                          <a:solidFill>
                            <a:srgbClr val="473D38"/>
                          </a:solidFill>
                          <a:effectLst/>
                          <a:latin typeface="+mn-lt"/>
                        </a:rPr>
                        <a:t>167 (52.0)</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extLst>
                  <a:ext uri="{0D108BD9-81ED-4DB2-BD59-A6C34878D82A}">
                    <a16:rowId xmlns:a16="http://schemas.microsoft.com/office/drawing/2014/main" val="10003"/>
                  </a:ext>
                </a:extLst>
              </a:tr>
              <a:tr h="205740">
                <a:tc>
                  <a:txBody>
                    <a:bodyPr/>
                    <a:lstStyle/>
                    <a:p>
                      <a:pPr marL="0" marR="0" indent="231775">
                        <a:lnSpc>
                          <a:spcPct val="100000"/>
                        </a:lnSpc>
                        <a:spcBef>
                          <a:spcPts val="0"/>
                        </a:spcBef>
                        <a:spcAft>
                          <a:spcPts val="0"/>
                        </a:spcAft>
                      </a:pPr>
                      <a:r>
                        <a:rPr lang="en-US" sz="1400" b="0" dirty="0">
                          <a:solidFill>
                            <a:srgbClr val="473D38"/>
                          </a:solidFill>
                          <a:effectLst/>
                          <a:latin typeface="+mn-lt"/>
                        </a:rPr>
                        <a:t>≥ Grade 3 (severe)</a:t>
                      </a:r>
                      <a:endParaRPr lang="en-US" sz="1400" b="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tc>
                  <a:txBody>
                    <a:bodyPr/>
                    <a:lstStyle/>
                    <a:p>
                      <a:pPr marL="0" marR="0" algn="ctr">
                        <a:lnSpc>
                          <a:spcPct val="100000"/>
                        </a:lnSpc>
                        <a:spcBef>
                          <a:spcPts val="0"/>
                        </a:spcBef>
                        <a:spcAft>
                          <a:spcPts val="0"/>
                        </a:spcAft>
                      </a:pPr>
                      <a:r>
                        <a:rPr lang="en-US" sz="1400" dirty="0">
                          <a:solidFill>
                            <a:srgbClr val="473D38"/>
                          </a:solidFill>
                          <a:effectLst/>
                          <a:latin typeface="+mn-lt"/>
                        </a:rPr>
                        <a:t>45 (14.0)</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tc>
                  <a:txBody>
                    <a:bodyPr/>
                    <a:lstStyle/>
                    <a:p>
                      <a:pPr marL="0" marR="0" algn="ctr">
                        <a:lnSpc>
                          <a:spcPct val="100000"/>
                        </a:lnSpc>
                        <a:spcBef>
                          <a:spcPts val="0"/>
                        </a:spcBef>
                        <a:spcAft>
                          <a:spcPts val="0"/>
                        </a:spcAft>
                      </a:pPr>
                      <a:r>
                        <a:rPr lang="en-US" sz="1400" dirty="0">
                          <a:solidFill>
                            <a:srgbClr val="473D38"/>
                          </a:solidFill>
                          <a:effectLst/>
                          <a:latin typeface="+mn-lt"/>
                        </a:rPr>
                        <a:t>48 (14.9)</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tc>
                  <a:txBody>
                    <a:bodyPr/>
                    <a:lstStyle/>
                    <a:p>
                      <a:pPr marL="0" marR="0" algn="ctr">
                        <a:lnSpc>
                          <a:spcPct val="100000"/>
                        </a:lnSpc>
                        <a:spcBef>
                          <a:spcPts val="0"/>
                        </a:spcBef>
                        <a:spcAft>
                          <a:spcPts val="0"/>
                        </a:spcAft>
                      </a:pPr>
                      <a:r>
                        <a:rPr lang="en-US" sz="1400" dirty="0">
                          <a:solidFill>
                            <a:srgbClr val="473D38"/>
                          </a:solidFill>
                          <a:effectLst/>
                          <a:latin typeface="+mn-lt"/>
                        </a:rPr>
                        <a:t>52 (16.2)</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extLst>
                  <a:ext uri="{0D108BD9-81ED-4DB2-BD59-A6C34878D82A}">
                    <a16:rowId xmlns:a16="http://schemas.microsoft.com/office/drawing/2014/main" val="10004"/>
                  </a:ext>
                </a:extLst>
              </a:tr>
              <a:tr h="205740">
                <a:tc>
                  <a:txBody>
                    <a:bodyPr/>
                    <a:lstStyle/>
                    <a:p>
                      <a:pPr marL="0" marR="0" indent="231775">
                        <a:lnSpc>
                          <a:spcPct val="100000"/>
                        </a:lnSpc>
                        <a:spcBef>
                          <a:spcPts val="0"/>
                        </a:spcBef>
                        <a:spcAft>
                          <a:spcPts val="0"/>
                        </a:spcAft>
                      </a:pPr>
                      <a:r>
                        <a:rPr lang="en-US" sz="1400" b="0" dirty="0">
                          <a:solidFill>
                            <a:srgbClr val="473D38"/>
                          </a:solidFill>
                          <a:effectLst/>
                          <a:latin typeface="+mn-lt"/>
                        </a:rPr>
                        <a:t>≥1 drug-related TEAEs</a:t>
                      </a:r>
                      <a:endParaRPr lang="en-US" sz="1400" b="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dirty="0">
                          <a:solidFill>
                            <a:srgbClr val="473D38"/>
                          </a:solidFill>
                          <a:effectLst/>
                          <a:latin typeface="+mn-lt"/>
                        </a:rPr>
                        <a:t>122 (37.9)</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dirty="0">
                          <a:solidFill>
                            <a:srgbClr val="473D38"/>
                          </a:solidFill>
                          <a:effectLst/>
                          <a:latin typeface="+mn-lt"/>
                        </a:rPr>
                        <a:t>134 (41.5)</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dirty="0">
                          <a:solidFill>
                            <a:srgbClr val="473D38"/>
                          </a:solidFill>
                          <a:effectLst/>
                          <a:latin typeface="+mn-lt"/>
                        </a:rPr>
                        <a:t>86 (26.8)</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extLst>
                  <a:ext uri="{0D108BD9-81ED-4DB2-BD59-A6C34878D82A}">
                    <a16:rowId xmlns:a16="http://schemas.microsoft.com/office/drawing/2014/main" val="10005"/>
                  </a:ext>
                </a:extLst>
              </a:tr>
              <a:tr h="205740">
                <a:tc>
                  <a:txBody>
                    <a:bodyPr/>
                    <a:lstStyle/>
                    <a:p>
                      <a:pPr marL="0" marR="0" indent="53975">
                        <a:lnSpc>
                          <a:spcPct val="100000"/>
                        </a:lnSpc>
                        <a:spcBef>
                          <a:spcPts val="0"/>
                        </a:spcBef>
                        <a:spcAft>
                          <a:spcPts val="0"/>
                        </a:spcAft>
                      </a:pPr>
                      <a:r>
                        <a:rPr lang="en-US" sz="1400" b="1" dirty="0">
                          <a:solidFill>
                            <a:srgbClr val="473D38"/>
                          </a:solidFill>
                          <a:effectLst/>
                          <a:latin typeface="+mn-lt"/>
                        </a:rPr>
                        <a:t>≥1 serious TEAEs</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tc>
                  <a:txBody>
                    <a:bodyPr/>
                    <a:lstStyle/>
                    <a:p>
                      <a:pPr marL="0" marR="0" algn="ctr">
                        <a:lnSpc>
                          <a:spcPct val="100000"/>
                        </a:lnSpc>
                        <a:spcBef>
                          <a:spcPts val="0"/>
                        </a:spcBef>
                        <a:spcAft>
                          <a:spcPts val="0"/>
                        </a:spcAft>
                      </a:pPr>
                      <a:r>
                        <a:rPr lang="en-US" sz="1400" b="1" kern="1200" dirty="0">
                          <a:solidFill>
                            <a:srgbClr val="473D38"/>
                          </a:solidFill>
                          <a:effectLst/>
                          <a:latin typeface="+mn-lt"/>
                        </a:rPr>
                        <a:t>38 (11.8)</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tc>
                  <a:txBody>
                    <a:bodyPr/>
                    <a:lstStyle/>
                    <a:p>
                      <a:pPr marL="0" marR="0" algn="ctr">
                        <a:lnSpc>
                          <a:spcPct val="100000"/>
                        </a:lnSpc>
                        <a:spcBef>
                          <a:spcPts val="0"/>
                        </a:spcBef>
                        <a:spcAft>
                          <a:spcPts val="0"/>
                        </a:spcAft>
                      </a:pPr>
                      <a:r>
                        <a:rPr lang="en-US" sz="1400" b="1" kern="1200" dirty="0">
                          <a:solidFill>
                            <a:srgbClr val="473D38"/>
                          </a:solidFill>
                          <a:effectLst/>
                          <a:latin typeface="+mn-lt"/>
                        </a:rPr>
                        <a:t>41 (12.7)</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tc>
                  <a:txBody>
                    <a:bodyPr/>
                    <a:lstStyle/>
                    <a:p>
                      <a:pPr marL="0" marR="0" algn="ctr">
                        <a:lnSpc>
                          <a:spcPct val="100000"/>
                        </a:lnSpc>
                        <a:spcBef>
                          <a:spcPts val="0"/>
                        </a:spcBef>
                        <a:spcAft>
                          <a:spcPts val="0"/>
                        </a:spcAft>
                      </a:pPr>
                      <a:r>
                        <a:rPr lang="en-US" sz="1400" b="1" kern="1200" dirty="0">
                          <a:solidFill>
                            <a:srgbClr val="473D38"/>
                          </a:solidFill>
                          <a:effectLst/>
                          <a:latin typeface="+mn-lt"/>
                        </a:rPr>
                        <a:t>39 (12.1)</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extLst>
                  <a:ext uri="{0D108BD9-81ED-4DB2-BD59-A6C34878D82A}">
                    <a16:rowId xmlns:a16="http://schemas.microsoft.com/office/drawing/2014/main" val="10006"/>
                  </a:ext>
                </a:extLst>
              </a:tr>
              <a:tr h="205740">
                <a:tc>
                  <a:txBody>
                    <a:bodyPr/>
                    <a:lstStyle/>
                    <a:p>
                      <a:pPr marL="95250" marR="0" indent="136525">
                        <a:lnSpc>
                          <a:spcPct val="100000"/>
                        </a:lnSpc>
                        <a:spcBef>
                          <a:spcPts val="0"/>
                        </a:spcBef>
                        <a:spcAft>
                          <a:spcPts val="0"/>
                        </a:spcAft>
                      </a:pPr>
                      <a:r>
                        <a:rPr lang="en-US" sz="1400" b="0" dirty="0">
                          <a:solidFill>
                            <a:srgbClr val="473D38"/>
                          </a:solidFill>
                          <a:effectLst/>
                          <a:latin typeface="+mn-lt"/>
                        </a:rPr>
                        <a:t>≥1 drug-related serious TEAEs</a:t>
                      </a:r>
                      <a:endParaRPr lang="en-US" sz="1400" b="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dirty="0">
                          <a:solidFill>
                            <a:srgbClr val="473D38"/>
                          </a:solidFill>
                          <a:effectLst/>
                          <a:latin typeface="+mn-lt"/>
                        </a:rPr>
                        <a:t>2 (0.6)</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dirty="0">
                          <a:solidFill>
                            <a:srgbClr val="473D38"/>
                          </a:solidFill>
                          <a:effectLst/>
                          <a:latin typeface="+mn-lt"/>
                        </a:rPr>
                        <a:t>0</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dirty="0">
                          <a:solidFill>
                            <a:srgbClr val="473D38"/>
                          </a:solidFill>
                          <a:effectLst/>
                          <a:latin typeface="+mn-lt"/>
                        </a:rPr>
                        <a:t>1 (0.3)</a:t>
                      </a:r>
                      <a:endParaRPr lang="en-US" sz="1400"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extLst>
                  <a:ext uri="{0D108BD9-81ED-4DB2-BD59-A6C34878D82A}">
                    <a16:rowId xmlns:a16="http://schemas.microsoft.com/office/drawing/2014/main" val="10007"/>
                  </a:ext>
                </a:extLst>
              </a:tr>
              <a:tr h="411480">
                <a:tc>
                  <a:txBody>
                    <a:bodyPr/>
                    <a:lstStyle/>
                    <a:p>
                      <a:pPr marL="0" marR="0" indent="53975">
                        <a:lnSpc>
                          <a:spcPct val="100000"/>
                        </a:lnSpc>
                        <a:spcBef>
                          <a:spcPts val="0"/>
                        </a:spcBef>
                        <a:spcAft>
                          <a:spcPts val="0"/>
                        </a:spcAft>
                      </a:pPr>
                      <a:r>
                        <a:rPr lang="en-US" sz="1400" b="1" dirty="0">
                          <a:solidFill>
                            <a:srgbClr val="473D38"/>
                          </a:solidFill>
                          <a:effectLst/>
                          <a:latin typeface="+mn-lt"/>
                        </a:rPr>
                        <a:t>TEAEs leading to study discontinuation (in 52 Weeks)</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tc>
                  <a:txBody>
                    <a:bodyPr/>
                    <a:lstStyle/>
                    <a:p>
                      <a:pPr marL="0" marR="0" algn="ctr">
                        <a:lnSpc>
                          <a:spcPct val="100000"/>
                        </a:lnSpc>
                        <a:spcBef>
                          <a:spcPts val="0"/>
                        </a:spcBef>
                        <a:spcAft>
                          <a:spcPts val="0"/>
                        </a:spcAft>
                      </a:pPr>
                      <a:r>
                        <a:rPr lang="en-US" sz="1400" b="1" kern="1200" dirty="0">
                          <a:solidFill>
                            <a:srgbClr val="473D38"/>
                          </a:solidFill>
                          <a:effectLst/>
                          <a:latin typeface="+mn-lt"/>
                        </a:rPr>
                        <a:t>6 (1.9)</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tc>
                  <a:txBody>
                    <a:bodyPr/>
                    <a:lstStyle/>
                    <a:p>
                      <a:pPr marL="0" marR="0" algn="ctr">
                        <a:lnSpc>
                          <a:spcPct val="100000"/>
                        </a:lnSpc>
                        <a:spcBef>
                          <a:spcPts val="0"/>
                        </a:spcBef>
                        <a:spcAft>
                          <a:spcPts val="0"/>
                        </a:spcAft>
                      </a:pPr>
                      <a:r>
                        <a:rPr lang="en-US" sz="1400" b="1" kern="1200" dirty="0">
                          <a:solidFill>
                            <a:srgbClr val="473D38"/>
                          </a:solidFill>
                          <a:effectLst/>
                          <a:latin typeface="+mn-lt"/>
                        </a:rPr>
                        <a:t>22 (6.8)</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tc>
                  <a:txBody>
                    <a:bodyPr/>
                    <a:lstStyle/>
                    <a:p>
                      <a:pPr marL="0" marR="0" algn="ctr">
                        <a:lnSpc>
                          <a:spcPct val="100000"/>
                        </a:lnSpc>
                        <a:spcBef>
                          <a:spcPts val="0"/>
                        </a:spcBef>
                        <a:spcAft>
                          <a:spcPts val="0"/>
                        </a:spcAft>
                      </a:pPr>
                      <a:r>
                        <a:rPr lang="en-US" sz="1400" b="1" kern="1200" dirty="0">
                          <a:solidFill>
                            <a:srgbClr val="473D38"/>
                          </a:solidFill>
                          <a:effectLst/>
                          <a:latin typeface="+mn-lt"/>
                        </a:rPr>
                        <a:t>8 (2.5)</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tc>
                <a:extLst>
                  <a:ext uri="{0D108BD9-81ED-4DB2-BD59-A6C34878D82A}">
                    <a16:rowId xmlns:a16="http://schemas.microsoft.com/office/drawing/2014/main" val="10008"/>
                  </a:ext>
                </a:extLst>
              </a:tr>
              <a:tr h="205740">
                <a:tc>
                  <a:txBody>
                    <a:bodyPr/>
                    <a:lstStyle/>
                    <a:p>
                      <a:pPr marL="0" marR="0" indent="53975">
                        <a:lnSpc>
                          <a:spcPct val="100000"/>
                        </a:lnSpc>
                        <a:spcBef>
                          <a:spcPts val="0"/>
                        </a:spcBef>
                        <a:spcAft>
                          <a:spcPts val="0"/>
                        </a:spcAft>
                      </a:pPr>
                      <a:r>
                        <a:rPr lang="en-US" sz="1400" b="1" dirty="0">
                          <a:solidFill>
                            <a:srgbClr val="473D38"/>
                          </a:solidFill>
                          <a:effectLst/>
                          <a:latin typeface="+mn-lt"/>
                        </a:rPr>
                        <a:t>Fatal TEAE</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b="1" dirty="0">
                          <a:solidFill>
                            <a:srgbClr val="473D38"/>
                          </a:solidFill>
                          <a:effectLst/>
                          <a:latin typeface="+mn-lt"/>
                        </a:rPr>
                        <a:t>1 (0.3)</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b="1" dirty="0">
                          <a:solidFill>
                            <a:srgbClr val="473D38"/>
                          </a:solidFill>
                          <a:effectLst/>
                          <a:latin typeface="+mn-lt"/>
                        </a:rPr>
                        <a:t>1 (0.3)</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b="1" dirty="0">
                          <a:solidFill>
                            <a:srgbClr val="473D38"/>
                          </a:solidFill>
                          <a:effectLst/>
                          <a:latin typeface="+mn-lt"/>
                        </a:rPr>
                        <a:t>1 (0.3)</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extLst>
                  <a:ext uri="{0D108BD9-81ED-4DB2-BD59-A6C34878D82A}">
                    <a16:rowId xmlns:a16="http://schemas.microsoft.com/office/drawing/2014/main" val="10009"/>
                  </a:ext>
                </a:extLst>
              </a:tr>
              <a:tr h="205740">
                <a:tc>
                  <a:txBody>
                    <a:bodyPr/>
                    <a:lstStyle/>
                    <a:p>
                      <a:pPr marL="0" marR="0" indent="53975">
                        <a:lnSpc>
                          <a:spcPct val="100000"/>
                        </a:lnSpc>
                        <a:spcBef>
                          <a:spcPts val="0"/>
                        </a:spcBef>
                        <a:spcAft>
                          <a:spcPts val="0"/>
                        </a:spcAft>
                      </a:pPr>
                      <a:r>
                        <a:rPr lang="en-US" sz="1400" b="1" dirty="0">
                          <a:solidFill>
                            <a:srgbClr val="473D38"/>
                          </a:solidFill>
                          <a:effectLst/>
                          <a:latin typeface="+mn-lt"/>
                        </a:rPr>
                        <a:t>3-pt MACE* (adjudicated)</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E7EBF2"/>
                    </a:solidFill>
                  </a:tcPr>
                </a:tc>
                <a:tc>
                  <a:txBody>
                    <a:bodyPr/>
                    <a:lstStyle/>
                    <a:p>
                      <a:pPr marL="0" marR="0" algn="ctr">
                        <a:lnSpc>
                          <a:spcPct val="100000"/>
                        </a:lnSpc>
                        <a:spcBef>
                          <a:spcPts val="0"/>
                        </a:spcBef>
                        <a:spcAft>
                          <a:spcPts val="0"/>
                        </a:spcAft>
                      </a:pPr>
                      <a:r>
                        <a:rPr lang="en-US" sz="1400" b="1" dirty="0">
                          <a:solidFill>
                            <a:srgbClr val="473D38"/>
                          </a:solidFill>
                          <a:effectLst/>
                          <a:latin typeface="+mn-lt"/>
                        </a:rPr>
                        <a:t>1 (0.3)</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E7EBF2"/>
                    </a:solidFill>
                  </a:tcPr>
                </a:tc>
                <a:tc>
                  <a:txBody>
                    <a:bodyPr/>
                    <a:lstStyle/>
                    <a:p>
                      <a:pPr marL="0" marR="0" algn="ctr">
                        <a:lnSpc>
                          <a:spcPct val="100000"/>
                        </a:lnSpc>
                        <a:spcBef>
                          <a:spcPts val="0"/>
                        </a:spcBef>
                        <a:spcAft>
                          <a:spcPts val="0"/>
                        </a:spcAft>
                      </a:pPr>
                      <a:r>
                        <a:rPr lang="en-US" sz="1400" b="1" dirty="0">
                          <a:solidFill>
                            <a:srgbClr val="473D38"/>
                          </a:solidFill>
                          <a:effectLst/>
                          <a:latin typeface="+mn-lt"/>
                        </a:rPr>
                        <a:t>1 (0.3)</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E7EBF2"/>
                    </a:solidFill>
                  </a:tcPr>
                </a:tc>
                <a:tc>
                  <a:txBody>
                    <a:bodyPr/>
                    <a:lstStyle/>
                    <a:p>
                      <a:pPr marL="0" marR="0" algn="ctr">
                        <a:lnSpc>
                          <a:spcPct val="100000"/>
                        </a:lnSpc>
                        <a:spcBef>
                          <a:spcPts val="0"/>
                        </a:spcBef>
                        <a:spcAft>
                          <a:spcPts val="0"/>
                        </a:spcAft>
                      </a:pPr>
                      <a:r>
                        <a:rPr lang="en-US" sz="1400" b="1" dirty="0">
                          <a:solidFill>
                            <a:srgbClr val="473D38"/>
                          </a:solidFill>
                          <a:effectLst/>
                          <a:latin typeface="+mn-lt"/>
                        </a:rPr>
                        <a:t>1 (0.3)</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E7EBF2"/>
                    </a:solidFill>
                  </a:tcPr>
                </a:tc>
                <a:extLst>
                  <a:ext uri="{0D108BD9-81ED-4DB2-BD59-A6C34878D82A}">
                    <a16:rowId xmlns:a16="http://schemas.microsoft.com/office/drawing/2014/main" val="10010"/>
                  </a:ext>
                </a:extLst>
              </a:tr>
              <a:tr h="205740">
                <a:tc>
                  <a:txBody>
                    <a:bodyPr/>
                    <a:lstStyle/>
                    <a:p>
                      <a:pPr marL="0" marR="0" indent="53975">
                        <a:lnSpc>
                          <a:spcPct val="100000"/>
                        </a:lnSpc>
                        <a:spcBef>
                          <a:spcPts val="0"/>
                        </a:spcBef>
                        <a:spcAft>
                          <a:spcPts val="0"/>
                        </a:spcAft>
                      </a:pPr>
                      <a:r>
                        <a:rPr lang="en-US" sz="1400" b="1" dirty="0">
                          <a:solidFill>
                            <a:srgbClr val="473D38"/>
                          </a:solidFill>
                          <a:effectLst/>
                          <a:latin typeface="+mn-lt"/>
                        </a:rPr>
                        <a:t>Other cardiovascular events (adjudicated)</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b="1" dirty="0">
                          <a:solidFill>
                            <a:srgbClr val="473D38"/>
                          </a:solidFill>
                          <a:effectLst/>
                          <a:latin typeface="+mn-lt"/>
                        </a:rPr>
                        <a:t>0</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b="1" dirty="0">
                          <a:solidFill>
                            <a:srgbClr val="473D38"/>
                          </a:solidFill>
                          <a:effectLst/>
                          <a:latin typeface="+mn-lt"/>
                        </a:rPr>
                        <a:t>1 (0.3)</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tc>
                  <a:txBody>
                    <a:bodyPr/>
                    <a:lstStyle/>
                    <a:p>
                      <a:pPr marL="0" marR="0" algn="ctr">
                        <a:lnSpc>
                          <a:spcPct val="100000"/>
                        </a:lnSpc>
                        <a:spcBef>
                          <a:spcPts val="0"/>
                        </a:spcBef>
                        <a:spcAft>
                          <a:spcPts val="0"/>
                        </a:spcAft>
                      </a:pPr>
                      <a:r>
                        <a:rPr lang="en-US" sz="1400" b="1" dirty="0">
                          <a:solidFill>
                            <a:srgbClr val="473D38"/>
                          </a:solidFill>
                          <a:effectLst/>
                          <a:latin typeface="+mn-lt"/>
                        </a:rPr>
                        <a:t>3 (0.9)</a:t>
                      </a:r>
                      <a:endParaRPr lang="en-US" sz="1400" b="1" dirty="0">
                        <a:solidFill>
                          <a:srgbClr val="473D38"/>
                        </a:solidFill>
                        <a:effectLst/>
                        <a:latin typeface="+mn-lt"/>
                        <a:ea typeface="Calibri" panose="020F0502020204030204" pitchFamily="34" charset="0"/>
                        <a:cs typeface="Times New Roman" panose="02020603050405020304" pitchFamily="18" charset="0"/>
                      </a:endParaRPr>
                    </a:p>
                  </a:txBody>
                  <a:tcPr marL="6566" marR="6566" marT="0" marB="0" anchor="ctr">
                    <a:solidFill>
                      <a:srgbClr val="CCD4E5"/>
                    </a:solidFill>
                  </a:tcPr>
                </a:tc>
                <a:extLst>
                  <a:ext uri="{0D108BD9-81ED-4DB2-BD59-A6C34878D82A}">
                    <a16:rowId xmlns:a16="http://schemas.microsoft.com/office/drawing/2014/main" val="10011"/>
                  </a:ext>
                </a:extLst>
              </a:tr>
            </a:tbl>
          </a:graphicData>
        </a:graphic>
      </p:graphicFrame>
      <p:sp>
        <p:nvSpPr>
          <p:cNvPr id="5" name="Content Placeholder 10">
            <a:extLst>
              <a:ext uri="{FF2B5EF4-FFF2-40B4-BE49-F238E27FC236}">
                <a16:creationId xmlns:a16="http://schemas.microsoft.com/office/drawing/2014/main" id="{1CD1BEBA-3F4F-5545-342E-9B843A0D17FF}"/>
              </a:ext>
            </a:extLst>
          </p:cNvPr>
          <p:cNvSpPr txBox="1">
            <a:spLocks/>
          </p:cNvSpPr>
          <p:nvPr/>
        </p:nvSpPr>
        <p:spPr>
          <a:xfrm>
            <a:off x="239713" y="5635625"/>
            <a:ext cx="8661400" cy="365125"/>
          </a:xfrm>
          <a:prstGeom prst="rect">
            <a:avLst/>
          </a:prstGeom>
        </p:spPr>
        <p:txBody>
          <a:bodyPr lIns="68580" tIns="34290" rIns="68580" bIns="34290" anchor="b"/>
          <a:lstStyle>
            <a:lvl1pPr marL="0" indent="0" algn="l" defTabSz="457200" rtl="0" eaLnBrk="1" latinLnBrk="0" hangingPunct="1">
              <a:spcBef>
                <a:spcPts val="0"/>
              </a:spcBef>
              <a:buClr>
                <a:schemeClr val="accent2"/>
              </a:buClr>
              <a:buFont typeface="Wingdings" pitchFamily="2" charset="2"/>
              <a:buNone/>
              <a:defRPr lang="en-US" sz="1000" b="0" i="0" kern="1200">
                <a:solidFill>
                  <a:schemeClr val="tx1"/>
                </a:solidFill>
                <a:latin typeface="+mn-lt"/>
                <a:ea typeface="+mn-ea"/>
                <a:cs typeface="+mn-cs"/>
              </a:defRPr>
            </a:lvl1pPr>
            <a:lvl2pPr marL="457200" indent="0" algn="l" defTabSz="457200" rtl="0" eaLnBrk="1" latinLnBrk="0" hangingPunct="1">
              <a:spcBef>
                <a:spcPct val="20000"/>
              </a:spcBef>
              <a:buClr>
                <a:schemeClr val="accent2"/>
              </a:buClr>
              <a:buSzPct val="100000"/>
              <a:buFont typeface="System Font Regular"/>
              <a:buNone/>
              <a:defRPr lang="en-US" sz="1800" b="0" i="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Courier New" panose="02070309020205020404" pitchFamily="49" charset="0"/>
              <a:buChar char="o"/>
              <a:defRPr lang="en-US" sz="1600" b="0" i="0" kern="1200" dirty="0">
                <a:solidFill>
                  <a:schemeClr val="tx1"/>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lang="en-US" sz="1400" b="0" i="0" kern="1200" dirty="0">
                <a:solidFill>
                  <a:schemeClr val="tx1"/>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sz="750" dirty="0"/>
              <a:t>*Nonfatal stroke, nonfatal myocardial infarction, &amp; cardiovascular death.</a:t>
            </a:r>
          </a:p>
          <a:p>
            <a:pPr>
              <a:defRPr/>
            </a:pPr>
            <a:endParaRPr sz="750" dirty="0"/>
          </a:p>
          <a:p>
            <a:pPr>
              <a:defRPr/>
            </a:pPr>
            <a:r>
              <a:rPr sz="750" dirty="0"/>
              <a:t>MACE, major adverse cardiovascular event; TEAE, treatment-emergent adverse event.</a:t>
            </a:r>
          </a:p>
        </p:txBody>
      </p:sp>
      <p:grpSp>
        <p:nvGrpSpPr>
          <p:cNvPr id="7" name="Group 6">
            <a:extLst>
              <a:ext uri="{FF2B5EF4-FFF2-40B4-BE49-F238E27FC236}">
                <a16:creationId xmlns:a16="http://schemas.microsoft.com/office/drawing/2014/main" id="{44FAB404-7350-0497-D3FF-A8803200762E}"/>
              </a:ext>
            </a:extLst>
          </p:cNvPr>
          <p:cNvGrpSpPr>
            <a:grpSpLocks/>
          </p:cNvGrpSpPr>
          <p:nvPr/>
        </p:nvGrpSpPr>
        <p:grpSpPr bwMode="auto">
          <a:xfrm>
            <a:off x="239713" y="4460875"/>
            <a:ext cx="8661400" cy="1028700"/>
            <a:chOff x="2434358" y="2822811"/>
            <a:chExt cx="3727939" cy="1355146"/>
          </a:xfrm>
        </p:grpSpPr>
        <p:sp>
          <p:nvSpPr>
            <p:cNvPr id="8" name="TextBox 7">
              <a:extLst>
                <a:ext uri="{FF2B5EF4-FFF2-40B4-BE49-F238E27FC236}">
                  <a16:creationId xmlns:a16="http://schemas.microsoft.com/office/drawing/2014/main" id="{3B8233AD-6502-C9D7-14E8-D0C5AA181F0B}"/>
                </a:ext>
              </a:extLst>
            </p:cNvPr>
            <p:cNvSpPr txBox="1"/>
            <p:nvPr/>
          </p:nvSpPr>
          <p:spPr>
            <a:xfrm>
              <a:off x="2434358" y="2822811"/>
              <a:ext cx="3727939" cy="1355146"/>
            </a:xfrm>
            <a:prstGeom prst="rect">
              <a:avLst/>
            </a:prstGeom>
            <a:solidFill>
              <a:schemeClr val="accent2">
                <a:lumMod val="20000"/>
                <a:lumOff val="80000"/>
              </a:schemeClr>
            </a:solidFill>
          </p:spPr>
          <p:txBody>
            <a:bodyPr lIns="137160" tIns="0" rIns="137160" bIns="0" anchor="ctr"/>
            <a:lstStyle/>
            <a:p>
              <a:pPr>
                <a:defRPr/>
              </a:pPr>
              <a:r>
                <a:rPr lang="en-US" sz="1275" dirty="0"/>
                <a:t>Study discontinuations in the 100 mg arm were increased relative to placebo only during the first 12 weeks and were similar in all treatment groups for the remaining period of the first 52 weeks; after 52 weeks, placebo discontinuations were higher than drug treatment arms</a:t>
              </a:r>
            </a:p>
            <a:p>
              <a:pPr lvl="1">
                <a:defRPr/>
              </a:pPr>
              <a:r>
                <a:rPr lang="en-US" sz="1275" dirty="0"/>
                <a:t>Most AE discontinuations in the 100 mg arm were </a:t>
              </a:r>
              <a:r>
                <a:rPr lang="en-US" sz="1275" b="1" dirty="0">
                  <a:solidFill>
                    <a:schemeClr val="accent3">
                      <a:lumMod val="75000"/>
                    </a:schemeClr>
                  </a:solidFill>
                </a:rPr>
                <a:t>GI-related</a:t>
              </a:r>
            </a:p>
            <a:p>
              <a:pPr>
                <a:defRPr/>
              </a:pPr>
              <a:r>
                <a:rPr lang="en-US" sz="1275" b="1" dirty="0">
                  <a:solidFill>
                    <a:schemeClr val="accent3">
                      <a:lumMod val="75000"/>
                    </a:schemeClr>
                  </a:solidFill>
                </a:rPr>
                <a:t>No DILI events (adjudicated)</a:t>
              </a:r>
            </a:p>
          </p:txBody>
        </p:sp>
        <p:sp>
          <p:nvSpPr>
            <p:cNvPr id="9" name="Rectangle 8">
              <a:extLst>
                <a:ext uri="{FF2B5EF4-FFF2-40B4-BE49-F238E27FC236}">
                  <a16:creationId xmlns:a16="http://schemas.microsoft.com/office/drawing/2014/main" id="{1EE83EDF-2F51-6A75-B179-DADE32C0CF67}"/>
                </a:ext>
              </a:extLst>
            </p:cNvPr>
            <p:cNvSpPr/>
            <p:nvPr/>
          </p:nvSpPr>
          <p:spPr>
            <a:xfrm>
              <a:off x="2434358" y="2822811"/>
              <a:ext cx="45779" cy="13551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0" rIns="137160" anchor="ctr"/>
            <a:lstStyle/>
            <a:p>
              <a:pPr>
                <a:defRPr/>
              </a:pPr>
              <a:endParaRPr lang="en-US" dirty="0">
                <a:solidFill>
                  <a:schemeClr val="tx2"/>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a:extLst>
              <a:ext uri="{FF2B5EF4-FFF2-40B4-BE49-F238E27FC236}">
                <a16:creationId xmlns:a16="http://schemas.microsoft.com/office/drawing/2014/main" id="{FE69BA72-7454-6CF2-2272-A9848FDD8363}"/>
              </a:ext>
            </a:extLst>
          </p:cNvPr>
          <p:cNvSpPr>
            <a:spLocks noGrp="1"/>
          </p:cNvSpPr>
          <p:nvPr>
            <p:ph type="title"/>
          </p:nvPr>
        </p:nvSpPr>
        <p:spPr>
          <a:xfrm>
            <a:off x="273050" y="500063"/>
            <a:ext cx="8140700" cy="914400"/>
          </a:xfrm>
        </p:spPr>
        <p:txBody>
          <a:bodyPr/>
          <a:lstStyle/>
          <a:p>
            <a:r>
              <a:rPr lang="en-US" altLang="en-US">
                <a:ea typeface="ＭＳ Ｐゴシック" panose="020B0600070205080204" pitchFamily="34" charset="-128"/>
              </a:rPr>
              <a:t>TEAEs Reported in &gt;5% of Patients Overall</a:t>
            </a:r>
          </a:p>
        </p:txBody>
      </p:sp>
      <p:sp>
        <p:nvSpPr>
          <p:cNvPr id="166914" name="Slide Number Placeholder 2">
            <a:extLst>
              <a:ext uri="{FF2B5EF4-FFF2-40B4-BE49-F238E27FC236}">
                <a16:creationId xmlns:a16="http://schemas.microsoft.com/office/drawing/2014/main" id="{B604E881-B6C3-F3E1-8DC6-2605AB0E0AED}"/>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fld id="{361622C9-487D-394C-8877-3DB8D6E1FD15}" type="slidenum">
              <a:rPr lang="en-US" altLang="en-US" sz="1200" smtClean="0">
                <a:solidFill>
                  <a:srgbClr val="898989"/>
                </a:solidFill>
              </a:rPr>
              <a:pPr>
                <a:spcBef>
                  <a:spcPct val="0"/>
                </a:spcBef>
                <a:buSzTx/>
                <a:buFontTx/>
                <a:buNone/>
              </a:pPr>
              <a:t>78</a:t>
            </a:fld>
            <a:endParaRPr lang="en-US" altLang="en-US" sz="1200">
              <a:solidFill>
                <a:srgbClr val="898989"/>
              </a:solidFill>
            </a:endParaRPr>
          </a:p>
        </p:txBody>
      </p:sp>
      <p:graphicFrame>
        <p:nvGraphicFramePr>
          <p:cNvPr id="6" name="Content Placeholder 5">
            <a:extLst>
              <a:ext uri="{FF2B5EF4-FFF2-40B4-BE49-F238E27FC236}">
                <a16:creationId xmlns:a16="http://schemas.microsoft.com/office/drawing/2014/main" id="{CA48248D-ED9E-9181-F512-7F9EA01BF52E}"/>
              </a:ext>
            </a:extLst>
          </p:cNvPr>
          <p:cNvGraphicFramePr>
            <a:graphicFrameLocks noGrp="1"/>
          </p:cNvGraphicFramePr>
          <p:nvPr>
            <p:ph sz="quarter" idx="15"/>
          </p:nvPr>
        </p:nvGraphicFramePr>
        <p:xfrm>
          <a:off x="250825" y="1633538"/>
          <a:ext cx="8642350" cy="4267200"/>
        </p:xfrm>
        <a:graphic>
          <a:graphicData uri="http://schemas.openxmlformats.org/drawingml/2006/table">
            <a:tbl>
              <a:tblPr>
                <a:tableStyleId>{5C22544A-7EE6-4342-B048-85BDC9FD1C3A}</a:tableStyleId>
              </a:tblPr>
              <a:tblGrid>
                <a:gridCol w="4038482">
                  <a:extLst>
                    <a:ext uri="{9D8B030D-6E8A-4147-A177-3AD203B41FA5}">
                      <a16:colId xmlns:a16="http://schemas.microsoft.com/office/drawing/2014/main" val="20000"/>
                    </a:ext>
                  </a:extLst>
                </a:gridCol>
                <a:gridCol w="1534623">
                  <a:extLst>
                    <a:ext uri="{9D8B030D-6E8A-4147-A177-3AD203B41FA5}">
                      <a16:colId xmlns:a16="http://schemas.microsoft.com/office/drawing/2014/main" val="20001"/>
                    </a:ext>
                  </a:extLst>
                </a:gridCol>
                <a:gridCol w="1534623">
                  <a:extLst>
                    <a:ext uri="{9D8B030D-6E8A-4147-A177-3AD203B41FA5}">
                      <a16:colId xmlns:a16="http://schemas.microsoft.com/office/drawing/2014/main" val="20002"/>
                    </a:ext>
                  </a:extLst>
                </a:gridCol>
                <a:gridCol w="1534623">
                  <a:extLst>
                    <a:ext uri="{9D8B030D-6E8A-4147-A177-3AD203B41FA5}">
                      <a16:colId xmlns:a16="http://schemas.microsoft.com/office/drawing/2014/main" val="20003"/>
                    </a:ext>
                  </a:extLst>
                </a:gridCol>
              </a:tblGrid>
              <a:tr h="617220">
                <a:tc>
                  <a:txBody>
                    <a:bodyPr/>
                    <a:lstStyle/>
                    <a:p>
                      <a:pPr marL="53975" marR="0" indent="0">
                        <a:lnSpc>
                          <a:spcPct val="100000"/>
                        </a:lnSpc>
                        <a:spcBef>
                          <a:spcPts val="0"/>
                        </a:spcBef>
                        <a:spcAft>
                          <a:spcPts val="0"/>
                        </a:spcAft>
                      </a:pPr>
                      <a:br>
                        <a:rPr lang="en-US" sz="1400" dirty="0">
                          <a:solidFill>
                            <a:schemeClr val="bg1"/>
                          </a:solidFill>
                          <a:effectLst/>
                          <a:latin typeface="+mn-lt"/>
                        </a:rPr>
                      </a:br>
                      <a:r>
                        <a:rPr lang="en-US" sz="1400" dirty="0">
                          <a:solidFill>
                            <a:schemeClr val="bg1"/>
                          </a:solidFill>
                          <a:effectLst/>
                          <a:latin typeface="+mn-lt"/>
                        </a:rPr>
                        <a:t>n (%)</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567" marR="6567" marT="0" marB="0" anchor="ctr">
                    <a:solidFill>
                      <a:schemeClr val="accent1"/>
                    </a:solidFill>
                  </a:tcPr>
                </a:tc>
                <a:tc>
                  <a:txBody>
                    <a:bodyPr/>
                    <a:lstStyle/>
                    <a:p>
                      <a:pPr marL="0" marR="0" algn="ctr">
                        <a:lnSpc>
                          <a:spcPct val="100000"/>
                        </a:lnSpc>
                        <a:spcBef>
                          <a:spcPts val="0"/>
                        </a:spcBef>
                        <a:spcAft>
                          <a:spcPts val="0"/>
                        </a:spcAft>
                      </a:pPr>
                      <a:r>
                        <a:rPr lang="en-US" sz="1400" b="1" dirty="0">
                          <a:solidFill>
                            <a:schemeClr val="bg1"/>
                          </a:solidFill>
                          <a:effectLst/>
                          <a:latin typeface="+mn-lt"/>
                        </a:rPr>
                        <a:t>Resmetirom 80mg</a:t>
                      </a:r>
                      <a:br>
                        <a:rPr lang="en-US" sz="1400" b="1" dirty="0">
                          <a:solidFill>
                            <a:schemeClr val="bg1"/>
                          </a:solidFill>
                          <a:effectLst/>
                          <a:latin typeface="+mn-lt"/>
                        </a:rPr>
                      </a:br>
                      <a:r>
                        <a:rPr lang="en-US" sz="1400" b="1" dirty="0">
                          <a:solidFill>
                            <a:schemeClr val="bg1"/>
                          </a:solidFill>
                          <a:effectLst/>
                          <a:latin typeface="+mn-lt"/>
                        </a:rPr>
                        <a:t>(n=322)</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6567" marR="6567" marT="0" marB="0" anchor="ctr">
                    <a:solidFill>
                      <a:schemeClr val="accent1"/>
                    </a:solidFill>
                  </a:tcPr>
                </a:tc>
                <a:tc>
                  <a:txBody>
                    <a:bodyPr/>
                    <a:lstStyle/>
                    <a:p>
                      <a:pPr marL="0" marR="0" algn="ctr">
                        <a:lnSpc>
                          <a:spcPct val="100000"/>
                        </a:lnSpc>
                        <a:spcBef>
                          <a:spcPts val="0"/>
                        </a:spcBef>
                        <a:spcAft>
                          <a:spcPts val="0"/>
                        </a:spcAft>
                      </a:pPr>
                      <a:r>
                        <a:rPr lang="en-US" sz="1400" b="1" dirty="0">
                          <a:solidFill>
                            <a:schemeClr val="bg1"/>
                          </a:solidFill>
                          <a:effectLst/>
                          <a:latin typeface="+mn-lt"/>
                        </a:rPr>
                        <a:t>Resmetirom 100mg</a:t>
                      </a:r>
                      <a:br>
                        <a:rPr lang="en-US" sz="1400" b="1" dirty="0">
                          <a:solidFill>
                            <a:schemeClr val="bg1"/>
                          </a:solidFill>
                          <a:effectLst/>
                          <a:latin typeface="+mn-lt"/>
                        </a:rPr>
                      </a:br>
                      <a:r>
                        <a:rPr lang="en-US" sz="1400" b="1" dirty="0">
                          <a:solidFill>
                            <a:schemeClr val="bg1"/>
                          </a:solidFill>
                          <a:effectLst/>
                          <a:latin typeface="+mn-lt"/>
                        </a:rPr>
                        <a:t>(n=323)</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6567" marR="6567" marT="0" marB="0" anchor="ctr">
                    <a:solidFill>
                      <a:schemeClr val="accent1"/>
                    </a:solidFill>
                  </a:tcPr>
                </a:tc>
                <a:tc>
                  <a:txBody>
                    <a:bodyPr/>
                    <a:lstStyle/>
                    <a:p>
                      <a:pPr marL="0" marR="0" algn="ctr">
                        <a:lnSpc>
                          <a:spcPct val="100000"/>
                        </a:lnSpc>
                        <a:spcBef>
                          <a:spcPts val="0"/>
                        </a:spcBef>
                        <a:spcAft>
                          <a:spcPts val="0"/>
                        </a:spcAft>
                      </a:pPr>
                      <a:r>
                        <a:rPr lang="en-US" sz="1400" b="1" dirty="0">
                          <a:solidFill>
                            <a:schemeClr val="bg1"/>
                          </a:solidFill>
                          <a:effectLst/>
                          <a:latin typeface="+mn-lt"/>
                        </a:rPr>
                        <a:t>Placebo</a:t>
                      </a:r>
                      <a:br>
                        <a:rPr lang="en-US" sz="1400" b="1" dirty="0">
                          <a:solidFill>
                            <a:schemeClr val="bg1"/>
                          </a:solidFill>
                          <a:effectLst/>
                          <a:latin typeface="+mn-lt"/>
                        </a:rPr>
                      </a:br>
                      <a:r>
                        <a:rPr lang="en-US" sz="1400" b="1" dirty="0">
                          <a:solidFill>
                            <a:schemeClr val="bg1"/>
                          </a:solidFill>
                          <a:effectLst/>
                          <a:latin typeface="+mn-lt"/>
                        </a:rPr>
                        <a:t>(n=321)</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6567" marR="6567" marT="0" marB="0" anchor="ctr">
                    <a:solidFill>
                      <a:schemeClr val="accent1"/>
                    </a:solidFill>
                  </a:tcPr>
                </a:tc>
                <a:extLst>
                  <a:ext uri="{0D108BD9-81ED-4DB2-BD59-A6C34878D82A}">
                    <a16:rowId xmlns:a16="http://schemas.microsoft.com/office/drawing/2014/main" val="10000"/>
                  </a:ext>
                </a:extLst>
              </a:tr>
              <a:tr h="205740">
                <a:tc>
                  <a:txBody>
                    <a:bodyPr/>
                    <a:lstStyle/>
                    <a:p>
                      <a:pPr marL="0" marR="0" indent="53975">
                        <a:lnSpc>
                          <a:spcPct val="100000"/>
                        </a:lnSpc>
                        <a:spcBef>
                          <a:spcPts val="0"/>
                        </a:spcBef>
                        <a:spcAft>
                          <a:spcPts val="0"/>
                        </a:spcAft>
                      </a:pPr>
                      <a:r>
                        <a:rPr lang="en-US" sz="1400" dirty="0">
                          <a:effectLst/>
                          <a:latin typeface="+mn-lt"/>
                        </a:rPr>
                        <a:t>Diarrhea</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kern="1200" dirty="0">
                          <a:effectLst/>
                          <a:latin typeface="+mn-lt"/>
                        </a:rPr>
                        <a:t>89 (27.6)</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solidFill>
                      <a:srgbClr val="CCD4E5"/>
                    </a:solidFill>
                  </a:tcPr>
                </a:tc>
                <a:tc>
                  <a:txBody>
                    <a:bodyPr/>
                    <a:lstStyle/>
                    <a:p>
                      <a:pPr marL="0" marR="0" algn="ctr">
                        <a:lnSpc>
                          <a:spcPct val="100000"/>
                        </a:lnSpc>
                        <a:spcBef>
                          <a:spcPts val="0"/>
                        </a:spcBef>
                        <a:spcAft>
                          <a:spcPts val="0"/>
                        </a:spcAft>
                      </a:pPr>
                      <a:r>
                        <a:rPr lang="en-US" sz="1400" kern="1200" dirty="0">
                          <a:effectLst/>
                          <a:latin typeface="+mn-lt"/>
                        </a:rPr>
                        <a:t>109 (33.7)</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solidFill>
                      <a:srgbClr val="CCD4E5"/>
                    </a:solidFill>
                  </a:tcPr>
                </a:tc>
                <a:tc>
                  <a:txBody>
                    <a:bodyPr/>
                    <a:lstStyle/>
                    <a:p>
                      <a:pPr marL="0" marR="0" algn="ctr">
                        <a:lnSpc>
                          <a:spcPct val="100000"/>
                        </a:lnSpc>
                        <a:spcBef>
                          <a:spcPts val="0"/>
                        </a:spcBef>
                        <a:spcAft>
                          <a:spcPts val="0"/>
                        </a:spcAft>
                      </a:pPr>
                      <a:r>
                        <a:rPr lang="en-US" sz="1400" kern="1200" dirty="0">
                          <a:effectLst/>
                          <a:latin typeface="+mn-lt"/>
                        </a:rPr>
                        <a:t>50 (15.6)</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solidFill>
                      <a:srgbClr val="CCD4E5"/>
                    </a:solidFill>
                  </a:tcPr>
                </a:tc>
                <a:extLst>
                  <a:ext uri="{0D108BD9-81ED-4DB2-BD59-A6C34878D82A}">
                    <a16:rowId xmlns:a16="http://schemas.microsoft.com/office/drawing/2014/main" val="10001"/>
                  </a:ext>
                </a:extLst>
              </a:tr>
              <a:tr h="205740">
                <a:tc>
                  <a:txBody>
                    <a:bodyPr/>
                    <a:lstStyle/>
                    <a:p>
                      <a:pPr marL="0" marR="0" indent="53975">
                        <a:lnSpc>
                          <a:spcPct val="100000"/>
                        </a:lnSpc>
                        <a:spcBef>
                          <a:spcPts val="0"/>
                        </a:spcBef>
                        <a:spcAft>
                          <a:spcPts val="0"/>
                        </a:spcAft>
                      </a:pPr>
                      <a:r>
                        <a:rPr lang="en-US" sz="1400" dirty="0">
                          <a:effectLst/>
                          <a:latin typeface="+mn-lt"/>
                        </a:rPr>
                        <a:t>COVID-19</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kern="1200" dirty="0">
                          <a:effectLst/>
                          <a:latin typeface="+mn-lt"/>
                        </a:rPr>
                        <a:t>78 (24.2)</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tc>
                <a:tc>
                  <a:txBody>
                    <a:bodyPr/>
                    <a:lstStyle/>
                    <a:p>
                      <a:pPr marL="0" marR="0" algn="ctr">
                        <a:lnSpc>
                          <a:spcPct val="100000"/>
                        </a:lnSpc>
                        <a:spcBef>
                          <a:spcPts val="0"/>
                        </a:spcBef>
                        <a:spcAft>
                          <a:spcPts val="0"/>
                        </a:spcAft>
                      </a:pPr>
                      <a:r>
                        <a:rPr lang="en-US" sz="1400" kern="1200" dirty="0">
                          <a:effectLst/>
                          <a:latin typeface="+mn-lt"/>
                        </a:rPr>
                        <a:t>56 (17.3)</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tc>
                <a:tc>
                  <a:txBody>
                    <a:bodyPr/>
                    <a:lstStyle/>
                    <a:p>
                      <a:pPr marL="0" marR="0" algn="ctr">
                        <a:lnSpc>
                          <a:spcPct val="100000"/>
                        </a:lnSpc>
                        <a:spcBef>
                          <a:spcPts val="0"/>
                        </a:spcBef>
                        <a:spcAft>
                          <a:spcPts val="0"/>
                        </a:spcAft>
                      </a:pPr>
                      <a:r>
                        <a:rPr lang="en-US" sz="1400" kern="1200" dirty="0">
                          <a:effectLst/>
                          <a:latin typeface="+mn-lt"/>
                        </a:rPr>
                        <a:t>68 (21.2)</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tc>
                <a:extLst>
                  <a:ext uri="{0D108BD9-81ED-4DB2-BD59-A6C34878D82A}">
                    <a16:rowId xmlns:a16="http://schemas.microsoft.com/office/drawing/2014/main" val="10002"/>
                  </a:ext>
                </a:extLst>
              </a:tr>
              <a:tr h="205740">
                <a:tc>
                  <a:txBody>
                    <a:bodyPr/>
                    <a:lstStyle/>
                    <a:p>
                      <a:pPr marL="0" marR="0" indent="53975">
                        <a:lnSpc>
                          <a:spcPct val="100000"/>
                        </a:lnSpc>
                        <a:spcBef>
                          <a:spcPts val="0"/>
                        </a:spcBef>
                        <a:spcAft>
                          <a:spcPts val="0"/>
                        </a:spcAft>
                      </a:pPr>
                      <a:r>
                        <a:rPr lang="en-US" sz="1400" dirty="0">
                          <a:effectLst/>
                          <a:latin typeface="+mn-lt"/>
                        </a:rPr>
                        <a:t>Nausea</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kern="1200" dirty="0">
                          <a:effectLst/>
                          <a:latin typeface="+mn-lt"/>
                        </a:rPr>
                        <a:t>70 (21.7)</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solidFill>
                      <a:srgbClr val="CCD4E5"/>
                    </a:solidFill>
                  </a:tcPr>
                </a:tc>
                <a:tc>
                  <a:txBody>
                    <a:bodyPr/>
                    <a:lstStyle/>
                    <a:p>
                      <a:pPr marL="0" marR="0" algn="ctr">
                        <a:lnSpc>
                          <a:spcPct val="100000"/>
                        </a:lnSpc>
                        <a:spcBef>
                          <a:spcPts val="0"/>
                        </a:spcBef>
                        <a:spcAft>
                          <a:spcPts val="0"/>
                        </a:spcAft>
                      </a:pPr>
                      <a:r>
                        <a:rPr lang="en-US" sz="1400" kern="1200" dirty="0">
                          <a:effectLst/>
                          <a:latin typeface="+mn-lt"/>
                        </a:rPr>
                        <a:t>62 (19.2)</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solidFill>
                      <a:srgbClr val="CCD4E5"/>
                    </a:solidFill>
                  </a:tcPr>
                </a:tc>
                <a:tc>
                  <a:txBody>
                    <a:bodyPr/>
                    <a:lstStyle/>
                    <a:p>
                      <a:pPr marL="0" marR="0" algn="ctr">
                        <a:lnSpc>
                          <a:spcPct val="100000"/>
                        </a:lnSpc>
                        <a:spcBef>
                          <a:spcPts val="0"/>
                        </a:spcBef>
                        <a:spcAft>
                          <a:spcPts val="0"/>
                        </a:spcAft>
                      </a:pPr>
                      <a:r>
                        <a:rPr lang="en-US" sz="1400" kern="1200" dirty="0">
                          <a:effectLst/>
                          <a:latin typeface="+mn-lt"/>
                        </a:rPr>
                        <a:t>40 (12.5)</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solidFill>
                      <a:srgbClr val="CCD4E5"/>
                    </a:solidFill>
                  </a:tcPr>
                </a:tc>
                <a:extLst>
                  <a:ext uri="{0D108BD9-81ED-4DB2-BD59-A6C34878D82A}">
                    <a16:rowId xmlns:a16="http://schemas.microsoft.com/office/drawing/2014/main" val="10003"/>
                  </a:ext>
                </a:extLst>
              </a:tr>
              <a:tr h="205740">
                <a:tc>
                  <a:txBody>
                    <a:bodyPr/>
                    <a:lstStyle/>
                    <a:p>
                      <a:pPr marL="0" marR="0" indent="53975">
                        <a:lnSpc>
                          <a:spcPct val="100000"/>
                        </a:lnSpc>
                        <a:spcBef>
                          <a:spcPts val="0"/>
                        </a:spcBef>
                        <a:spcAft>
                          <a:spcPts val="0"/>
                        </a:spcAft>
                      </a:pPr>
                      <a:r>
                        <a:rPr lang="en-US" sz="1400" dirty="0">
                          <a:effectLst/>
                          <a:latin typeface="+mn-lt"/>
                        </a:rPr>
                        <a:t>Arthralgia</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46 (14.3)</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34 (10.5)</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40 (12.5)</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extLst>
                  <a:ext uri="{0D108BD9-81ED-4DB2-BD59-A6C34878D82A}">
                    <a16:rowId xmlns:a16="http://schemas.microsoft.com/office/drawing/2014/main" val="10004"/>
                  </a:ext>
                </a:extLst>
              </a:tr>
              <a:tr h="205740">
                <a:tc>
                  <a:txBody>
                    <a:bodyPr/>
                    <a:lstStyle/>
                    <a:p>
                      <a:pPr marL="0" marR="0" indent="53975">
                        <a:lnSpc>
                          <a:spcPct val="100000"/>
                        </a:lnSpc>
                        <a:spcBef>
                          <a:spcPts val="0"/>
                        </a:spcBef>
                        <a:spcAft>
                          <a:spcPts val="0"/>
                        </a:spcAft>
                      </a:pPr>
                      <a:r>
                        <a:rPr lang="en-US" sz="1400" dirty="0">
                          <a:effectLst/>
                          <a:latin typeface="+mn-lt"/>
                        </a:rPr>
                        <a:t>Back pain</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36 (11.2)</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27 (8.4)</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38 (11.8)</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extLst>
                  <a:ext uri="{0D108BD9-81ED-4DB2-BD59-A6C34878D82A}">
                    <a16:rowId xmlns:a16="http://schemas.microsoft.com/office/drawing/2014/main" val="10005"/>
                  </a:ext>
                </a:extLst>
              </a:tr>
              <a:tr h="205740">
                <a:tc>
                  <a:txBody>
                    <a:bodyPr/>
                    <a:lstStyle/>
                    <a:p>
                      <a:pPr marL="0" marR="0" indent="53975">
                        <a:lnSpc>
                          <a:spcPct val="100000"/>
                        </a:lnSpc>
                        <a:spcBef>
                          <a:spcPts val="0"/>
                        </a:spcBef>
                        <a:spcAft>
                          <a:spcPts val="0"/>
                        </a:spcAft>
                      </a:pPr>
                      <a:r>
                        <a:rPr lang="en-US" sz="1400" dirty="0">
                          <a:effectLst/>
                          <a:latin typeface="+mn-lt"/>
                        </a:rPr>
                        <a:t>Urinary tract infection</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33 (10.2)</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26 (8.0)</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29 (9.0)</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extLst>
                  <a:ext uri="{0D108BD9-81ED-4DB2-BD59-A6C34878D82A}">
                    <a16:rowId xmlns:a16="http://schemas.microsoft.com/office/drawing/2014/main" val="10006"/>
                  </a:ext>
                </a:extLst>
              </a:tr>
              <a:tr h="205740">
                <a:tc>
                  <a:txBody>
                    <a:bodyPr/>
                    <a:lstStyle/>
                    <a:p>
                      <a:pPr marL="0" marR="0" indent="53975">
                        <a:lnSpc>
                          <a:spcPct val="100000"/>
                        </a:lnSpc>
                        <a:spcBef>
                          <a:spcPts val="0"/>
                        </a:spcBef>
                        <a:spcAft>
                          <a:spcPts val="0"/>
                        </a:spcAft>
                      </a:pPr>
                      <a:r>
                        <a:rPr lang="en-US" sz="1400" dirty="0">
                          <a:effectLst/>
                          <a:latin typeface="+mn-lt"/>
                        </a:rPr>
                        <a:t>Fatigue</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32 (9.9)</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26 (8.0)</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27 (8.4)</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extLst>
                  <a:ext uri="{0D108BD9-81ED-4DB2-BD59-A6C34878D82A}">
                    <a16:rowId xmlns:a16="http://schemas.microsoft.com/office/drawing/2014/main" val="10007"/>
                  </a:ext>
                </a:extLst>
              </a:tr>
              <a:tr h="205740">
                <a:tc>
                  <a:txBody>
                    <a:bodyPr/>
                    <a:lstStyle/>
                    <a:p>
                      <a:pPr marL="0" marR="0" indent="53975">
                        <a:lnSpc>
                          <a:spcPct val="100000"/>
                        </a:lnSpc>
                        <a:spcBef>
                          <a:spcPts val="0"/>
                        </a:spcBef>
                        <a:spcAft>
                          <a:spcPts val="0"/>
                        </a:spcAft>
                      </a:pPr>
                      <a:r>
                        <a:rPr lang="en-US" sz="1400" dirty="0">
                          <a:effectLst/>
                          <a:latin typeface="+mn-lt"/>
                        </a:rPr>
                        <a:t>Pruritus</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26 (8.1)</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37 (11.5)</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22 (6.9)</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extLst>
                  <a:ext uri="{0D108BD9-81ED-4DB2-BD59-A6C34878D82A}">
                    <a16:rowId xmlns:a16="http://schemas.microsoft.com/office/drawing/2014/main" val="10008"/>
                  </a:ext>
                </a:extLst>
              </a:tr>
              <a:tr h="205740">
                <a:tc>
                  <a:txBody>
                    <a:bodyPr/>
                    <a:lstStyle/>
                    <a:p>
                      <a:pPr marL="0" marR="0" indent="53975">
                        <a:lnSpc>
                          <a:spcPct val="100000"/>
                        </a:lnSpc>
                        <a:spcBef>
                          <a:spcPts val="0"/>
                        </a:spcBef>
                        <a:spcAft>
                          <a:spcPts val="0"/>
                        </a:spcAft>
                      </a:pPr>
                      <a:r>
                        <a:rPr lang="en-US" sz="1400" dirty="0">
                          <a:effectLst/>
                          <a:latin typeface="+mn-lt"/>
                        </a:rPr>
                        <a:t>Abdominal pain upper</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25 (7.8)</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27 (8.4)</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29 (9.0)</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extLst>
                  <a:ext uri="{0D108BD9-81ED-4DB2-BD59-A6C34878D82A}">
                    <a16:rowId xmlns:a16="http://schemas.microsoft.com/office/drawing/2014/main" val="10009"/>
                  </a:ext>
                </a:extLst>
              </a:tr>
              <a:tr h="205740">
                <a:tc>
                  <a:txBody>
                    <a:bodyPr/>
                    <a:lstStyle/>
                    <a:p>
                      <a:pPr marL="0" marR="0" indent="53975">
                        <a:lnSpc>
                          <a:spcPct val="100000"/>
                        </a:lnSpc>
                        <a:spcBef>
                          <a:spcPts val="0"/>
                        </a:spcBef>
                        <a:spcAft>
                          <a:spcPts val="0"/>
                        </a:spcAft>
                      </a:pPr>
                      <a:r>
                        <a:rPr lang="en-US" sz="1400" dirty="0">
                          <a:effectLst/>
                          <a:latin typeface="+mn-lt"/>
                        </a:rPr>
                        <a:t>Headache</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30 (9.3)</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24 (7.4)</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27 (8.4)</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extLst>
                  <a:ext uri="{0D108BD9-81ED-4DB2-BD59-A6C34878D82A}">
                    <a16:rowId xmlns:a16="http://schemas.microsoft.com/office/drawing/2014/main" val="10010"/>
                  </a:ext>
                </a:extLst>
              </a:tr>
              <a:tr h="205740">
                <a:tc>
                  <a:txBody>
                    <a:bodyPr/>
                    <a:lstStyle/>
                    <a:p>
                      <a:pPr marL="0" marR="0" indent="53975">
                        <a:lnSpc>
                          <a:spcPct val="100000"/>
                        </a:lnSpc>
                        <a:spcBef>
                          <a:spcPts val="0"/>
                        </a:spcBef>
                        <a:spcAft>
                          <a:spcPts val="0"/>
                        </a:spcAft>
                      </a:pPr>
                      <a:r>
                        <a:rPr lang="en-US" sz="1400" dirty="0">
                          <a:effectLst/>
                          <a:latin typeface="+mn-lt"/>
                        </a:rPr>
                        <a:t>Vomiting</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28 (8.7)</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35 (10.8)</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17 (5.3)</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extLst>
                  <a:ext uri="{0D108BD9-81ED-4DB2-BD59-A6C34878D82A}">
                    <a16:rowId xmlns:a16="http://schemas.microsoft.com/office/drawing/2014/main" val="10011"/>
                  </a:ext>
                </a:extLst>
              </a:tr>
              <a:tr h="205740">
                <a:tc>
                  <a:txBody>
                    <a:bodyPr/>
                    <a:lstStyle/>
                    <a:p>
                      <a:pPr marL="0" marR="0" indent="53975">
                        <a:lnSpc>
                          <a:spcPct val="100000"/>
                        </a:lnSpc>
                        <a:spcBef>
                          <a:spcPts val="0"/>
                        </a:spcBef>
                        <a:spcAft>
                          <a:spcPts val="0"/>
                        </a:spcAft>
                      </a:pPr>
                      <a:r>
                        <a:rPr lang="en-US" sz="1400" dirty="0">
                          <a:effectLst/>
                          <a:latin typeface="+mn-lt"/>
                        </a:rPr>
                        <a:t>Type 2 diabetes</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25 (7.8)</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27 (8.4)</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25 (7.8)</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extLst>
                  <a:ext uri="{0D108BD9-81ED-4DB2-BD59-A6C34878D82A}">
                    <a16:rowId xmlns:a16="http://schemas.microsoft.com/office/drawing/2014/main" val="10012"/>
                  </a:ext>
                </a:extLst>
              </a:tr>
              <a:tr h="205740">
                <a:tc>
                  <a:txBody>
                    <a:bodyPr/>
                    <a:lstStyle/>
                    <a:p>
                      <a:pPr marL="0" marR="0" indent="53975">
                        <a:lnSpc>
                          <a:spcPct val="100000"/>
                        </a:lnSpc>
                        <a:spcBef>
                          <a:spcPts val="0"/>
                        </a:spcBef>
                        <a:spcAft>
                          <a:spcPts val="0"/>
                        </a:spcAft>
                      </a:pPr>
                      <a:r>
                        <a:rPr lang="en-US" sz="1400" dirty="0">
                          <a:effectLst/>
                          <a:latin typeface="+mn-lt"/>
                        </a:rPr>
                        <a:t>Abdominal pain</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27 (8.4)</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30 (9.3)</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18 (5.6)</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extLst>
                  <a:ext uri="{0D108BD9-81ED-4DB2-BD59-A6C34878D82A}">
                    <a16:rowId xmlns:a16="http://schemas.microsoft.com/office/drawing/2014/main" val="10013"/>
                  </a:ext>
                </a:extLst>
              </a:tr>
              <a:tr h="205740">
                <a:tc>
                  <a:txBody>
                    <a:bodyPr/>
                    <a:lstStyle/>
                    <a:p>
                      <a:pPr marL="0" marR="0" indent="53975">
                        <a:lnSpc>
                          <a:spcPct val="100000"/>
                        </a:lnSpc>
                        <a:spcBef>
                          <a:spcPts val="0"/>
                        </a:spcBef>
                        <a:spcAft>
                          <a:spcPts val="0"/>
                        </a:spcAft>
                      </a:pPr>
                      <a:r>
                        <a:rPr lang="en-US" sz="1400" dirty="0">
                          <a:effectLst/>
                          <a:latin typeface="+mn-lt"/>
                        </a:rPr>
                        <a:t>Constipation</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21 (6.5)</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27 (8.4)</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18 (5.6)</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extLst>
                  <a:ext uri="{0D108BD9-81ED-4DB2-BD59-A6C34878D82A}">
                    <a16:rowId xmlns:a16="http://schemas.microsoft.com/office/drawing/2014/main" val="10014"/>
                  </a:ext>
                </a:extLst>
              </a:tr>
              <a:tr h="205740">
                <a:tc>
                  <a:txBody>
                    <a:bodyPr/>
                    <a:lstStyle/>
                    <a:p>
                      <a:pPr marL="0" marR="0" indent="53975">
                        <a:lnSpc>
                          <a:spcPct val="100000"/>
                        </a:lnSpc>
                        <a:spcBef>
                          <a:spcPts val="0"/>
                        </a:spcBef>
                        <a:spcAft>
                          <a:spcPts val="0"/>
                        </a:spcAft>
                      </a:pPr>
                      <a:r>
                        <a:rPr lang="en-US" sz="1400" dirty="0">
                          <a:effectLst/>
                          <a:latin typeface="+mn-lt"/>
                        </a:rPr>
                        <a:t>Muscle spasms</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14 (4.3)</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22 (6.8)</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21 (6.5)</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extLst>
                  <a:ext uri="{0D108BD9-81ED-4DB2-BD59-A6C34878D82A}">
                    <a16:rowId xmlns:a16="http://schemas.microsoft.com/office/drawing/2014/main" val="10015"/>
                  </a:ext>
                </a:extLst>
              </a:tr>
              <a:tr h="205740">
                <a:tc>
                  <a:txBody>
                    <a:bodyPr/>
                    <a:lstStyle/>
                    <a:p>
                      <a:pPr marL="0" marR="0" indent="53975">
                        <a:lnSpc>
                          <a:spcPct val="100000"/>
                        </a:lnSpc>
                        <a:spcBef>
                          <a:spcPts val="0"/>
                        </a:spcBef>
                        <a:spcAft>
                          <a:spcPts val="0"/>
                        </a:spcAft>
                      </a:pPr>
                      <a:r>
                        <a:rPr lang="en-US" sz="1400" dirty="0">
                          <a:effectLst/>
                          <a:latin typeface="+mn-lt"/>
                        </a:rPr>
                        <a:t>Hypertension</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16 (5.0)</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13 (4.0)</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tc>
                  <a:txBody>
                    <a:bodyPr/>
                    <a:lstStyle/>
                    <a:p>
                      <a:pPr marL="0" marR="0" algn="ctr">
                        <a:lnSpc>
                          <a:spcPct val="100000"/>
                        </a:lnSpc>
                        <a:spcBef>
                          <a:spcPts val="0"/>
                        </a:spcBef>
                        <a:spcAft>
                          <a:spcPts val="0"/>
                        </a:spcAft>
                      </a:pPr>
                      <a:r>
                        <a:rPr lang="en-US" sz="1400" dirty="0">
                          <a:effectLst/>
                          <a:latin typeface="+mn-lt"/>
                        </a:rPr>
                        <a:t>25 (7.8)</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solidFill>
                      <a:srgbClr val="CCD4E5"/>
                    </a:solidFill>
                  </a:tcPr>
                </a:tc>
                <a:extLst>
                  <a:ext uri="{0D108BD9-81ED-4DB2-BD59-A6C34878D82A}">
                    <a16:rowId xmlns:a16="http://schemas.microsoft.com/office/drawing/2014/main" val="10016"/>
                  </a:ext>
                </a:extLst>
              </a:tr>
              <a:tr h="205740">
                <a:tc>
                  <a:txBody>
                    <a:bodyPr/>
                    <a:lstStyle/>
                    <a:p>
                      <a:pPr marL="0" marR="0" indent="53975">
                        <a:lnSpc>
                          <a:spcPct val="100000"/>
                        </a:lnSpc>
                        <a:spcBef>
                          <a:spcPts val="0"/>
                        </a:spcBef>
                        <a:spcAft>
                          <a:spcPts val="0"/>
                        </a:spcAft>
                      </a:pPr>
                      <a:r>
                        <a:rPr lang="en-US" sz="1400" dirty="0">
                          <a:effectLst/>
                          <a:latin typeface="+mn-lt"/>
                        </a:rPr>
                        <a:t>Dizziness</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21 (6.5)</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19 (5.9)</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tc>
                  <a:txBody>
                    <a:bodyPr/>
                    <a:lstStyle/>
                    <a:p>
                      <a:pPr marL="0" marR="0" algn="ctr">
                        <a:lnSpc>
                          <a:spcPct val="100000"/>
                        </a:lnSpc>
                        <a:spcBef>
                          <a:spcPts val="0"/>
                        </a:spcBef>
                        <a:spcAft>
                          <a:spcPts val="0"/>
                        </a:spcAft>
                      </a:pPr>
                      <a:r>
                        <a:rPr lang="en-US" sz="1400" dirty="0">
                          <a:effectLst/>
                          <a:latin typeface="+mn-lt"/>
                        </a:rPr>
                        <a:t>11 (3.4)</a:t>
                      </a:r>
                      <a:endParaRPr lang="en-US" sz="1400" dirty="0">
                        <a:effectLst/>
                        <a:latin typeface="+mn-lt"/>
                        <a:ea typeface="Calibri" panose="020F0502020204030204" pitchFamily="34" charset="0"/>
                        <a:cs typeface="Times New Roman" panose="02020603050405020304" pitchFamily="18" charset="0"/>
                      </a:endParaRPr>
                    </a:p>
                  </a:txBody>
                  <a:tcPr marL="6567" marR="6567" marT="0" marB="0" anchor="ctr"/>
                </a:tc>
                <a:extLst>
                  <a:ext uri="{0D108BD9-81ED-4DB2-BD59-A6C34878D82A}">
                    <a16:rowId xmlns:a16="http://schemas.microsoft.com/office/drawing/2014/main" val="10017"/>
                  </a:ext>
                </a:extLst>
              </a:tr>
            </a:tbl>
          </a:graphicData>
        </a:graphic>
      </p:graphicFrame>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93B6D3-6687-287B-F464-E03E1B346CB0}"/>
              </a:ext>
            </a:extLst>
          </p:cNvPr>
          <p:cNvSpPr>
            <a:spLocks noGrp="1"/>
          </p:cNvSpPr>
          <p:nvPr>
            <p:ph type="title"/>
          </p:nvPr>
        </p:nvSpPr>
        <p:spPr/>
        <p:txBody>
          <a:bodyPr/>
          <a:lstStyle/>
          <a:p>
            <a:pPr>
              <a:defRPr/>
            </a:pPr>
            <a:r>
              <a:rPr lang="en-US"/>
              <a:t>Lanifibranor</a:t>
            </a:r>
            <a:br>
              <a:rPr lang="en-US"/>
            </a:br>
            <a:r>
              <a:rPr lang="en-US" sz="2325" i="1"/>
              <a:t>Mechanism of Action</a:t>
            </a:r>
            <a:endParaRPr lang="en-GB" i="1"/>
          </a:p>
        </p:txBody>
      </p:sp>
      <p:pic>
        <p:nvPicPr>
          <p:cNvPr id="167938" name="Picture 2">
            <a:extLst>
              <a:ext uri="{FF2B5EF4-FFF2-40B4-BE49-F238E27FC236}">
                <a16:creationId xmlns:a16="http://schemas.microsoft.com/office/drawing/2014/main" id="{3E940DBE-6341-C832-9339-B9D85D5FD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A2AABB2-F47E-C193-95A4-EBF62925B5FC}"/>
              </a:ext>
            </a:extLst>
          </p:cNvPr>
          <p:cNvSpPr>
            <a:spLocks noGrp="1"/>
          </p:cNvSpPr>
          <p:nvPr>
            <p:ph type="title"/>
          </p:nvPr>
        </p:nvSpPr>
        <p:spPr>
          <a:xfrm>
            <a:off x="0" y="703263"/>
            <a:ext cx="9144000" cy="673100"/>
          </a:xfrm>
        </p:spPr>
        <p:txBody>
          <a:bodyPr/>
          <a:lstStyle/>
          <a:p>
            <a:pPr>
              <a:lnSpc>
                <a:spcPts val="2663"/>
              </a:lnSpc>
            </a:pPr>
            <a:r>
              <a:rPr lang="en-US" altLang="en-US" sz="2100">
                <a:solidFill>
                  <a:srgbClr val="0039A6"/>
                </a:solidFill>
                <a:latin typeface="Verdana" panose="020B0604030504040204" pitchFamily="34" charset="0"/>
                <a:ea typeface="ＭＳ Ｐゴシック" panose="020B0600070205080204" pitchFamily="34" charset="-128"/>
              </a:rPr>
              <a:t>Prevalence</a:t>
            </a:r>
            <a:r>
              <a:rPr lang="en-US" altLang="en-US" sz="2100" baseline="30000">
                <a:solidFill>
                  <a:srgbClr val="003498"/>
                </a:solidFill>
                <a:latin typeface="Verdana" panose="020B0604030504040204" pitchFamily="34" charset="0"/>
                <a:ea typeface="ＭＳ Ｐゴシック" panose="020B0600070205080204" pitchFamily="34" charset="-128"/>
              </a:rPr>
              <a:t>¶</a:t>
            </a:r>
            <a:r>
              <a:rPr lang="en-US" altLang="en-US" sz="2100">
                <a:solidFill>
                  <a:srgbClr val="0039A6"/>
                </a:solidFill>
                <a:latin typeface="Verdana" panose="020B0604030504040204" pitchFamily="34" charset="0"/>
                <a:ea typeface="ＭＳ Ｐゴシック" panose="020B0600070205080204" pitchFamily="34" charset="-128"/>
              </a:rPr>
              <a:t> of </a:t>
            </a:r>
            <a:r>
              <a:rPr lang="en-US" altLang="en-US" sz="2100">
                <a:latin typeface="Verdana" panose="020B0604030504040204" pitchFamily="34" charset="0"/>
                <a:ea typeface="ＭＳ Ｐゴシック" panose="020B0600070205080204" pitchFamily="34" charset="-128"/>
              </a:rPr>
              <a:t>Self-Reported Obesity Among U.S. Adults by State and Territory, BRFSS, 2011</a:t>
            </a:r>
            <a:endParaRPr lang="en-US" altLang="en-US" sz="2400">
              <a:ea typeface="ＭＳ Ｐゴシック" panose="020B0600070205080204" pitchFamily="34" charset="-128"/>
            </a:endParaRPr>
          </a:p>
        </p:txBody>
      </p:sp>
      <p:sp>
        <p:nvSpPr>
          <p:cNvPr id="8" name="TextBox 7">
            <a:extLst>
              <a:ext uri="{FF2B5EF4-FFF2-40B4-BE49-F238E27FC236}">
                <a16:creationId xmlns:a16="http://schemas.microsoft.com/office/drawing/2014/main" id="{6030BD7D-02C4-9E00-AE32-EAE3F298E6B7}"/>
              </a:ext>
            </a:extLst>
          </p:cNvPr>
          <p:cNvSpPr txBox="1"/>
          <p:nvPr/>
        </p:nvSpPr>
        <p:spPr>
          <a:xfrm>
            <a:off x="696913" y="1419225"/>
            <a:ext cx="7367587" cy="366713"/>
          </a:xfrm>
          <a:prstGeom prst="rect">
            <a:avLst/>
          </a:prstGeom>
          <a:noFill/>
        </p:spPr>
        <p:txBody>
          <a:bodyPr>
            <a:spAutoFit/>
          </a:bodyPr>
          <a:lstStyle/>
          <a:p>
            <a:pPr>
              <a:defRPr/>
            </a:pPr>
            <a:r>
              <a:rPr lang="en-US" sz="889"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889"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a:defRPr/>
            </a:pPr>
            <a:r>
              <a:rPr lang="en-US" sz="889"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descr="&quot;&quot;">
            <a:extLst>
              <a:ext uri="{FF2B5EF4-FFF2-40B4-BE49-F238E27FC236}">
                <a16:creationId xmlns:a16="http://schemas.microsoft.com/office/drawing/2014/main" id="{BE9D26A2-605F-AD3E-3338-6C3F13B9222F}"/>
              </a:ext>
            </a:extLst>
          </p:cNvPr>
          <p:cNvSpPr>
            <a:spLocks noGrp="1"/>
          </p:cNvSpPr>
          <p:nvPr>
            <p:ph idx="1"/>
          </p:nvPr>
        </p:nvSpPr>
        <p:spPr>
          <a:xfrm>
            <a:off x="409575" y="1789113"/>
            <a:ext cx="7878763" cy="3865562"/>
          </a:xfrm>
        </p:spPr>
        <p:txBody>
          <a:bodyPr/>
          <a:lstStyle/>
          <a:p>
            <a:pPr marL="0" indent="0">
              <a:spcBef>
                <a:spcPts val="0"/>
              </a:spcBef>
              <a:buClrTx/>
              <a:buSzTx/>
              <a:buFont typeface="Wingdings" pitchFamily="2" charset="2"/>
              <a:buNone/>
              <a:defRPr/>
            </a:pPr>
            <a:r>
              <a:rPr lang="en-US" b="0" dirty="0">
                <a:solidFill>
                  <a:srgbClr val="000000"/>
                </a:solidFill>
              </a:rPr>
              <a:t>	</a:t>
            </a:r>
            <a:endParaRPr lang="en-US" dirty="0"/>
          </a:p>
        </p:txBody>
      </p:sp>
      <p:pic>
        <p:nvPicPr>
          <p:cNvPr id="56324" name="Picture 5" descr="Prevalence¶ of Self-Reported Obesity Among U.S. Adults by State and Territory, BRFSS, 2011">
            <a:hlinkClick r:id="rId2" action="ppaction://hlinksldjump"/>
            <a:extLst>
              <a:ext uri="{FF2B5EF4-FFF2-40B4-BE49-F238E27FC236}">
                <a16:creationId xmlns:a16="http://schemas.microsoft.com/office/drawing/2014/main" id="{B47C4B2A-BC29-FF41-2CE9-A594E9162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194"/>
          <a:stretch>
            <a:fillRect/>
          </a:stretch>
        </p:blipFill>
        <p:spPr bwMode="auto">
          <a:xfrm>
            <a:off x="696913" y="1774825"/>
            <a:ext cx="7162800"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9">
            <a:extLst>
              <a:ext uri="{FF2B5EF4-FFF2-40B4-BE49-F238E27FC236}">
                <a16:creationId xmlns:a16="http://schemas.microsoft.com/office/drawing/2014/main" id="{4FDBC6AD-969E-995C-6FCA-87E01F52D18A}"/>
              </a:ext>
            </a:extLst>
          </p:cNvPr>
          <p:cNvSpPr txBox="1">
            <a:spLocks noChangeArrowheads="1"/>
          </p:cNvSpPr>
          <p:nvPr/>
        </p:nvSpPr>
        <p:spPr bwMode="auto">
          <a:xfrm>
            <a:off x="1103313" y="6115050"/>
            <a:ext cx="670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800" b="1">
                <a:solidFill>
                  <a:srgbClr val="060606"/>
                </a:solidFill>
                <a:latin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a:extLst>
              <a:ext uri="{FF2B5EF4-FFF2-40B4-BE49-F238E27FC236}">
                <a16:creationId xmlns:a16="http://schemas.microsoft.com/office/drawing/2014/main" id="{F77FD996-3776-13E5-AD70-5EF1B38C9CAA}"/>
              </a:ext>
            </a:extLst>
          </p:cNvPr>
          <p:cNvPicPr>
            <a:picLocks noChangeAspect="1" noChangeArrowheads="1"/>
          </p:cNvPicPr>
          <p:nvPr/>
        </p:nvPicPr>
        <p:blipFill>
          <a:blip r:embed="rId4"/>
          <a:srcRect/>
          <a:stretch>
            <a:fillRect/>
          </a:stretch>
        </p:blipFill>
        <p:spPr bwMode="auto">
          <a:xfrm>
            <a:off x="8043863" y="5694363"/>
            <a:ext cx="920750" cy="590550"/>
          </a:xfrm>
          <a:prstGeom prst="rect">
            <a:avLst/>
          </a:prstGeom>
          <a:noFill/>
          <a:ln>
            <a:noFill/>
          </a:ln>
          <a:effectLst/>
        </p:spPr>
      </p:pic>
    </p:spTree>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C2A31E6-413D-12DA-C81A-D0288052CB87}"/>
              </a:ext>
            </a:extLst>
          </p:cNvPr>
          <p:cNvSpPr>
            <a:spLocks noGrp="1"/>
          </p:cNvSpPr>
          <p:nvPr>
            <p:ph type="title"/>
          </p:nvPr>
        </p:nvSpPr>
        <p:spPr/>
        <p:txBody>
          <a:bodyPr/>
          <a:lstStyle/>
          <a:p>
            <a:pPr>
              <a:defRPr/>
            </a:pPr>
            <a:r>
              <a:rPr lang="en-US"/>
              <a:t>Lanifibranor</a:t>
            </a:r>
            <a:br>
              <a:rPr lang="en-US"/>
            </a:br>
            <a:r>
              <a:rPr lang="fr-FR" sz="2325" i="1"/>
              <a:t>Phase 2b NATIVE Trial</a:t>
            </a:r>
            <a:endParaRPr lang="en-US" i="1"/>
          </a:p>
        </p:txBody>
      </p:sp>
      <p:pic>
        <p:nvPicPr>
          <p:cNvPr id="168962" name="Picture 2">
            <a:extLst>
              <a:ext uri="{FF2B5EF4-FFF2-40B4-BE49-F238E27FC236}">
                <a16:creationId xmlns:a16="http://schemas.microsoft.com/office/drawing/2014/main" id="{F35E23FF-1028-8927-280A-A1D404134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hidden="1">
            <a:extLst>
              <a:ext uri="{FF2B5EF4-FFF2-40B4-BE49-F238E27FC236}">
                <a16:creationId xmlns:a16="http://schemas.microsoft.com/office/drawing/2014/main" id="{EA41AC1C-947D-A00E-BC9F-92EC46694811}"/>
              </a:ext>
            </a:extLst>
          </p:cNvPr>
          <p:cNvSpPr>
            <a:spLocks noGrp="1"/>
          </p:cNvSpPr>
          <p:nvPr>
            <p:ph type="title"/>
          </p:nvPr>
        </p:nvSpPr>
        <p:spPr/>
        <p:txBody>
          <a:bodyPr/>
          <a:lstStyle/>
          <a:p>
            <a:r>
              <a:rPr lang="en-US" altLang="en-US">
                <a:ea typeface="ＭＳ Ｐゴシック" panose="020B0600070205080204" pitchFamily="34" charset="-128"/>
              </a:rPr>
              <a:t>FGF21 Has Potential to Be Mainstay of Therapy in NASH</a:t>
            </a:r>
          </a:p>
        </p:txBody>
      </p:sp>
      <p:pic>
        <p:nvPicPr>
          <p:cNvPr id="169986" name="Picture 2">
            <a:extLst>
              <a:ext uri="{FF2B5EF4-FFF2-40B4-BE49-F238E27FC236}">
                <a16:creationId xmlns:a16="http://schemas.microsoft.com/office/drawing/2014/main" id="{6511ED66-EFCA-A012-D282-C0B25A8EE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5E0728-F857-E8CB-D168-35556370A18A}"/>
              </a:ext>
            </a:extLst>
          </p:cNvPr>
          <p:cNvSpPr>
            <a:spLocks noGrp="1"/>
          </p:cNvSpPr>
          <p:nvPr>
            <p:ph type="title"/>
          </p:nvPr>
        </p:nvSpPr>
        <p:spPr/>
        <p:txBody>
          <a:bodyPr/>
          <a:lstStyle/>
          <a:p>
            <a:pPr>
              <a:defRPr/>
            </a:pPr>
            <a:r>
              <a:rPr lang="en-US" altLang="en-US"/>
              <a:t>Efruxifermin </a:t>
            </a:r>
            <a:br>
              <a:rPr lang="en-US" altLang="en-US"/>
            </a:br>
            <a:r>
              <a:rPr lang="en-US" altLang="en-US" sz="2325" i="1"/>
              <a:t>Phase 2b HARMONY Trial</a:t>
            </a:r>
            <a:endParaRPr lang="en-US" altLang="en-US" i="1"/>
          </a:p>
        </p:txBody>
      </p:sp>
      <p:pic>
        <p:nvPicPr>
          <p:cNvPr id="171010" name="Picture 2">
            <a:extLst>
              <a:ext uri="{FF2B5EF4-FFF2-40B4-BE49-F238E27FC236}">
                <a16:creationId xmlns:a16="http://schemas.microsoft.com/office/drawing/2014/main" id="{3471892B-3B1F-94E2-3A01-65CAE33D0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CD21A2-DE1A-63A1-DC4A-416B19CCDD07}"/>
              </a:ext>
            </a:extLst>
          </p:cNvPr>
          <p:cNvSpPr>
            <a:spLocks noGrp="1"/>
          </p:cNvSpPr>
          <p:nvPr>
            <p:ph type="title"/>
          </p:nvPr>
        </p:nvSpPr>
        <p:spPr/>
        <p:txBody>
          <a:bodyPr/>
          <a:lstStyle/>
          <a:p>
            <a:pPr>
              <a:defRPr/>
            </a:pPr>
            <a:r>
              <a:rPr lang="en-GB"/>
              <a:t>Pegozafermin</a:t>
            </a:r>
            <a:br>
              <a:rPr lang="en-GB"/>
            </a:br>
            <a:r>
              <a:rPr lang="en-GB" sz="2325" i="1"/>
              <a:t>Phase 2b ENLIVEN Trial</a:t>
            </a:r>
            <a:endParaRPr lang="en-GB" i="1"/>
          </a:p>
        </p:txBody>
      </p:sp>
      <p:pic>
        <p:nvPicPr>
          <p:cNvPr id="172034" name="Picture 2">
            <a:extLst>
              <a:ext uri="{FF2B5EF4-FFF2-40B4-BE49-F238E27FC236}">
                <a16:creationId xmlns:a16="http://schemas.microsoft.com/office/drawing/2014/main" id="{FD45F252-CEB3-5C6C-7159-0DCCAAE30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a:extLst>
              <a:ext uri="{FF2B5EF4-FFF2-40B4-BE49-F238E27FC236}">
                <a16:creationId xmlns:a16="http://schemas.microsoft.com/office/drawing/2014/main" id="{12B339F1-983B-5DFD-096C-08628668E8BE}"/>
              </a:ext>
            </a:extLst>
          </p:cNvPr>
          <p:cNvSpPr>
            <a:spLocks noGrp="1"/>
          </p:cNvSpPr>
          <p:nvPr>
            <p:ph type="title"/>
          </p:nvPr>
        </p:nvSpPr>
        <p:spPr/>
        <p:txBody>
          <a:bodyPr/>
          <a:lstStyle/>
          <a:p>
            <a:r>
              <a:rPr lang="en-US" altLang="en-US">
                <a:solidFill>
                  <a:srgbClr val="FF0000"/>
                </a:solidFill>
                <a:ea typeface="ＭＳ Ｐゴシック" panose="020B0600070205080204" pitchFamily="34" charset="-128"/>
              </a:rPr>
              <a:t>SUMMARY</a:t>
            </a:r>
          </a:p>
        </p:txBody>
      </p:sp>
      <p:sp>
        <p:nvSpPr>
          <p:cNvPr id="173058" name="Content Placeholder 2">
            <a:extLst>
              <a:ext uri="{FF2B5EF4-FFF2-40B4-BE49-F238E27FC236}">
                <a16:creationId xmlns:a16="http://schemas.microsoft.com/office/drawing/2014/main" id="{0AAA21DE-AC1F-5783-D5AC-F1B94A04113E}"/>
              </a:ext>
            </a:extLst>
          </p:cNvPr>
          <p:cNvSpPr>
            <a:spLocks noGrp="1"/>
          </p:cNvSpPr>
          <p:nvPr>
            <p:ph idx="1"/>
          </p:nvPr>
        </p:nvSpPr>
        <p:spPr>
          <a:xfrm>
            <a:off x="457200" y="1165225"/>
            <a:ext cx="8229600" cy="4854575"/>
          </a:xfrm>
        </p:spPr>
        <p:txBody>
          <a:bodyPr/>
          <a:lstStyle/>
          <a:p>
            <a:r>
              <a:rPr lang="en-US" altLang="en-US" sz="4000">
                <a:solidFill>
                  <a:srgbClr val="0070C0"/>
                </a:solidFill>
                <a:ea typeface="ＭＳ Ｐゴシック" panose="020B0600070205080204" pitchFamily="34" charset="-128"/>
              </a:rPr>
              <a:t>Identify NAFLD in high risk recipients esp DM patients</a:t>
            </a:r>
          </a:p>
          <a:p>
            <a:r>
              <a:rPr lang="en-US" altLang="en-US" sz="4000">
                <a:solidFill>
                  <a:srgbClr val="7030A0"/>
                </a:solidFill>
                <a:ea typeface="ＭＳ Ｐゴシック" panose="020B0600070205080204" pitchFamily="34" charset="-128"/>
              </a:rPr>
              <a:t>Identify advanced fibrosis with NIT +/liver biopsy (in a few cases)</a:t>
            </a:r>
          </a:p>
          <a:p>
            <a:r>
              <a:rPr lang="en-US" altLang="en-US" sz="4000">
                <a:solidFill>
                  <a:srgbClr val="FF0000"/>
                </a:solidFill>
                <a:ea typeface="ＭＳ Ｐゴシック" panose="020B0600070205080204" pitchFamily="34" charset="-128"/>
              </a:rPr>
              <a:t>Intensify lifestyle modification/bariatric surgery</a:t>
            </a:r>
          </a:p>
          <a:p>
            <a:r>
              <a:rPr lang="en-US" altLang="en-US" sz="4000" i="1">
                <a:ea typeface="ＭＳ Ｐゴシック" panose="020B0600070205080204" pitchFamily="34" charset="-128"/>
              </a:rPr>
              <a:t>?future pharmacotherapy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descr="Prevalence¶ of Obesity Based on Self-Reported Weight and Height Among US Adults by State and Territory, BRFSS, 2022">
            <a:extLst>
              <a:ext uri="{FF2B5EF4-FFF2-40B4-BE49-F238E27FC236}">
                <a16:creationId xmlns:a16="http://schemas.microsoft.com/office/drawing/2014/main" id="{0481A337-0200-0E13-28E6-BDF3FDFFF92E}"/>
              </a:ext>
            </a:extLst>
          </p:cNvPr>
          <p:cNvSpPr>
            <a:spLocks noGrp="1"/>
          </p:cNvSpPr>
          <p:nvPr>
            <p:ph type="title"/>
          </p:nvPr>
        </p:nvSpPr>
        <p:spPr>
          <a:xfrm>
            <a:off x="0" y="609600"/>
            <a:ext cx="9144000" cy="755650"/>
          </a:xfrm>
        </p:spPr>
        <p:txBody>
          <a:bodyPr/>
          <a:lstStyle/>
          <a:p>
            <a:pPr>
              <a:lnSpc>
                <a:spcPts val="2663"/>
              </a:lnSpc>
            </a:pPr>
            <a:r>
              <a:rPr lang="en-US" altLang="en-US" sz="1700">
                <a:solidFill>
                  <a:srgbClr val="0039A6"/>
                </a:solidFill>
                <a:latin typeface="Verdana" panose="020B0604030504040204" pitchFamily="34" charset="0"/>
                <a:ea typeface="ＭＳ Ｐゴシック" panose="020B0600070205080204" pitchFamily="34" charset="-128"/>
              </a:rPr>
              <a:t>Prevalence</a:t>
            </a:r>
            <a:r>
              <a:rPr lang="en-US" altLang="en-US" sz="1700" baseline="30000">
                <a:solidFill>
                  <a:srgbClr val="003498"/>
                </a:solidFill>
                <a:latin typeface="Verdana" panose="020B0604030504040204" pitchFamily="34" charset="0"/>
                <a:ea typeface="ＭＳ Ｐゴシック" panose="020B0600070205080204" pitchFamily="34" charset="-128"/>
              </a:rPr>
              <a:t>¶</a:t>
            </a:r>
            <a:r>
              <a:rPr lang="en-US" altLang="en-US" sz="1700">
                <a:solidFill>
                  <a:srgbClr val="0039A6"/>
                </a:solidFill>
                <a:latin typeface="Verdana" panose="020B0604030504040204" pitchFamily="34" charset="0"/>
                <a:ea typeface="ＭＳ Ｐゴシック" panose="020B0600070205080204" pitchFamily="34" charset="-128"/>
              </a:rPr>
              <a:t> of </a:t>
            </a:r>
            <a:r>
              <a:rPr lang="en-US" altLang="en-US" sz="1700">
                <a:latin typeface="Verdana" panose="020B0604030504040204" pitchFamily="34" charset="0"/>
                <a:ea typeface="ＭＳ Ｐゴシック" panose="020B0600070205080204" pitchFamily="34" charset="-128"/>
              </a:rPr>
              <a:t>Obesity Based on Self-Reported Weight and Height Among US Adults by State and Territory, BRFSS, 2022</a:t>
            </a:r>
            <a:endParaRPr lang="en-US" altLang="en-US" sz="1700">
              <a:ea typeface="ＭＳ Ｐゴシック" panose="020B0600070205080204" pitchFamily="34" charset="-128"/>
            </a:endParaRPr>
          </a:p>
        </p:txBody>
      </p:sp>
      <p:sp>
        <p:nvSpPr>
          <p:cNvPr id="9" name="TextBox 8">
            <a:extLst>
              <a:ext uri="{FF2B5EF4-FFF2-40B4-BE49-F238E27FC236}">
                <a16:creationId xmlns:a16="http://schemas.microsoft.com/office/drawing/2014/main" id="{B2A872B6-2069-2259-EEF9-4D46B4271354}"/>
              </a:ext>
            </a:extLst>
          </p:cNvPr>
          <p:cNvSpPr txBox="1"/>
          <p:nvPr/>
        </p:nvSpPr>
        <p:spPr>
          <a:xfrm>
            <a:off x="798513" y="1428750"/>
            <a:ext cx="7823200" cy="365125"/>
          </a:xfrm>
          <a:prstGeom prst="rect">
            <a:avLst/>
          </a:prstGeom>
          <a:noFill/>
        </p:spPr>
        <p:txBody>
          <a:bodyPr>
            <a:spAutoFit/>
          </a:bodyPr>
          <a:lstStyle/>
          <a:p>
            <a:pPr>
              <a:defRPr/>
            </a:pPr>
            <a:r>
              <a:rPr lang="en-US" sz="889"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889"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a:defRPr/>
            </a:pPr>
            <a:r>
              <a:rPr lang="en-US" sz="889"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57347" name="Picture 4" descr="Prevalence¶ of Obesity Based on Self-Reported Weight and Height Among US Adults by State and Territory, BRFSS, 2022">
            <a:hlinkClick r:id="rId3" action="ppaction://hlinksldjump"/>
            <a:extLst>
              <a:ext uri="{FF2B5EF4-FFF2-40B4-BE49-F238E27FC236}">
                <a16:creationId xmlns:a16="http://schemas.microsoft.com/office/drawing/2014/main" id="{BC1BF522-7610-4701-905C-E095BD967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063" y="1487488"/>
            <a:ext cx="6821487"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9">
            <a:extLst>
              <a:ext uri="{FF2B5EF4-FFF2-40B4-BE49-F238E27FC236}">
                <a16:creationId xmlns:a16="http://schemas.microsoft.com/office/drawing/2014/main" id="{B8D03107-6B6A-7799-4227-EF24E2D745BD}"/>
              </a:ext>
            </a:extLst>
          </p:cNvPr>
          <p:cNvSpPr txBox="1">
            <a:spLocks noChangeArrowheads="1"/>
          </p:cNvSpPr>
          <p:nvPr/>
        </p:nvSpPr>
        <p:spPr bwMode="auto">
          <a:xfrm>
            <a:off x="1104900" y="6070600"/>
            <a:ext cx="6619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50000"/>
              <a:buFont typeface="Lucida Grande" panose="020B0600040502020204" pitchFamily="34" charset="0"/>
              <a:buChar char="•"/>
              <a:defRPr sz="4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Lucida Grande" panose="020B06000405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90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r>
              <a:rPr lang="en-US" altLang="en-US" sz="800" b="1">
                <a:solidFill>
                  <a:srgbClr val="060606"/>
                </a:solidFill>
                <a:latin typeface="Verdana" panose="020B0604030504040204" pitchFamily="34" charset="0"/>
              </a:rPr>
              <a:t>*Sample size &lt;50, the relative standard error (dividing the standard error by the prevalence) ≥30%, or no data in a specific year.</a:t>
            </a:r>
          </a:p>
        </p:txBody>
      </p:sp>
      <p:pic>
        <p:nvPicPr>
          <p:cNvPr id="11" name="Picture 2" descr="HHS and CDC logo" title="HHS and CDC logo">
            <a:extLst>
              <a:ext uri="{FF2B5EF4-FFF2-40B4-BE49-F238E27FC236}">
                <a16:creationId xmlns:a16="http://schemas.microsoft.com/office/drawing/2014/main" id="{9F1A648E-0B29-E136-8A0E-6E3C1FA524CE}"/>
              </a:ext>
            </a:extLst>
          </p:cNvPr>
          <p:cNvPicPr>
            <a:picLocks noChangeAspect="1" noChangeArrowheads="1"/>
          </p:cNvPicPr>
          <p:nvPr/>
        </p:nvPicPr>
        <p:blipFill>
          <a:blip r:embed="rId5"/>
          <a:srcRect/>
          <a:stretch>
            <a:fillRect/>
          </a:stretch>
        </p:blipFill>
        <p:spPr bwMode="auto">
          <a:xfrm>
            <a:off x="8043863" y="5694363"/>
            <a:ext cx="920750" cy="590550"/>
          </a:xfrm>
          <a:prstGeom prst="rect">
            <a:avLst/>
          </a:prstGeom>
          <a:noFill/>
          <a:ln>
            <a:noFill/>
          </a:ln>
          <a:effectLst/>
        </p:spPr>
      </p:pic>
    </p:spTree>
  </p:cSld>
  <p:clrMapOvr>
    <a:masterClrMapping/>
  </p:clrMapOvr>
  <p:transition>
    <p:fade/>
  </p:transition>
</p:sld>
</file>

<file path=ppt/theme/theme1.xml><?xml version="1.0" encoding="utf-8"?>
<a:theme xmlns:a="http://schemas.openxmlformats.org/drawingml/2006/main" name="Ochs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hs-HS">
  <a:themeElements>
    <a:clrScheme name="1_Ochs-HS 1">
      <a:dk1>
        <a:srgbClr val="072B61"/>
      </a:dk1>
      <a:lt1>
        <a:srgbClr val="FFFFFF"/>
      </a:lt1>
      <a:dk2>
        <a:srgbClr val="072B61"/>
      </a:dk2>
      <a:lt2>
        <a:srgbClr val="808080"/>
      </a:lt2>
      <a:accent1>
        <a:srgbClr val="23CFA3"/>
      </a:accent1>
      <a:accent2>
        <a:srgbClr val="F0AD00"/>
      </a:accent2>
      <a:accent3>
        <a:srgbClr val="FFFFFF"/>
      </a:accent3>
      <a:accent4>
        <a:srgbClr val="052352"/>
      </a:accent4>
      <a:accent5>
        <a:srgbClr val="ACE4CE"/>
      </a:accent5>
      <a:accent6>
        <a:srgbClr val="D99C00"/>
      </a:accent6>
      <a:hlink>
        <a:srgbClr val="007370"/>
      </a:hlink>
      <a:folHlink>
        <a:srgbClr val="99CC00"/>
      </a:folHlink>
    </a:clrScheme>
    <a:fontScheme name="1_Ochs-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chs-HS 1">
        <a:dk1>
          <a:srgbClr val="072B61"/>
        </a:dk1>
        <a:lt1>
          <a:srgbClr val="FFFFFF"/>
        </a:lt1>
        <a:dk2>
          <a:srgbClr val="072B61"/>
        </a:dk2>
        <a:lt2>
          <a:srgbClr val="808080"/>
        </a:lt2>
        <a:accent1>
          <a:srgbClr val="23CFA3"/>
        </a:accent1>
        <a:accent2>
          <a:srgbClr val="F0AD00"/>
        </a:accent2>
        <a:accent3>
          <a:srgbClr val="FFFFFF"/>
        </a:accent3>
        <a:accent4>
          <a:srgbClr val="052352"/>
        </a:accent4>
        <a:accent5>
          <a:srgbClr val="ACE4CE"/>
        </a:accent5>
        <a:accent6>
          <a:srgbClr val="D99C00"/>
        </a:accent6>
        <a:hlink>
          <a:srgbClr val="00737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chs-HS">
  <a:themeElements>
    <a:clrScheme name="2_Ochs-HS 1">
      <a:dk1>
        <a:srgbClr val="072B61"/>
      </a:dk1>
      <a:lt1>
        <a:srgbClr val="FFFFFF"/>
      </a:lt1>
      <a:dk2>
        <a:srgbClr val="072B61"/>
      </a:dk2>
      <a:lt2>
        <a:srgbClr val="808080"/>
      </a:lt2>
      <a:accent1>
        <a:srgbClr val="23CFA3"/>
      </a:accent1>
      <a:accent2>
        <a:srgbClr val="F0AD00"/>
      </a:accent2>
      <a:accent3>
        <a:srgbClr val="FFFFFF"/>
      </a:accent3>
      <a:accent4>
        <a:srgbClr val="052352"/>
      </a:accent4>
      <a:accent5>
        <a:srgbClr val="ACE4CE"/>
      </a:accent5>
      <a:accent6>
        <a:srgbClr val="D99C00"/>
      </a:accent6>
      <a:hlink>
        <a:srgbClr val="007370"/>
      </a:hlink>
      <a:folHlink>
        <a:srgbClr val="99CC00"/>
      </a:folHlink>
    </a:clrScheme>
    <a:fontScheme name="2_Ochs-H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chs-HS 1">
        <a:dk1>
          <a:srgbClr val="072B61"/>
        </a:dk1>
        <a:lt1>
          <a:srgbClr val="FFFFFF"/>
        </a:lt1>
        <a:dk2>
          <a:srgbClr val="072B61"/>
        </a:dk2>
        <a:lt2>
          <a:srgbClr val="808080"/>
        </a:lt2>
        <a:accent1>
          <a:srgbClr val="23CFA3"/>
        </a:accent1>
        <a:accent2>
          <a:srgbClr val="F0AD00"/>
        </a:accent2>
        <a:accent3>
          <a:srgbClr val="FFFFFF"/>
        </a:accent3>
        <a:accent4>
          <a:srgbClr val="052352"/>
        </a:accent4>
        <a:accent5>
          <a:srgbClr val="ACE4CE"/>
        </a:accent5>
        <a:accent6>
          <a:srgbClr val="D99C00"/>
        </a:accent6>
        <a:hlink>
          <a:srgbClr val="00737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chs-HS">
  <a:themeElements>
    <a:clrScheme name="3_Ochs-HS 1">
      <a:dk1>
        <a:srgbClr val="072B61"/>
      </a:dk1>
      <a:lt1>
        <a:srgbClr val="FFFFFF"/>
      </a:lt1>
      <a:dk2>
        <a:srgbClr val="072B61"/>
      </a:dk2>
      <a:lt2>
        <a:srgbClr val="808080"/>
      </a:lt2>
      <a:accent1>
        <a:srgbClr val="23CFA3"/>
      </a:accent1>
      <a:accent2>
        <a:srgbClr val="F0AD00"/>
      </a:accent2>
      <a:accent3>
        <a:srgbClr val="FFFFFF"/>
      </a:accent3>
      <a:accent4>
        <a:srgbClr val="052352"/>
      </a:accent4>
      <a:accent5>
        <a:srgbClr val="ACE4CE"/>
      </a:accent5>
      <a:accent6>
        <a:srgbClr val="D99C00"/>
      </a:accent6>
      <a:hlink>
        <a:srgbClr val="007370"/>
      </a:hlink>
      <a:folHlink>
        <a:srgbClr val="99CC00"/>
      </a:folHlink>
    </a:clrScheme>
    <a:fontScheme name="3_Ochs-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chs-HS 1">
        <a:dk1>
          <a:srgbClr val="072B61"/>
        </a:dk1>
        <a:lt1>
          <a:srgbClr val="FFFFFF"/>
        </a:lt1>
        <a:dk2>
          <a:srgbClr val="072B61"/>
        </a:dk2>
        <a:lt2>
          <a:srgbClr val="808080"/>
        </a:lt2>
        <a:accent1>
          <a:srgbClr val="23CFA3"/>
        </a:accent1>
        <a:accent2>
          <a:srgbClr val="F0AD00"/>
        </a:accent2>
        <a:accent3>
          <a:srgbClr val="FFFFFF"/>
        </a:accent3>
        <a:accent4>
          <a:srgbClr val="052352"/>
        </a:accent4>
        <a:accent5>
          <a:srgbClr val="ACE4CE"/>
        </a:accent5>
        <a:accent6>
          <a:srgbClr val="D99C00"/>
        </a:accent6>
        <a:hlink>
          <a:srgbClr val="00737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Ochsner.thmx</Template>
  <TotalTime>2921</TotalTime>
  <Words>10581</Words>
  <Application>Microsoft Macintosh PowerPoint</Application>
  <PresentationFormat>On-screen Show (4:3)</PresentationFormat>
  <Paragraphs>902</Paragraphs>
  <Slides>84</Slides>
  <Notes>38</Notes>
  <HiddenSlides>0</HiddenSlides>
  <MMClips>0</MMClips>
  <ScaleCrop>false</ScaleCrop>
  <HeadingPairs>
    <vt:vector size="8" baseType="variant">
      <vt:variant>
        <vt:lpstr>Fonts Used</vt:lpstr>
      </vt:variant>
      <vt:variant>
        <vt:i4>15</vt:i4>
      </vt:variant>
      <vt:variant>
        <vt:lpstr>Theme</vt:lpstr>
      </vt:variant>
      <vt:variant>
        <vt:i4>5</vt:i4>
      </vt:variant>
      <vt:variant>
        <vt:lpstr>Embedded OLE Servers</vt:lpstr>
      </vt:variant>
      <vt:variant>
        <vt:i4>2</vt:i4>
      </vt:variant>
      <vt:variant>
        <vt:lpstr>Slide Titles</vt:lpstr>
      </vt:variant>
      <vt:variant>
        <vt:i4>84</vt:i4>
      </vt:variant>
    </vt:vector>
  </HeadingPairs>
  <TitlesOfParts>
    <vt:vector size="106" baseType="lpstr">
      <vt:lpstr>Garamond</vt:lpstr>
      <vt:lpstr>ＭＳ Ｐゴシック</vt:lpstr>
      <vt:lpstr>Arial</vt:lpstr>
      <vt:lpstr>Lucida Grande</vt:lpstr>
      <vt:lpstr>Wingdings</vt:lpstr>
      <vt:lpstr>Calibri</vt:lpstr>
      <vt:lpstr>Verdana</vt:lpstr>
      <vt:lpstr>Latha</vt:lpstr>
      <vt:lpstr>Myriad Web Pro</vt:lpstr>
      <vt:lpstr>Times New Roman</vt:lpstr>
      <vt:lpstr>Gotham-Book</vt:lpstr>
      <vt:lpstr>Baekmuk Gulim</vt:lpstr>
      <vt:lpstr>Symbol</vt:lpstr>
      <vt:lpstr>Gotham Light</vt:lpstr>
      <vt:lpstr>Arial Unicode MS</vt:lpstr>
      <vt:lpstr>Ochsner</vt:lpstr>
      <vt:lpstr>1_Office Theme</vt:lpstr>
      <vt:lpstr>1_Ochs-HS</vt:lpstr>
      <vt:lpstr>2_Ochs-HS</vt:lpstr>
      <vt:lpstr>3_Ochs-HS</vt:lpstr>
      <vt:lpstr>Photo Editor Photo</vt:lpstr>
      <vt:lpstr>Microsoft Excel Chart</vt:lpstr>
      <vt:lpstr>Metabolic-associated fatty liver disease (MAFLD)</vt:lpstr>
      <vt:lpstr>Disclosures</vt:lpstr>
      <vt:lpstr>Outline</vt:lpstr>
      <vt:lpstr>PowerPoint Presentation</vt:lpstr>
      <vt:lpstr>PowerPoint Presentation</vt:lpstr>
      <vt:lpstr>The Burden of NAFLD Among Americans</vt:lpstr>
      <vt:lpstr>The Main Drivers of NAFLD</vt:lpstr>
      <vt:lpstr>Prevalence¶ of Self-Reported Obesity Among U.S. Adults by State and Territory, BRFSS, 2011</vt:lpstr>
      <vt:lpstr>Prevalence¶ of Obesity Based on Self-Reported Weight and Height Among US Adults by State and Territory, BRFSS, 2022</vt:lpstr>
      <vt:lpstr> Prevalence¶ of Self-Reported Obesity Among U.S. Adults by State and Territory, BRFSS, 2022</vt:lpstr>
      <vt:lpstr>Liver Transplantation in the US</vt:lpstr>
      <vt:lpstr>Definitions of NAFLD, NAFL and NASH</vt:lpstr>
      <vt:lpstr>Crosstalk Between Adipose Tissue and Liver in NAFLD</vt:lpstr>
      <vt:lpstr>In NASH, disease progression activates an inflammatory cascade fibrogenesis1-4</vt:lpstr>
      <vt:lpstr>Natural history of NAFLD over 8–13 years</vt:lpstr>
      <vt:lpstr>Screening, prevalence and incidence</vt:lpstr>
      <vt:lpstr>Pathogenesis: lifestyle and genes</vt:lpstr>
      <vt:lpstr>Pathogenesis: genetics</vt:lpstr>
      <vt:lpstr>Pleiotropic Effects for All Candidate Genes for NAFLD</vt:lpstr>
      <vt:lpstr>Genetic and Environmental Connections Increase the Risk  of Cirrhosis and HCC in Patients With NASH</vt:lpstr>
      <vt:lpstr>Prognosis</vt:lpstr>
      <vt:lpstr>Common related metabolic disorders: T2DM</vt:lpstr>
      <vt:lpstr>Natural history and complications: progression</vt:lpstr>
      <vt:lpstr>NAFLD and CV Mortality</vt:lpstr>
      <vt:lpstr>Some patients with Advanced Fibrosis due to NASH will progress to cirrhosis quickly</vt:lpstr>
      <vt:lpstr>Advanced Fibrosis due to NASH represents a  subset of the NASH population</vt:lpstr>
      <vt:lpstr>Advanced Fibrosis exponentially increases the risk of liver-related morbidity and mortality</vt:lpstr>
      <vt:lpstr>Identifying  Advanced Fibrosis</vt:lpstr>
      <vt:lpstr>Liver biopsy</vt:lpstr>
      <vt:lpstr>Despite limitations, liver biopsy results have been shown to be effective at predicting patient outcomes*1</vt:lpstr>
      <vt:lpstr>Non-invasive tests (NITs) offer alternative ways to diagnose and stage the degree of fibrosis</vt:lpstr>
      <vt:lpstr>Recent guidelines recognize the value of NITs</vt:lpstr>
      <vt:lpstr>Commonly used NITs</vt:lpstr>
      <vt:lpstr>Serum-Based Single Tests for Identifying Patients With NAFLD at Increased Risk for Worse Outcomes</vt:lpstr>
      <vt:lpstr>Fibrosis 4 (FIB-4) is easily accessible and can be easily calculated with a simple blood test and online calculators1</vt:lpstr>
      <vt:lpstr>Fibrosis stage measured by  Transient Elastography is predictive of mortality</vt:lpstr>
      <vt:lpstr>The use of sequential NITs could reduce the number of patients in the ‘indeterminate zone’1,2</vt:lpstr>
      <vt:lpstr>Diagnosis: diagnostic flow-chart</vt:lpstr>
      <vt:lpstr>For patients with Advanced Fibrosis, halting fibrosis is an important goal…1,2 </vt:lpstr>
      <vt:lpstr>Potential algorithm for non-invasive assessment: prediction rules and blood-based biomarkers</vt:lpstr>
      <vt:lpstr>Real World Evidence for the Potential Magnitude of the Problem- Ochsner Health Data</vt:lpstr>
      <vt:lpstr>Ochsner Health data – June 21- Feb 22</vt:lpstr>
      <vt:lpstr>Treatment</vt:lpstr>
      <vt:lpstr>PowerPoint Presentation</vt:lpstr>
      <vt:lpstr>Current Standard of Care: Lifestyle Interventions</vt:lpstr>
      <vt:lpstr>Components of a lifestyle approach to NAFLD</vt:lpstr>
      <vt:lpstr>Treatment: diet and lifestyle changes </vt:lpstr>
      <vt:lpstr>Treatment: Bariatric surgery</vt:lpstr>
      <vt:lpstr>PowerPoint Presentation</vt:lpstr>
      <vt:lpstr>Treatment: pharmacotherapy</vt:lpstr>
      <vt:lpstr>Pharmaceutical Targets</vt:lpstr>
      <vt:lpstr>Treatment: pharmacotherapy</vt:lpstr>
      <vt:lpstr>Current Therapy for NASH</vt:lpstr>
      <vt:lpstr>Potential Targets for NASH Treatments</vt:lpstr>
      <vt:lpstr>Regulatory Framework for Drug Approval</vt:lpstr>
      <vt:lpstr>PowerPoint Presentation</vt:lpstr>
      <vt:lpstr>PowerPoint Presentation</vt:lpstr>
      <vt:lpstr>Positive results from REGENERATE: A phase 3 international, randomized, placebo-controlled study of obeticholic acid treatment for NASH</vt:lpstr>
      <vt:lpstr>Positive results from REGENERATE: A phase 3 international, randomized, placebo-controlled study of obeticholic acid treatment for NASH</vt:lpstr>
      <vt:lpstr>Positive results from REGENERATE: A phase 3 international, randomized, placebo-controlled study of obeticholic acid treatment for NASH</vt:lpstr>
      <vt:lpstr>Obeticholic Acid Phase 3 REGENERATE Trial</vt:lpstr>
      <vt:lpstr>Obeticholic Acid REGENERATE Trial Safety</vt:lpstr>
      <vt:lpstr>Semaglutide Mechanism of Action</vt:lpstr>
      <vt:lpstr>Semaglutide Phase 2b Trial</vt:lpstr>
      <vt:lpstr>Primary Results From MAESTRO-NASH: A Pivotal Phase 3 52-week Serial Liver Biopsy Study in 966 Patients With NASH &amp; Fibrosis</vt:lpstr>
      <vt:lpstr>MAESTRO-NASH Trial Design</vt:lpstr>
      <vt:lpstr>Role of THR-β in Hepatic Lipid Metabolism</vt:lpstr>
      <vt:lpstr>Resmetirom Mechanism of Action</vt:lpstr>
      <vt:lpstr>Resmetirom Phase 3 Program</vt:lpstr>
      <vt:lpstr>Resmetirom MAESTRO-NASH Primary Statistical Model</vt:lpstr>
      <vt:lpstr>Resmetirom MAESTRO-NASH Secondary Endpoint</vt:lpstr>
      <vt:lpstr>Key Subgroups: Primary Endpoints</vt:lpstr>
      <vt:lpstr>Weight Loss or Concomitant Drug Therapies</vt:lpstr>
      <vt:lpstr>Percent Change from Baseline in Lipids/Lipoproteins (Weeks 24 &amp; 52)</vt:lpstr>
      <vt:lpstr>Change from Baseline in MRI-PDFF &amp; FibroScan CAP</vt:lpstr>
      <vt:lpstr>Resmetirom MAESTRO-NASH Safety</vt:lpstr>
      <vt:lpstr>Safety Overview</vt:lpstr>
      <vt:lpstr>TEAEs Reported in &gt;5% of Patients Overall</vt:lpstr>
      <vt:lpstr>Lanifibranor Mechanism of Action</vt:lpstr>
      <vt:lpstr>Lanifibranor Phase 2b NATIVE Trial</vt:lpstr>
      <vt:lpstr>FGF21 Has Potential to Be Mainstay of Therapy in NASH</vt:lpstr>
      <vt:lpstr>Efruxifermin  Phase 2b HARMONY Trial</vt:lpstr>
      <vt:lpstr>Pegozafermin Phase 2b ENLIVEN Trial</vt:lpstr>
      <vt:lpstr>SUMMARY</vt:lpstr>
    </vt:vector>
  </TitlesOfParts>
  <Company>Transplant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NAFLD</dc:title>
  <dc:creator>George Therapondos</dc:creator>
  <cp:lastModifiedBy>Jill Smith</cp:lastModifiedBy>
  <cp:revision>127</cp:revision>
  <dcterms:created xsi:type="dcterms:W3CDTF">2015-01-07T17:22:51Z</dcterms:created>
  <dcterms:modified xsi:type="dcterms:W3CDTF">2023-09-27T19:18:49Z</dcterms:modified>
</cp:coreProperties>
</file>